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7" r:id="rId11"/>
    <p:sldId id="275" r:id="rId12"/>
    <p:sldId id="276" r:id="rId13"/>
    <p:sldId id="278" r:id="rId14"/>
    <p:sldId id="279" r:id="rId15"/>
    <p:sldId id="280" r:id="rId16"/>
    <p:sldId id="281" r:id="rId17"/>
    <p:sldId id="282" r:id="rId1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F5C"/>
    <a:srgbClr val="D4828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/>
    <p:restoredTop sz="95997"/>
  </p:normalViewPr>
  <p:slideViewPr>
    <p:cSldViewPr snapToGrid="0" snapToObjects="1">
      <p:cViewPr>
        <p:scale>
          <a:sx n="100" d="100"/>
          <a:sy n="100" d="100"/>
        </p:scale>
        <p:origin x="-2130" y="-8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2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7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9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5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5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5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52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7D0-7A5D-9041-9B57-6B66189C82EE}" type="datetimeFigureOut">
              <a:rPr lang="es-ES" smtClean="0"/>
              <a:pPr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DE98-CA6E-F74F-A758-95347096E3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3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5989D4E-B88E-E548-AED4-B088CB8B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066770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Concepto Integral 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391025" y="1919287"/>
            <a:ext cx="1304925" cy="676275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Gestión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Smart City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66775" y="1559301"/>
            <a:ext cx="992981" cy="302001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Parking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66775" y="1941969"/>
            <a:ext cx="1757364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Medio Ambiente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66775" y="2313444"/>
            <a:ext cx="1287461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RSU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66775" y="2684919"/>
            <a:ext cx="1304925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Cámaras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943224" y="1257301"/>
            <a:ext cx="1343026" cy="307596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Sistema Bus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387738" y="1247773"/>
            <a:ext cx="1432037" cy="321053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Sistema Bici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915024" y="1252259"/>
            <a:ext cx="1076326" cy="316567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Rutas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058025" y="1768286"/>
            <a:ext cx="1919289" cy="302001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Admón. Enlace (Clave)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219950" y="2165241"/>
            <a:ext cx="1757364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Salud Responde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689853" y="2517665"/>
            <a:ext cx="1287461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IPASEN (EDU)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681120" y="2893904"/>
            <a:ext cx="1304925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Otros Servicios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695700" y="1640911"/>
            <a:ext cx="695325" cy="397088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276476" y="2461646"/>
            <a:ext cx="2019299" cy="56019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7" idx="1"/>
          </p:cNvCxnSpPr>
          <p:nvPr/>
        </p:nvCxnSpPr>
        <p:spPr>
          <a:xfrm>
            <a:off x="1938339" y="1568826"/>
            <a:ext cx="2452686" cy="688599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733675" y="2090171"/>
            <a:ext cx="1657350" cy="304800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2276476" y="2609850"/>
            <a:ext cx="2114549" cy="284054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>
            <a:off x="5695954" y="1693083"/>
            <a:ext cx="681033" cy="377204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5715002" y="1960750"/>
            <a:ext cx="1295398" cy="252116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5734051" y="2313444"/>
            <a:ext cx="1390649" cy="21148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 flipV="1">
            <a:off x="5695950" y="2489654"/>
            <a:ext cx="1870078" cy="176213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1024 Conector recto de flecha"/>
          <p:cNvCxnSpPr/>
          <p:nvPr/>
        </p:nvCxnSpPr>
        <p:spPr>
          <a:xfrm flipH="1" flipV="1">
            <a:off x="5695954" y="2595562"/>
            <a:ext cx="1870074" cy="446544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>
          <a:xfrm>
            <a:off x="3124199" y="2981324"/>
            <a:ext cx="3619501" cy="338137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Interface: Gestión de la Información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032" name="1031 Conector recto de flecha"/>
          <p:cNvCxnSpPr/>
          <p:nvPr/>
        </p:nvCxnSpPr>
        <p:spPr>
          <a:xfrm>
            <a:off x="5048250" y="2609850"/>
            <a:ext cx="9525" cy="371474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5048249" y="1640911"/>
            <a:ext cx="9526" cy="240774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77 Rectángulo"/>
          <p:cNvSpPr/>
          <p:nvPr/>
        </p:nvSpPr>
        <p:spPr>
          <a:xfrm>
            <a:off x="2064542" y="3475494"/>
            <a:ext cx="1757364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Web Tiempo Real</a:t>
            </a:r>
          </a:p>
        </p:txBody>
      </p:sp>
      <p:sp>
        <p:nvSpPr>
          <p:cNvPr id="79" name="78 Rectángulo"/>
          <p:cNvSpPr/>
          <p:nvPr/>
        </p:nvSpPr>
        <p:spPr>
          <a:xfrm>
            <a:off x="3976685" y="3479691"/>
            <a:ext cx="1757364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APP Tiempo Real</a:t>
            </a:r>
          </a:p>
        </p:txBody>
      </p:sp>
      <p:sp>
        <p:nvSpPr>
          <p:cNvPr id="80" name="79 Rectángulo"/>
          <p:cNvSpPr/>
          <p:nvPr/>
        </p:nvSpPr>
        <p:spPr>
          <a:xfrm>
            <a:off x="5865018" y="3479691"/>
            <a:ext cx="1757364" cy="296405"/>
          </a:xfrm>
          <a:prstGeom prst="rect">
            <a:avLst/>
          </a:prstGeom>
          <a:solidFill>
            <a:srgbClr val="D482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Plantillas </a:t>
            </a:r>
            <a:r>
              <a:rPr lang="es-ES" sz="1400" dirty="0" err="1" smtClean="0">
                <a:solidFill>
                  <a:schemeClr val="bg1"/>
                </a:solidFill>
              </a:rPr>
              <a:t>Info</a:t>
            </a: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81" name="80 Rectángulo"/>
          <p:cNvSpPr/>
          <p:nvPr/>
        </p:nvSpPr>
        <p:spPr>
          <a:xfrm>
            <a:off x="3892889" y="3902866"/>
            <a:ext cx="2421734" cy="338137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CIUDADANOS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038" name="1037 Conector recto"/>
          <p:cNvCxnSpPr>
            <a:stCxn id="81" idx="1"/>
          </p:cNvCxnSpPr>
          <p:nvPr/>
        </p:nvCxnSpPr>
        <p:spPr>
          <a:xfrm flipH="1">
            <a:off x="1363266" y="4071935"/>
            <a:ext cx="2529623" cy="11907"/>
          </a:xfrm>
          <a:prstGeom prst="line">
            <a:avLst/>
          </a:prstGeom>
          <a:ln>
            <a:solidFill>
              <a:srgbClr val="C34F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0" name="1039 Conector recto de flecha"/>
          <p:cNvCxnSpPr/>
          <p:nvPr/>
        </p:nvCxnSpPr>
        <p:spPr>
          <a:xfrm flipV="1">
            <a:off x="1363265" y="3042106"/>
            <a:ext cx="0" cy="1041736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5" name="1044 Conector recto"/>
          <p:cNvCxnSpPr>
            <a:stCxn id="72" idx="1"/>
          </p:cNvCxnSpPr>
          <p:nvPr/>
        </p:nvCxnSpPr>
        <p:spPr>
          <a:xfrm flipH="1" flipV="1">
            <a:off x="2476500" y="3150392"/>
            <a:ext cx="647699" cy="1"/>
          </a:xfrm>
          <a:prstGeom prst="line">
            <a:avLst/>
          </a:prstGeom>
          <a:ln>
            <a:solidFill>
              <a:srgbClr val="C34F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7" name="1046 Conector recto de flecha"/>
          <p:cNvCxnSpPr/>
          <p:nvPr/>
        </p:nvCxnSpPr>
        <p:spPr>
          <a:xfrm>
            <a:off x="2476500" y="3150393"/>
            <a:ext cx="0" cy="325101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1048 Conector recto"/>
          <p:cNvCxnSpPr>
            <a:stCxn id="72" idx="3"/>
          </p:cNvCxnSpPr>
          <p:nvPr/>
        </p:nvCxnSpPr>
        <p:spPr>
          <a:xfrm>
            <a:off x="6743700" y="3150393"/>
            <a:ext cx="628650" cy="0"/>
          </a:xfrm>
          <a:prstGeom prst="line">
            <a:avLst/>
          </a:prstGeom>
          <a:ln>
            <a:solidFill>
              <a:srgbClr val="C34F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1" name="1050 Conector recto de flecha"/>
          <p:cNvCxnSpPr/>
          <p:nvPr/>
        </p:nvCxnSpPr>
        <p:spPr>
          <a:xfrm>
            <a:off x="7362825" y="3150392"/>
            <a:ext cx="0" cy="329299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3" name="1052 Conector recto de flecha"/>
          <p:cNvCxnSpPr/>
          <p:nvPr/>
        </p:nvCxnSpPr>
        <p:spPr>
          <a:xfrm>
            <a:off x="5057775" y="3335000"/>
            <a:ext cx="0" cy="140494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7" name="1056 Conector recto de flecha"/>
          <p:cNvCxnSpPr/>
          <p:nvPr/>
        </p:nvCxnSpPr>
        <p:spPr>
          <a:xfrm>
            <a:off x="3333750" y="3776096"/>
            <a:ext cx="577850" cy="126770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9" name="1058 Conector recto de flecha"/>
          <p:cNvCxnSpPr/>
          <p:nvPr/>
        </p:nvCxnSpPr>
        <p:spPr>
          <a:xfrm flipH="1">
            <a:off x="6314623" y="3776096"/>
            <a:ext cx="571952" cy="126770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1062 Conector recto de flecha"/>
          <p:cNvCxnSpPr>
            <a:endCxn id="81" idx="0"/>
          </p:cNvCxnSpPr>
          <p:nvPr/>
        </p:nvCxnSpPr>
        <p:spPr>
          <a:xfrm>
            <a:off x="5057775" y="3771899"/>
            <a:ext cx="45981" cy="130967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57300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Despliegue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71599" y="1625720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1.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Búsqueda de socios:</a:t>
            </a:r>
            <a:endParaRPr lang="es-ES" b="1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00212" y="1956952"/>
            <a:ext cx="591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Wellness Telecom: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Telefónica: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¿? Abiertos a colaborar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71598" y="2858177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34F5C"/>
                </a:solidFill>
                <a:latin typeface="+mj-lt"/>
              </a:rPr>
              <a:t>2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.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Inversión: 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Compromiso real.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81175" y="3151309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Utrera: 1M€ ahorro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71599" y="3470002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3.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Inicio: 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Enero 2018.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66900" y="3782184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Lanzamiento: Mayo 2020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3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9423" y="1219200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Proyectos en ejecución: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71598" y="1759070"/>
            <a:ext cx="57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Desarrollo APP Ciudadana</a:t>
            </a:r>
          </a:p>
          <a:p>
            <a:pPr marL="342900" indent="-342900">
              <a:buAutoNum type="arabicPeriod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Despliegue de parking inteligente</a:t>
            </a:r>
            <a:r>
              <a:rPr lang="es-ES" dirty="0">
                <a:solidFill>
                  <a:srgbClr val="C34F5C"/>
                </a:solidFill>
                <a:latin typeface="+mj-lt"/>
              </a:rPr>
              <a:t>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9423" y="2551122"/>
            <a:ext cx="572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C34F5C"/>
                </a:solidFill>
                <a:latin typeface="+mj-lt"/>
              </a:rPr>
              <a:t>CONCLUSIÓN:</a:t>
            </a:r>
            <a:endParaRPr lang="es-ES" sz="2000" b="1" u="sng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71598" y="3172584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Estrategia de ciudad.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Enfoque integral.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1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181099" y="1095443"/>
            <a:ext cx="1781175" cy="310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76" y="1085922"/>
            <a:ext cx="1847498" cy="311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5873573" y="1076397"/>
            <a:ext cx="1889302" cy="312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55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58" y="1109905"/>
            <a:ext cx="1839942" cy="300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5164137" y="1119430"/>
            <a:ext cx="1865313" cy="299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4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1" y="1121126"/>
            <a:ext cx="1708664" cy="3038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58" y="1115480"/>
            <a:ext cx="1813127" cy="304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1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30" y="1123950"/>
            <a:ext cx="1791105" cy="3035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40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82" y="1044711"/>
            <a:ext cx="1705610" cy="31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84" y="1044712"/>
            <a:ext cx="1747253" cy="31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5796916" y="1044712"/>
            <a:ext cx="1689733" cy="31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86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2925" y="1400175"/>
            <a:ext cx="805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</a:rPr>
              <a:t>Smart City</a:t>
            </a:r>
            <a:endParaRPr lang="es-ES" sz="2000" b="1" dirty="0">
              <a:solidFill>
                <a:srgbClr val="C34F5C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8650" y="2047875"/>
            <a:ext cx="762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C34F5C"/>
                </a:solidFill>
              </a:rPr>
              <a:t>Solución de información y gestión del tráfico en tiempo real que se compone de elementos de hardware y de una plataforma de gestión de la solución que procesa y analiza la información captada por los sensores.</a:t>
            </a:r>
          </a:p>
        </p:txBody>
      </p:sp>
    </p:spTree>
    <p:extLst>
      <p:ext uri="{BB962C8B-B14F-4D97-AF65-F5344CB8AC3E}">
        <p14:creationId xmlns:p14="http://schemas.microsoft.com/office/powerpoint/2010/main" val="16799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D5D79F7-0E8F-BB48-B6E5-D0C4F3D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572000" y="1923393"/>
            <a:ext cx="404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TÍTULO DE LA PONENCIA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0" y="2648607"/>
            <a:ext cx="404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Ponente/s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8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365"/>
            <a:ext cx="9144000" cy="22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8125" y="1278767"/>
            <a:ext cx="106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34F5C"/>
                </a:solidFill>
                <a:latin typeface="+mj-lt"/>
              </a:rPr>
              <a:t>Utrera</a:t>
            </a:r>
            <a:endParaRPr lang="es-ES" sz="2400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02375" y="1278767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34F5C"/>
                </a:solidFill>
                <a:latin typeface="+mj-lt"/>
              </a:rPr>
              <a:t>Una ciudad smart</a:t>
            </a:r>
            <a:endParaRPr lang="es-ES" sz="2400" dirty="0">
              <a:solidFill>
                <a:srgbClr val="C34F5C"/>
              </a:solidFill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95275" y="1692807"/>
            <a:ext cx="895350" cy="0"/>
          </a:xfrm>
          <a:prstGeom prst="line">
            <a:avLst/>
          </a:prstGeom>
          <a:ln>
            <a:solidFill>
              <a:srgbClr val="C34F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29 Conector recto"/>
          <p:cNvCxnSpPr/>
          <p:nvPr/>
        </p:nvCxnSpPr>
        <p:spPr>
          <a:xfrm>
            <a:off x="6349999" y="1692807"/>
            <a:ext cx="2298701" cy="0"/>
          </a:xfrm>
          <a:prstGeom prst="line">
            <a:avLst/>
          </a:prstGeom>
          <a:ln>
            <a:solidFill>
              <a:srgbClr val="C34F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95400"/>
            <a:ext cx="4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¿Qué no es una Smart City?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16050" y="1803400"/>
            <a:ext cx="393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Una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población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 que tiene una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APP</a:t>
            </a:r>
            <a:endParaRPr lang="es-ES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16049" y="2140466"/>
            <a:ext cx="699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Una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población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 que tiene una solución tecnológica como el alumbrado público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6425" y="2962275"/>
            <a:ext cx="554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Si alguien les viene hablar de Smart City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86150" y="350978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DESCONFÍEN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08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95400"/>
            <a:ext cx="4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¿Qué es una Smart City?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16050" y="1908175"/>
            <a:ext cx="667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Una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población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 que utilice la tecnología para desarrollar una estrategia y mejorar los servicios públicos.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9825" y="2807574"/>
            <a:ext cx="686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C34F5C"/>
                </a:solidFill>
                <a:latin typeface="+mj-lt"/>
              </a:rPr>
              <a:t>Sólo las ciudades y pueblos saben la verdad de la </a:t>
            </a:r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Smart City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95400"/>
            <a:ext cx="4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La situación en 2017 … y ahora.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16050" y="1803400"/>
            <a:ext cx="551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Soluciones tecnológicas muy buenas, pero: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16050" y="3100616"/>
            <a:ext cx="686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Proveedores luchando por las grandes ciudades.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52650" y="2172732"/>
            <a:ext cx="541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Para problemas concretos.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57412" y="2542064"/>
            <a:ext cx="541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Desconexas: cada uno sabe de su libro.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16049" y="3493989"/>
            <a:ext cx="686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Enfoque gestor de ciudad.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8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95400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¿Qué pasa con las ciudades pequeñas y medias?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16049" y="1797170"/>
            <a:ext cx="261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50k – 150k habitantes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16842" y="2339957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C34F5C"/>
                </a:solidFill>
                <a:latin typeface="+mj-lt"/>
              </a:rPr>
              <a:t>Abandonadas</a:t>
            </a:r>
            <a:endParaRPr lang="es-ES" b="1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416049" y="2810194"/>
            <a:ext cx="686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El mercado </a:t>
            </a:r>
            <a:r>
              <a:rPr lang="es-ES" b="1" dirty="0" smtClean="0">
                <a:solidFill>
                  <a:srgbClr val="C34F5C"/>
                </a:solidFill>
                <a:latin typeface="+mj-lt"/>
              </a:rPr>
              <a:t>no responde 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a nuestras necesidades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4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95400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Utrera         Un paso adelante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66850" y="1968620"/>
            <a:ext cx="408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Enfoque ciudadano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Estrategia de ciudad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C34F5C"/>
                </a:solidFill>
                <a:latin typeface="+mj-lt"/>
              </a:rPr>
              <a:t>M</a:t>
            </a:r>
            <a:r>
              <a:rPr lang="es-ES" dirty="0" smtClean="0">
                <a:solidFill>
                  <a:srgbClr val="C34F5C"/>
                </a:solidFill>
                <a:latin typeface="+mj-lt"/>
              </a:rPr>
              <a:t>allado territorial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C34F5C"/>
                </a:solidFill>
                <a:latin typeface="+mj-lt"/>
              </a:rPr>
              <a:t>Servicios públicos integración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1276350" y="1495455"/>
            <a:ext cx="381000" cy="0"/>
          </a:xfrm>
          <a:prstGeom prst="straightConnector1">
            <a:avLst/>
          </a:prstGeom>
          <a:ln>
            <a:solidFill>
              <a:srgbClr val="C34F5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571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4376056"/>
            <a:ext cx="9144000" cy="767443"/>
          </a:xfrm>
          <a:prstGeom prst="rect">
            <a:avLst/>
          </a:prstGeom>
          <a:solidFill>
            <a:srgbClr val="C34F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04399"/>
            <a:ext cx="838200" cy="7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50" y="1295400"/>
            <a:ext cx="69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34F5C"/>
                </a:solidFill>
                <a:latin typeface="+mj-lt"/>
              </a:rPr>
              <a:t>Eje estratégico: MOVILIDAD </a:t>
            </a:r>
            <a:endParaRPr lang="es-ES" sz="2000" b="1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47799" y="1898890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Objetivo: Reducción trafico privado en un 50% en 8 años 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3547"/>
            <a:ext cx="1435100" cy="6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57325" y="2290327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34F5C"/>
                </a:solidFill>
                <a:latin typeface="+mj-lt"/>
              </a:rPr>
              <a:t>Alineado con la ciudad</a:t>
            </a:r>
            <a:endParaRPr lang="es-ES" dirty="0">
              <a:solidFill>
                <a:srgbClr val="C34F5C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7212" y="2943225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34F5C"/>
                </a:solidFill>
                <a:latin typeface="+mj-lt"/>
              </a:rPr>
              <a:t>Mallado Territorial: CENTROS EDUCATIVOS</a:t>
            </a:r>
            <a:endParaRPr lang="es-ES" b="1" dirty="0">
              <a:solidFill>
                <a:srgbClr val="C34F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4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324</Words>
  <Application>Microsoft Office PowerPoint</Application>
  <PresentationFormat>Presentación en pantalla (16:9)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 Ruiz</dc:creator>
  <cp:lastModifiedBy>Laura</cp:lastModifiedBy>
  <cp:revision>40</cp:revision>
  <dcterms:created xsi:type="dcterms:W3CDTF">2019-01-30T15:08:42Z</dcterms:created>
  <dcterms:modified xsi:type="dcterms:W3CDTF">2020-02-27T12:34:41Z</dcterms:modified>
</cp:coreProperties>
</file>