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6"/>
  </p:notesMasterIdLst>
  <p:sldIdLst>
    <p:sldId id="541" r:id="rId2"/>
    <p:sldId id="889" r:id="rId3"/>
    <p:sldId id="890" r:id="rId4"/>
    <p:sldId id="892" r:id="rId5"/>
    <p:sldId id="893" r:id="rId6"/>
    <p:sldId id="895" r:id="rId7"/>
    <p:sldId id="896" r:id="rId8"/>
    <p:sldId id="894" r:id="rId9"/>
    <p:sldId id="897" r:id="rId10"/>
    <p:sldId id="898" r:id="rId11"/>
    <p:sldId id="867" r:id="rId12"/>
    <p:sldId id="868" r:id="rId13"/>
    <p:sldId id="899" r:id="rId14"/>
    <p:sldId id="901" r:id="rId15"/>
    <p:sldId id="902" r:id="rId16"/>
    <p:sldId id="903" r:id="rId17"/>
    <p:sldId id="904" r:id="rId18"/>
    <p:sldId id="905" r:id="rId19"/>
    <p:sldId id="906" r:id="rId20"/>
    <p:sldId id="907" r:id="rId21"/>
    <p:sldId id="908" r:id="rId22"/>
    <p:sldId id="909" r:id="rId23"/>
    <p:sldId id="910" r:id="rId24"/>
    <p:sldId id="911" r:id="rId25"/>
    <p:sldId id="912" r:id="rId26"/>
    <p:sldId id="913" r:id="rId27"/>
    <p:sldId id="914" r:id="rId28"/>
    <p:sldId id="915" r:id="rId29"/>
    <p:sldId id="916" r:id="rId30"/>
    <p:sldId id="917" r:id="rId31"/>
    <p:sldId id="918" r:id="rId32"/>
    <p:sldId id="919" r:id="rId33"/>
    <p:sldId id="920" r:id="rId34"/>
    <p:sldId id="887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C30"/>
    <a:srgbClr val="E02E30"/>
    <a:srgbClr val="D63E29"/>
    <a:srgbClr val="D52B25"/>
    <a:srgbClr val="DD3223"/>
    <a:srgbClr val="AB281C"/>
    <a:srgbClr val="047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4" autoAdjust="0"/>
    <p:restoredTop sz="93609" autoAdjust="0"/>
  </p:normalViewPr>
  <p:slideViewPr>
    <p:cSldViewPr snapToGrid="0" snapToObjects="1">
      <p:cViewPr varScale="1">
        <p:scale>
          <a:sx n="133" d="100"/>
          <a:sy n="133" d="100"/>
        </p:scale>
        <p:origin x="1368" y="1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93036-0B8A-264B-9C52-8307000A057B}" type="datetimeFigureOut">
              <a:rPr lang="es-ES_tradnl" smtClean="0"/>
              <a:t>21/09/2025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D0B0F-C282-B243-ADFC-250218E663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8306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53FB9-A4E6-6161-77A1-9B1C50276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70A9922-BFFF-1533-E96F-E4FEDBD5F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97C6871-4697-5D74-0A3F-27D4681DA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B491C7-5AB3-ACA0-D459-955C82F06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D0B0F-C282-B243-ADFC-250218E663A1}" type="slidenum">
              <a:rPr lang="es-ES_tradnl" smtClean="0"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399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9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73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35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>
            <a:extLst>
              <a:ext uri="{FF2B5EF4-FFF2-40B4-BE49-F238E27FC236}">
                <a16:creationId xmlns:a16="http://schemas.microsoft.com/office/drawing/2014/main" id="{3B4CF3D8-4019-4168-9331-2F954932C295}"/>
              </a:ext>
            </a:extLst>
          </p:cNvPr>
          <p:cNvSpPr>
            <a:spLocks noChangeAspect="1"/>
          </p:cNvSpPr>
          <p:nvPr userDrawn="1"/>
        </p:nvSpPr>
        <p:spPr>
          <a:xfrm>
            <a:off x="8241029" y="4549974"/>
            <a:ext cx="252975" cy="253604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74" tIns="17137" rIns="34274" bIns="17137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1800">
              <a:solidFill>
                <a:srgbClr val="FFFFFF"/>
              </a:solidFill>
            </a:endParaRPr>
          </a:p>
        </p:txBody>
      </p:sp>
      <p:pic>
        <p:nvPicPr>
          <p:cNvPr id="3" name="Imagen 6" descr="UGR-MARCA-02-monocromo.jpg">
            <a:extLst>
              <a:ext uri="{FF2B5EF4-FFF2-40B4-BE49-F238E27FC236}">
                <a16:creationId xmlns:a16="http://schemas.microsoft.com/office/drawing/2014/main" id="{24A9DF81-B2FB-4258-9375-7380FCE84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7" y="4405313"/>
            <a:ext cx="1383921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A6DDCE20-66D5-45D4-B201-F6D5FE742448}"/>
              </a:ext>
            </a:extLst>
          </p:cNvPr>
          <p:cNvCxnSpPr/>
          <p:nvPr userDrawn="1"/>
        </p:nvCxnSpPr>
        <p:spPr>
          <a:xfrm>
            <a:off x="2038680" y="4709518"/>
            <a:ext cx="6081516" cy="596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167FC9-267C-4CAF-9D1F-9BAD948BA6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3411" y="4536282"/>
            <a:ext cx="348212" cy="273844"/>
          </a:xfrm>
        </p:spPr>
        <p:txBody>
          <a:bodyPr/>
          <a:lstStyle>
            <a:lvl1pPr algn="ctr">
              <a:defRPr sz="713">
                <a:solidFill>
                  <a:schemeClr val="bg1"/>
                </a:solidFill>
                <a:latin typeface="Roboto Regular" charset="0"/>
              </a:defRPr>
            </a:lvl1pPr>
          </a:lstStyle>
          <a:p>
            <a:pPr>
              <a:defRPr/>
            </a:pPr>
            <a:fld id="{5F6A5600-157F-4D8D-AE79-DCA68ECEC248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9010936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6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9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8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3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0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9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F24D-EB19-4AE0-B015-2BEA6D5224F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D9BD3-E57B-4194-A545-2804EB95D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3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cicode.ugr.es/pages/publicaciones/revista-mundo-diverso/revistaexperienciascicodevol9_202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cicode.ugr.es/" TargetMode="Externa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CE0EA50E-9771-DE04-05B4-2101C86D1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00" y="3815691"/>
            <a:ext cx="1441011" cy="1097083"/>
          </a:xfrm>
          <a:prstGeom prst="rect">
            <a:avLst/>
          </a:prstGeom>
        </p:spPr>
      </p:pic>
      <p:sp>
        <p:nvSpPr>
          <p:cNvPr id="29698" name="Título 1">
            <a:extLst>
              <a:ext uri="{FF2B5EF4-FFF2-40B4-BE49-F238E27FC236}">
                <a16:creationId xmlns:a16="http://schemas.microsoft.com/office/drawing/2014/main" id="{10F8CE3F-D3E5-4AB6-7361-B914E21E0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237" y="334253"/>
            <a:ext cx="4445126" cy="531019"/>
          </a:xfrm>
        </p:spPr>
        <p:txBody>
          <a:bodyPr>
            <a:noAutofit/>
          </a:bodyPr>
          <a:lstStyle/>
          <a:p>
            <a:r>
              <a:rPr lang="es-ES" sz="1400" b="1" noProof="0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Roboto Light" charset="0"/>
              </a:rPr>
              <a:t>Impacto de la cooperación descentralizada de la administración local andaluza: transferencia desde el municipalismo para un desarrollo sostenible</a:t>
            </a:r>
            <a:br>
              <a:rPr lang="es-ES" sz="1400" b="1" noProof="0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Roboto Light" charset="0"/>
              </a:rPr>
            </a:br>
            <a:endParaRPr lang="es-ES" sz="1400" b="1" noProof="0" dirty="0">
              <a:solidFill>
                <a:srgbClr val="00B050"/>
              </a:solidFill>
              <a:latin typeface="Arial Narrow" panose="020B0606020202030204" pitchFamily="34" charset="0"/>
              <a:ea typeface="ＭＳ Ｐゴシック" panose="020B0600070205080204" pitchFamily="34" charset="-128"/>
              <a:cs typeface="Roboto Light" charset="0"/>
            </a:endParaRPr>
          </a:p>
        </p:txBody>
      </p:sp>
      <p:sp>
        <p:nvSpPr>
          <p:cNvPr id="29699" name="Marcador de contenido 2">
            <a:extLst>
              <a:ext uri="{FF2B5EF4-FFF2-40B4-BE49-F238E27FC236}">
                <a16:creationId xmlns:a16="http://schemas.microsoft.com/office/drawing/2014/main" id="{F5C8DDBF-403D-8291-7DAF-0FE8BED15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427" y="1731808"/>
            <a:ext cx="6824510" cy="71063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2000" b="1" i="0" noProof="0" dirty="0"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Cooperación técnica y transferencia para un Desarrollo Local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1200" b="1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Wenceslao Martín Rosales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2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Director de Cooperación al Desarrollo-CICODE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200" noProof="0" dirty="0">
                <a:latin typeface="Arial" panose="020B0604020202020204" pitchFamily="34" charset="0"/>
                <a:cs typeface="Arial" panose="020B0604020202020204" pitchFamily="34" charset="0"/>
              </a:rPr>
              <a:t>Vicerrectorado de Igualdad, Inclusión y Compromiso Social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2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Universidad de Granada</a:t>
            </a: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DAE0B1A6-1AD0-942A-DAD3-0749E23C69B6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065CDA1F-C9CE-23D3-E0B6-7A4E29A90A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5D192F-FAF6-21DA-31E8-080C32289F23}"/>
              </a:ext>
            </a:extLst>
          </p:cNvPr>
          <p:cNvSpPr txBox="1"/>
          <p:nvPr/>
        </p:nvSpPr>
        <p:spPr>
          <a:xfrm>
            <a:off x="2349247" y="791332"/>
            <a:ext cx="5763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i="0" u="none" strike="noStrike" baseline="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de septiembre de 2025-Palacio de Orive (Córdoba)</a:t>
            </a:r>
            <a:endParaRPr lang="es-ES" sz="105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B674A32-D674-2DC2-3DA1-76B1E945C4D0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D0932B5B-FF55-1B9D-6483-DD535674F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ACA8D6-56DF-002D-9BF5-34E0CF98C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889" y="294205"/>
            <a:ext cx="1639147" cy="6643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764EC8B-16A8-960F-B917-085CBCCB5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516" y="302101"/>
            <a:ext cx="1581548" cy="6581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3E88DAB-770C-C9C0-FE32-7B3084C2D1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6094" y="4052929"/>
            <a:ext cx="1632075" cy="53574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A56D581-10FF-0EE4-1EB4-07CDEE9E44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8169" y="4031972"/>
            <a:ext cx="1511027" cy="59450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5DBDFFE-FE6A-9B45-B4BC-259F81867B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505" y="4031972"/>
            <a:ext cx="1441011" cy="57766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4401144-F9D0-406E-B5F8-4D7227834A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3134" y="4020721"/>
            <a:ext cx="1487348" cy="541111"/>
          </a:xfrm>
          <a:prstGeom prst="rect">
            <a:avLst/>
          </a:prstGeom>
        </p:spPr>
      </p:pic>
    </p:spTree>
  </p:cSld>
  <p:clrMapOvr>
    <a:masterClrMapping/>
  </p:clrMapOvr>
  <p:transition spd="med"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3FC94-CC89-BD19-4E8C-78C14B77B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6934D23C-B8E7-A55E-BBE5-3E4D3FF1A87A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108A7C49-8721-D46C-5917-750A4630F6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94557AA-D544-5D19-129A-1456EDC254B1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0D5BAD81-D43D-E857-FA71-C6099B1C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C34A58C-CEC8-E545-ABB3-1AE2254EC170}"/>
              </a:ext>
            </a:extLst>
          </p:cNvPr>
          <p:cNvSpPr txBox="1"/>
          <p:nvPr/>
        </p:nvSpPr>
        <p:spPr>
          <a:xfrm>
            <a:off x="1231200" y="0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F35BE8-BDA0-1093-5C4B-1FA6D57B4BAD}"/>
              </a:ext>
            </a:extLst>
          </p:cNvPr>
          <p:cNvSpPr txBox="1"/>
          <p:nvPr/>
        </p:nvSpPr>
        <p:spPr>
          <a:xfrm>
            <a:off x="1312701" y="491742"/>
            <a:ext cx="50241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Programas Institucionales: </a:t>
            </a:r>
          </a:p>
          <a:p>
            <a:endParaRPr lang="es-E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/>
              <a:t>Voluntariado Local</a:t>
            </a:r>
            <a:endParaRPr lang="es-E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/>
              <a:t>1000 estudiantes, PDI, PTGAS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/>
              <a:t>Compromiso directo con la comunidad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/>
              <a:t>Formación previa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/>
              <a:t>Voluntariado Internacional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/>
              <a:t>20 estudiantes, PDI, PTGAS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/>
              <a:t>Países del Sur Global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/>
              <a:t>Formación previa</a:t>
            </a:r>
          </a:p>
        </p:txBody>
      </p:sp>
      <p:pic>
        <p:nvPicPr>
          <p:cNvPr id="1026" name="Picture 2" descr="niños pinturas aulas maestros acuarelas pinceles excavacion cubos">
            <a:extLst>
              <a:ext uri="{FF2B5EF4-FFF2-40B4-BE49-F238E27FC236}">
                <a16:creationId xmlns:a16="http://schemas.microsoft.com/office/drawing/2014/main" id="{AE5F0A4D-3FAF-FEAF-713B-A9005FF61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69" y="284552"/>
            <a:ext cx="1567135" cy="15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">
            <a:extLst>
              <a:ext uri="{FF2B5EF4-FFF2-40B4-BE49-F238E27FC236}">
                <a16:creationId xmlns:a16="http://schemas.microsoft.com/office/drawing/2014/main" id="{B52C4746-4BAC-3CE2-2EF4-835F1C39D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815" y="2069597"/>
            <a:ext cx="1852308" cy="138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1E78484-328E-2AF2-E2BB-CDED367D3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421" y="3676738"/>
            <a:ext cx="2501071" cy="713657"/>
          </a:xfrm>
          <a:prstGeom prst="rect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AAC9F9D-8C0D-2B1A-7973-E138C143A76C}"/>
              </a:ext>
            </a:extLst>
          </p:cNvPr>
          <p:cNvSpPr txBox="1"/>
          <p:nvPr/>
        </p:nvSpPr>
        <p:spPr>
          <a:xfrm>
            <a:off x="1821871" y="3272940"/>
            <a:ext cx="5157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Alianzas con entidades internacionales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Unión Iberoamericana de Municipalistas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9BD12D5-6993-333C-39A0-045ED678BF97}"/>
              </a:ext>
            </a:extLst>
          </p:cNvPr>
          <p:cNvSpPr txBox="1"/>
          <p:nvPr/>
        </p:nvSpPr>
        <p:spPr>
          <a:xfrm>
            <a:off x="2389348" y="3944364"/>
            <a:ext cx="4701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Ayudas para Prácticum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Municipios de Iberoamérica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A67B9EF-1CD6-4416-59CA-8C7020320AB3}"/>
              </a:ext>
            </a:extLst>
          </p:cNvPr>
          <p:cNvSpPr txBox="1"/>
          <p:nvPr/>
        </p:nvSpPr>
        <p:spPr>
          <a:xfrm>
            <a:off x="2013600" y="4716596"/>
            <a:ext cx="6626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 dirty="0"/>
              <a:t>Ciclo de retorno: lo aprendido vuelve al aula y al territorio.</a:t>
            </a:r>
          </a:p>
        </p:txBody>
      </p:sp>
    </p:spTree>
    <p:extLst>
      <p:ext uri="{BB962C8B-B14F-4D97-AF65-F5344CB8AC3E}">
        <p14:creationId xmlns:p14="http://schemas.microsoft.com/office/powerpoint/2010/main" val="1974776590"/>
      </p:ext>
    </p:extLst>
  </p:cSld>
  <p:clrMapOvr>
    <a:masterClrMapping/>
  </p:clrMapOvr>
  <p:transition spd="med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EEB00-59CD-2A3E-1C18-5195222BF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C0A903B5-7C3B-A49B-455C-73408F68B012}"/>
              </a:ext>
            </a:extLst>
          </p:cNvPr>
          <p:cNvSpPr/>
          <p:nvPr/>
        </p:nvSpPr>
        <p:spPr>
          <a:xfrm>
            <a:off x="617899" y="4416546"/>
            <a:ext cx="1408024" cy="485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9B3D1A7A-AA04-474D-65BE-D9D7672217C3}"/>
              </a:ext>
            </a:extLst>
          </p:cNvPr>
          <p:cNvCxnSpPr>
            <a:cxnSpLocks/>
          </p:cNvCxnSpPr>
          <p:nvPr/>
        </p:nvCxnSpPr>
        <p:spPr>
          <a:xfrm flipH="1">
            <a:off x="1473583" y="4705217"/>
            <a:ext cx="601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274" name="1 Marcador de número de diapositiva">
            <a:extLst>
              <a:ext uri="{FF2B5EF4-FFF2-40B4-BE49-F238E27FC236}">
                <a16:creationId xmlns:a16="http://schemas.microsoft.com/office/drawing/2014/main" id="{A0C32387-5BD8-3135-9F86-C07CBF23F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78551" indent="-107135"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428540" indent="-85708"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599955" indent="-85708"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771371" indent="-85708"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942787" indent="-85708" defTabSz="45651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1114202" indent="-85708" defTabSz="45651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285618" indent="-85708" defTabSz="45651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457033" indent="-85708" defTabSz="45651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9A4B763C-D2E7-4CEF-8938-8AD2E056DEFD}" type="slidenum">
              <a:rPr lang="en-US" altLang="es-ES" sz="713">
                <a:solidFill>
                  <a:schemeClr val="bg1"/>
                </a:solidFill>
                <a:latin typeface="Roboto Regular" charset="0"/>
              </a:rPr>
              <a:pPr/>
              <a:t>11</a:t>
            </a:fld>
            <a:endParaRPr lang="en-US" altLang="es-ES" sz="713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25" name="2 Rectángulo">
            <a:extLst>
              <a:ext uri="{FF2B5EF4-FFF2-40B4-BE49-F238E27FC236}">
                <a16:creationId xmlns:a16="http://schemas.microsoft.com/office/drawing/2014/main" id="{9B240777-7FA9-64DD-67E5-3F1C6BCE3ABC}"/>
              </a:ext>
            </a:extLst>
          </p:cNvPr>
          <p:cNvSpPr/>
          <p:nvPr/>
        </p:nvSpPr>
        <p:spPr>
          <a:xfrm>
            <a:off x="6756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26" name="6 Imagen">
            <a:extLst>
              <a:ext uri="{FF2B5EF4-FFF2-40B4-BE49-F238E27FC236}">
                <a16:creationId xmlns:a16="http://schemas.microsoft.com/office/drawing/2014/main" id="{C310F737-16CB-11FB-BD2B-96A6A2F08E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74" y="-39436"/>
            <a:ext cx="1639147" cy="1639147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15C2B3F7-9AEE-141B-DF53-4942740B7B1E}"/>
              </a:ext>
            </a:extLst>
          </p:cNvPr>
          <p:cNvSpPr txBox="1"/>
          <p:nvPr/>
        </p:nvSpPr>
        <p:spPr>
          <a:xfrm>
            <a:off x="-94401" y="4107464"/>
            <a:ext cx="14859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2" name="Imagen 16">
            <a:extLst>
              <a:ext uri="{FF2B5EF4-FFF2-40B4-BE49-F238E27FC236}">
                <a16:creationId xmlns:a16="http://schemas.microsoft.com/office/drawing/2014/main" id="{E003DD59-1E52-B1E4-A40F-0568451E3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55" y="1239144"/>
            <a:ext cx="7801832" cy="39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0367EB3-DA28-3D18-F37F-E76772BF850E}"/>
              </a:ext>
            </a:extLst>
          </p:cNvPr>
          <p:cNvSpPr txBox="1"/>
          <p:nvPr/>
        </p:nvSpPr>
        <p:spPr>
          <a:xfrm>
            <a:off x="1773226" y="311796"/>
            <a:ext cx="69113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000" dirty="0">
                <a:solidFill>
                  <a:srgbClr val="D53044"/>
                </a:solidFill>
                <a:latin typeface="Roboto" charset="0"/>
              </a:rPr>
              <a:t>PROYECTO ABASTECIMIENTO. LOMÉ (TOGO)</a:t>
            </a:r>
            <a:endParaRPr lang="en-US" altLang="en-US" sz="2000" dirty="0">
              <a:solidFill>
                <a:srgbClr val="D53044"/>
              </a:solidFill>
              <a:latin typeface="Roboto Black" charset="0"/>
            </a:endParaRPr>
          </a:p>
          <a:p>
            <a:pPr algn="ctr"/>
            <a:r>
              <a:rPr lang="en-US" altLang="en-US" sz="1400" dirty="0">
                <a:solidFill>
                  <a:schemeClr val="tx1"/>
                </a:solidFill>
                <a:latin typeface="Roboto Regular" charset="0"/>
              </a:rPr>
              <a:t>EJEMPLOS DE PFC Y TRABAJOS FIN DE GRADO. AUTOR: ALBERTO QUIROSA </a:t>
            </a:r>
          </a:p>
        </p:txBody>
      </p:sp>
    </p:spTree>
    <p:extLst>
      <p:ext uri="{BB962C8B-B14F-4D97-AF65-F5344CB8AC3E}">
        <p14:creationId xmlns:p14="http://schemas.microsoft.com/office/powerpoint/2010/main" val="407497033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57596-BCB7-009E-5C7C-81ECE6E2D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2D1A2D4-273A-B758-00F0-F6731B277C0A}"/>
              </a:ext>
            </a:extLst>
          </p:cNvPr>
          <p:cNvSpPr/>
          <p:nvPr/>
        </p:nvSpPr>
        <p:spPr>
          <a:xfrm>
            <a:off x="617899" y="4416546"/>
            <a:ext cx="1408024" cy="485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9672DE5-A83E-A9FF-0F99-9622476212AE}"/>
              </a:ext>
            </a:extLst>
          </p:cNvPr>
          <p:cNvCxnSpPr>
            <a:cxnSpLocks/>
          </p:cNvCxnSpPr>
          <p:nvPr/>
        </p:nvCxnSpPr>
        <p:spPr>
          <a:xfrm flipH="1">
            <a:off x="1473583" y="4705217"/>
            <a:ext cx="601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274" name="1 Marcador de número de diapositiva">
            <a:extLst>
              <a:ext uri="{FF2B5EF4-FFF2-40B4-BE49-F238E27FC236}">
                <a16:creationId xmlns:a16="http://schemas.microsoft.com/office/drawing/2014/main" id="{6BB92DAF-B856-4FFB-BE98-5072D8536A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78551" indent="-107135"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428540" indent="-85708"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599955" indent="-85708"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771371" indent="-85708"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942787" indent="-85708" defTabSz="45651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1114202" indent="-85708" defTabSz="45651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285618" indent="-85708" defTabSz="45651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457033" indent="-85708" defTabSz="45651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9A4B763C-D2E7-4CEF-8938-8AD2E056DEFD}" type="slidenum">
              <a:rPr lang="en-US" altLang="es-ES" sz="713">
                <a:solidFill>
                  <a:schemeClr val="bg1"/>
                </a:solidFill>
                <a:latin typeface="Roboto Regular" charset="0"/>
              </a:rPr>
              <a:pPr/>
              <a:t>12</a:t>
            </a:fld>
            <a:endParaRPr lang="en-US" altLang="es-ES" sz="713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25" name="2 Rectángulo">
            <a:extLst>
              <a:ext uri="{FF2B5EF4-FFF2-40B4-BE49-F238E27FC236}">
                <a16:creationId xmlns:a16="http://schemas.microsoft.com/office/drawing/2014/main" id="{A1DEA800-1D58-F08C-4AC9-955453D494CA}"/>
              </a:ext>
            </a:extLst>
          </p:cNvPr>
          <p:cNvSpPr/>
          <p:nvPr/>
        </p:nvSpPr>
        <p:spPr>
          <a:xfrm>
            <a:off x="6756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26" name="6 Imagen">
            <a:extLst>
              <a:ext uri="{FF2B5EF4-FFF2-40B4-BE49-F238E27FC236}">
                <a16:creationId xmlns:a16="http://schemas.microsoft.com/office/drawing/2014/main" id="{57C31031-6013-E47C-A74C-F00EB112B8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74" y="-39436"/>
            <a:ext cx="1639147" cy="1639147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4B88EB86-4386-670F-FB67-C6CD3C37D257}"/>
              </a:ext>
            </a:extLst>
          </p:cNvPr>
          <p:cNvSpPr txBox="1"/>
          <p:nvPr/>
        </p:nvSpPr>
        <p:spPr>
          <a:xfrm>
            <a:off x="-94401" y="4107464"/>
            <a:ext cx="14859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370B62-EB0B-3625-DFD9-79882C6FF6B1}"/>
              </a:ext>
            </a:extLst>
          </p:cNvPr>
          <p:cNvSpPr txBox="1"/>
          <p:nvPr/>
        </p:nvSpPr>
        <p:spPr>
          <a:xfrm>
            <a:off x="1774111" y="264583"/>
            <a:ext cx="6633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000" dirty="0">
                <a:solidFill>
                  <a:srgbClr val="D53044"/>
                </a:solidFill>
                <a:latin typeface="Roboto" charset="0"/>
              </a:rPr>
              <a:t>BIODIGESTORES. KNDOK (SENEGAL)</a:t>
            </a:r>
          </a:p>
          <a:p>
            <a:pPr algn="ctr"/>
            <a:r>
              <a:rPr lang="es-ES" altLang="en-US" sz="1200" dirty="0">
                <a:solidFill>
                  <a:schemeClr val="tx1"/>
                </a:solidFill>
                <a:latin typeface="Roboto Regular" charset="0"/>
              </a:rPr>
              <a:t>EJEMPLOS DE PFC Y TRABAJOS FIN DE GRADO.  ANDRÉS PRIETO. CARLOS TORTOSA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8BAD86-01B6-983C-6B85-7C8355A11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55" y="1237792"/>
            <a:ext cx="7823108" cy="39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9315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FB248-F1C6-370F-DC31-5142B0831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3A23BDBA-13ED-DB1F-BD5A-53F3E9692336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94C8753D-2A44-4041-9DDF-A8ED4ABFBC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FB67035-DF4E-6F0D-48CA-8890166AE00B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8C5D4BF0-1F55-7196-933F-3EF9C8073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20509221-54F6-74CF-523A-FEA7028410EF}"/>
              </a:ext>
            </a:extLst>
          </p:cNvPr>
          <p:cNvSpPr txBox="1"/>
          <p:nvPr/>
        </p:nvSpPr>
        <p:spPr>
          <a:xfrm>
            <a:off x="2788727" y="122505"/>
            <a:ext cx="4646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4">
                    <a:lumMod val="75000"/>
                  </a:schemeClr>
                </a:solidFill>
              </a:rPr>
              <a:t>Revista Mundo diverso</a:t>
            </a:r>
            <a:endParaRPr lang="es-E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9647E9D-8606-2579-AEF3-7215D1AA7CAC}"/>
              </a:ext>
            </a:extLst>
          </p:cNvPr>
          <p:cNvSpPr txBox="1"/>
          <p:nvPr/>
        </p:nvSpPr>
        <p:spPr>
          <a:xfrm>
            <a:off x="2344434" y="4498833"/>
            <a:ext cx="67582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hlinkClick r:id="rId4"/>
              </a:rPr>
              <a:t>https://cicode.ugr.es/pages/publicaciones/revista-mundo-diverso/revistaexperienciascicodevol9_2024</a:t>
            </a:r>
            <a:endParaRPr lang="es-ES" sz="1100" dirty="0"/>
          </a:p>
          <a:p>
            <a:endParaRPr lang="es-ES" sz="110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F2426D99-DD4A-2D9F-F266-2C5438C41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670" y="633598"/>
            <a:ext cx="7711150" cy="3714608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44632088"/>
      </p:ext>
    </p:extLst>
  </p:cSld>
  <p:clrMapOvr>
    <a:masterClrMapping/>
  </p:clrMapOvr>
  <p:transition spd="med">
    <p:push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B37A6-46C0-3781-9D2F-85FEAA9C9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9C55D998-C0CE-91EC-58DC-9F2C7AD6D69F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8F9718A2-BE27-96A4-A097-7B0B414C5E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567A665-BD1A-9FA0-97DE-11B288E74C11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BF86829D-AA95-00D0-8920-E6080428B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E2C8A00-444B-A3EA-7EB3-24C1B6473C3E}"/>
              </a:ext>
            </a:extLst>
          </p:cNvPr>
          <p:cNvSpPr txBox="1"/>
          <p:nvPr/>
        </p:nvSpPr>
        <p:spPr>
          <a:xfrm>
            <a:off x="1303257" y="37703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72ED6E-9810-2F1F-E342-AAFC4750195F}"/>
              </a:ext>
            </a:extLst>
          </p:cNvPr>
          <p:cNvSpPr txBox="1"/>
          <p:nvPr/>
        </p:nvSpPr>
        <p:spPr>
          <a:xfrm>
            <a:off x="1527278" y="368636"/>
            <a:ext cx="5885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Proyectos de Cooperación</a:t>
            </a:r>
            <a:r>
              <a:rPr lang="es-ES" dirty="0">
                <a:solidFill>
                  <a:srgbClr val="7030A0"/>
                </a:solidFill>
              </a:rPr>
              <a:t> (Fondos internos y/o externos)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7AA988-5687-E251-5CFC-D82282A426D3}"/>
              </a:ext>
            </a:extLst>
          </p:cNvPr>
          <p:cNvSpPr txBox="1"/>
          <p:nvPr/>
        </p:nvSpPr>
        <p:spPr>
          <a:xfrm>
            <a:off x="1537548" y="2186692"/>
            <a:ext cx="6637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/>
              <a:t>UGR: Proyecto 'La Universidad con las personas refugiadas’ (AACID)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2B6CFB1-DDAA-B866-7CDC-03E991262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548" y="998651"/>
            <a:ext cx="1441011" cy="109708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96485A9-48C0-9D8E-9361-C4CEED6E1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559" y="836597"/>
            <a:ext cx="2005608" cy="13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01455E4-2C2C-1B04-6A16-E5A46EFFE72E}"/>
              </a:ext>
            </a:extLst>
          </p:cNvPr>
          <p:cNvSpPr txBox="1"/>
          <p:nvPr/>
        </p:nvSpPr>
        <p:spPr>
          <a:xfrm>
            <a:off x="5257800" y="947028"/>
            <a:ext cx="33425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Convocatorias públicas periódicas</a:t>
            </a:r>
          </a:p>
          <a:p>
            <a:r>
              <a:rPr lang="es-ES" dirty="0"/>
              <a:t>Diferentes colectivos</a:t>
            </a:r>
          </a:p>
          <a:p>
            <a:r>
              <a:rPr lang="es-ES" dirty="0"/>
              <a:t>Acciones internacionales y locales</a:t>
            </a:r>
          </a:p>
          <a:p>
            <a:r>
              <a:rPr lang="es-ES" dirty="0"/>
              <a:t>Acciones de sensibilización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D8A9C83-8721-577B-7741-808D8AD2BB9E}"/>
              </a:ext>
            </a:extLst>
          </p:cNvPr>
          <p:cNvSpPr txBox="1"/>
          <p:nvPr/>
        </p:nvSpPr>
        <p:spPr>
          <a:xfrm>
            <a:off x="1273145" y="2607798"/>
            <a:ext cx="79643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Financiado por AACID, (Plan </a:t>
            </a:r>
            <a:r>
              <a:rPr lang="es-ES" dirty="0" err="1"/>
              <a:t>UGRefugia</a:t>
            </a:r>
            <a:r>
              <a:rPr lang="es-E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Objetivo general</a:t>
            </a:r>
            <a:r>
              <a:rPr lang="es-ES" dirty="0"/>
              <a:t>: Facilitar el acceso a derechos de personas refugiadas en Andalucía mediante conocimiento crítico, formación, sensibilización y mejora de servicios públicos.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Tres fases: análisis del contexto, formación crítica y fortalecimiento institucional.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Grupo de trabajo UGR + sistema de acogida + cooperación local.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7CF41CA-9A2C-22F4-A21D-F58A7A018C52}"/>
              </a:ext>
            </a:extLst>
          </p:cNvPr>
          <p:cNvSpPr txBox="1"/>
          <p:nvPr/>
        </p:nvSpPr>
        <p:spPr>
          <a:xfrm>
            <a:off x="1537548" y="4437204"/>
            <a:ext cx="83402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i="1" dirty="0">
                <a:solidFill>
                  <a:srgbClr val="7030A0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En este caso la Universidad de Granada no actúa sola: trabaja en </a:t>
            </a:r>
            <a:r>
              <a:rPr lang="es-ES" sz="1800" b="1" i="1" dirty="0">
                <a:solidFill>
                  <a:srgbClr val="7030A0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alianza con municipios, asociaciones y administraciones públicas</a:t>
            </a:r>
            <a:r>
              <a:rPr lang="es-ES" sz="1800" i="1" dirty="0">
                <a:solidFill>
                  <a:srgbClr val="7030A0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br>
              <a:rPr lang="es-ES" sz="1800" i="1" dirty="0">
                <a:solidFill>
                  <a:srgbClr val="7030A0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</a:br>
            <a:endParaRPr lang="es-E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92426"/>
      </p:ext>
    </p:extLst>
  </p:cSld>
  <p:clrMapOvr>
    <a:masterClrMapping/>
  </p:clrMapOvr>
  <p:transition spd="med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9C7AB-0EA5-1455-BC71-52138614B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F19E330C-00C0-4911-3331-09B702FDCA19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DE2DE434-C646-FAF5-D604-F4C45BE1BC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E856EF7-82CA-313A-10C9-7B7C912BA3C8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6C0629E7-1DAC-CF78-A83B-EE58BBB10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C7F050-0E94-2179-5C8B-D04A53597599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B4588C-A78C-984E-3AC7-EE4E9D52E653}"/>
              </a:ext>
            </a:extLst>
          </p:cNvPr>
          <p:cNvSpPr txBox="1"/>
          <p:nvPr/>
        </p:nvSpPr>
        <p:spPr>
          <a:xfrm>
            <a:off x="2294261" y="470561"/>
            <a:ext cx="455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Acciones específicas-Alianzas estratégicas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30A1B2D-0341-00F3-472E-A4109ACA5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173" y="1008725"/>
            <a:ext cx="7711504" cy="4033546"/>
          </a:xfrm>
          <a:prstGeom prst="rect">
            <a:avLst/>
          </a:prstGeom>
          <a:ln w="2222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6320291"/>
      </p:ext>
    </p:extLst>
  </p:cSld>
  <p:clrMapOvr>
    <a:masterClrMapping/>
  </p:clrMapOvr>
  <p:transition spd="med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E8E6F-A23E-C0B4-11AE-1A63EA507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14EF0C95-0DB5-0EDB-57E2-AF683D14828D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DFDC59A5-6F17-8136-54AC-949C574460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B50845F-AADC-B404-0819-23819D92AF59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FF6A67A2-62CE-105D-F535-03CED93C3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65953C-E9AA-C216-08AE-8653E1B547F0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DD9E9E-DBF2-F7C6-BA01-5E4A9DBB17A3}"/>
              </a:ext>
            </a:extLst>
          </p:cNvPr>
          <p:cNvSpPr txBox="1"/>
          <p:nvPr/>
        </p:nvSpPr>
        <p:spPr>
          <a:xfrm>
            <a:off x="1763319" y="491919"/>
            <a:ext cx="22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12AE7D-BC2B-31CC-9A82-110967BBCF7A}"/>
              </a:ext>
            </a:extLst>
          </p:cNvPr>
          <p:cNvSpPr txBox="1"/>
          <p:nvPr/>
        </p:nvSpPr>
        <p:spPr>
          <a:xfrm>
            <a:off x="1473802" y="1085528"/>
            <a:ext cx="761180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ptos"/>
                <a:ea typeface="Aptos"/>
                <a:cs typeface="Arial" panose="020B0604020202020204" pitchFamily="34" charset="0"/>
              </a:rPr>
              <a:t>U</a:t>
            </a:r>
            <a:r>
              <a:rPr lang="es-ES" sz="1800" dirty="0">
                <a:effectLst/>
                <a:latin typeface="Aptos"/>
                <a:ea typeface="Aptos"/>
                <a:cs typeface="Arial" panose="020B0604020202020204" pitchFamily="34" charset="0"/>
              </a:rPr>
              <a:t>na </a:t>
            </a:r>
            <a:r>
              <a:rPr lang="es-ES" sz="1800" b="1" dirty="0">
                <a:effectLst/>
                <a:latin typeface="Aptos"/>
                <a:ea typeface="Aptos"/>
                <a:cs typeface="Arial" panose="020B0604020202020204" pitchFamily="34" charset="0"/>
              </a:rPr>
              <a:t>alianza estratégica entre la Universidad de Granada y la Diputación de Granada</a:t>
            </a:r>
            <a:r>
              <a:rPr lang="es-ES" sz="1800" dirty="0">
                <a:effectLst/>
                <a:latin typeface="Aptos"/>
                <a:ea typeface="Aptos"/>
                <a:cs typeface="Arial" panose="020B0604020202020204" pitchFamily="34" charset="0"/>
              </a:rPr>
              <a:t> para conectar la ciencia universitaria con los retos de las agendas urbanas y rurales de la provincia.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ptos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Estructura estable</a:t>
            </a:r>
            <a:r>
              <a:rPr lang="es-ES" dirty="0"/>
              <a:t> que actúa como puente entre la universidad y el territorio.</a:t>
            </a:r>
            <a:br>
              <a:rPr lang="es-ES" dirty="0"/>
            </a:b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Lógica clara</a:t>
            </a:r>
            <a:r>
              <a:rPr lang="es-ES" dirty="0"/>
              <a:t>: identificar los desafíos de los municipios y, a partir de ellos, movilizar el conocimiento científico, la innovación social y la participación ciudadana.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Un </a:t>
            </a:r>
            <a:r>
              <a:rPr lang="es-ES" b="1" dirty="0"/>
              <a:t>laboratorio vivo de cooperación local</a:t>
            </a:r>
            <a:r>
              <a:rPr lang="es-ES" dirty="0"/>
              <a:t>, un modelo que se puede replicar en otros territorios y que da sentido pleno al ODS 17</a:t>
            </a:r>
          </a:p>
        </p:txBody>
      </p:sp>
    </p:spTree>
    <p:extLst>
      <p:ext uri="{BB962C8B-B14F-4D97-AF65-F5344CB8AC3E}">
        <p14:creationId xmlns:p14="http://schemas.microsoft.com/office/powerpoint/2010/main" val="1075592939"/>
      </p:ext>
    </p:extLst>
  </p:cSld>
  <p:clrMapOvr>
    <a:masterClrMapping/>
  </p:clrMapOvr>
  <p:transition spd="med">
    <p:push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23874-DED2-4C1A-1A58-2E8D47E16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54C2A3AE-CFAE-B732-DA61-0C5F5D04FD2D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F19BC1A0-7BD5-9D31-53F1-82EAC9F08E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8911234-1909-9A5B-B938-0AF695702568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718BEBC5-0BBD-5308-AF2F-812FBEBB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35A5140-1F5B-D3BC-8971-4D55D34A378C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21EF48-3C3E-9564-A400-63F202BFAF9B}"/>
              </a:ext>
            </a:extLst>
          </p:cNvPr>
          <p:cNvSpPr txBox="1"/>
          <p:nvPr/>
        </p:nvSpPr>
        <p:spPr>
          <a:xfrm>
            <a:off x="1763319" y="491919"/>
            <a:ext cx="22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32D7D90-7DDB-C954-EF09-00037576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332" y="796643"/>
            <a:ext cx="7687971" cy="434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91218"/>
      </p:ext>
    </p:extLst>
  </p:cSld>
  <p:clrMapOvr>
    <a:masterClrMapping/>
  </p:clrMapOvr>
  <p:transition spd="med">
    <p:push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CE551-39F9-4B63-45FA-AE1834DC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04416528-AF76-C022-54C9-1DC39E32CD53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E1C23677-85F7-6A4D-6BAA-8F128EBE15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64C40D6-E23D-B8D9-143C-D4E5CBFDDC9E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89265369-91EC-E1E7-9F07-06E31B69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B056758-BBE9-498B-06C4-F14782EDD9AA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1C15E1-F6A3-744F-84FF-476EED1F8529}"/>
              </a:ext>
            </a:extLst>
          </p:cNvPr>
          <p:cNvSpPr txBox="1"/>
          <p:nvPr/>
        </p:nvSpPr>
        <p:spPr>
          <a:xfrm>
            <a:off x="1763319" y="491919"/>
            <a:ext cx="530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PROGRAMAS (&gt; 18 acciones….)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2D5EB1E-6CD3-CAAA-411D-4B68D063CB13}"/>
              </a:ext>
            </a:extLst>
          </p:cNvPr>
          <p:cNvSpPr txBox="1"/>
          <p:nvPr/>
        </p:nvSpPr>
        <p:spPr>
          <a:xfrm>
            <a:off x="1871318" y="985334"/>
            <a:ext cx="684788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Aptos" panose="02110004020202020204"/>
                <a:ea typeface="Aptos" panose="02110004020202020204"/>
                <a:cs typeface="Arial" panose="020B0604020202020204" pitchFamily="34" charset="0"/>
              </a:rPr>
              <a:t>Laboratorios de innovación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b="1" dirty="0"/>
              <a:t>Consejos Comarcales UGR</a:t>
            </a:r>
            <a:r>
              <a:rPr lang="es-ES" dirty="0"/>
              <a:t>, </a:t>
            </a:r>
            <a:r>
              <a:rPr lang="es-ES" dirty="0" err="1"/>
              <a:t>Hackathones</a:t>
            </a:r>
            <a:r>
              <a:rPr lang="es-ES" dirty="0"/>
              <a:t> territoriales y Living </a:t>
            </a:r>
            <a:r>
              <a:rPr lang="es-ES" dirty="0" err="1"/>
              <a:t>Labs</a:t>
            </a:r>
            <a:r>
              <a:rPr lang="es-ES" dirty="0"/>
              <a:t>,.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Premios Impronta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Tesis Doctorales, Trabajos Fin de Grado/Máster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Programa Piloto Granada-Ceuta-Melilla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Programa Ciencia Ciudadana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Programa Talento Político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Participación en las </a:t>
            </a:r>
            <a:r>
              <a:rPr lang="es-ES" b="1" dirty="0"/>
              <a:t>jornadas comarcales de Agenda Urbana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Programas de prácticas extracurriculares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Programa Puentes Agenda Urbana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Programa Campus Rural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Proyectos europeos (Granada Tierra Viva)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Geoparque de Granada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 err="1"/>
              <a:t>Micro-credenciales</a:t>
            </a:r>
            <a:endParaRPr lang="es-E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 ……..</a:t>
            </a:r>
          </a:p>
        </p:txBody>
      </p:sp>
    </p:spTree>
    <p:extLst>
      <p:ext uri="{BB962C8B-B14F-4D97-AF65-F5344CB8AC3E}">
        <p14:creationId xmlns:p14="http://schemas.microsoft.com/office/powerpoint/2010/main" val="3700781202"/>
      </p:ext>
    </p:extLst>
  </p:cSld>
  <p:clrMapOvr>
    <a:masterClrMapping/>
  </p:clrMapOvr>
  <p:transition spd="med">
    <p:push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45554-6634-76F9-3004-496F84F6A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F5D0E891-6D44-E88C-2B1A-8CC6A42E1794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E47A1220-565E-3ABA-335D-1D2B2C2EF6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7723326-B82D-A7F2-5A55-C1E604B5AF58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7CDEC0FF-43E2-E94E-90FF-94AF09FE6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47562C-751D-1775-118B-9BB2A0BED2F9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FFC3BC1-EC72-BC30-3BAD-701BD1DF05AC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47E7D07-8AA7-84B1-136D-FEF365F6C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104" y="1023295"/>
            <a:ext cx="7769895" cy="37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67392"/>
      </p:ext>
    </p:extLst>
  </p:cSld>
  <p:clrMapOvr>
    <a:masterClrMapping/>
  </p:clrMapOvr>
  <p:transition spd="med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2C77D-514C-DB5D-DEC8-D02F1828A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>
            <a:extLst>
              <a:ext uri="{FF2B5EF4-FFF2-40B4-BE49-F238E27FC236}">
                <a16:creationId xmlns:a16="http://schemas.microsoft.com/office/drawing/2014/main" id="{D5F0FFFB-7B01-B8FF-9CC6-8092BDCA9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237" y="334253"/>
            <a:ext cx="4445126" cy="531019"/>
          </a:xfrm>
        </p:spPr>
        <p:txBody>
          <a:bodyPr>
            <a:noAutofit/>
          </a:bodyPr>
          <a:lstStyle/>
          <a:p>
            <a:r>
              <a:rPr lang="es-ES" sz="1400" b="1" noProof="0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Roboto Light" charset="0"/>
              </a:rPr>
              <a:t>Impacto de la cooperación descentralizada de la administración local andaluza: transferencia desde el municipalismo para un desarrollo sostenible</a:t>
            </a:r>
            <a:br>
              <a:rPr lang="es-ES" sz="1400" b="1" noProof="0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Roboto Light" charset="0"/>
              </a:rPr>
            </a:br>
            <a:endParaRPr lang="es-ES" sz="1400" b="1" noProof="0" dirty="0">
              <a:solidFill>
                <a:srgbClr val="00B050"/>
              </a:solidFill>
              <a:latin typeface="Arial Narrow" panose="020B0606020202030204" pitchFamily="34" charset="0"/>
              <a:ea typeface="ＭＳ Ｐゴシック" panose="020B0600070205080204" pitchFamily="34" charset="-128"/>
              <a:cs typeface="Roboto Light" charset="0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64B774AC-4790-C50B-52C1-82F18E48CFA2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C770A06F-7F4E-9637-7341-0FBBAC9240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9A7742C-A7C8-A127-02F0-42C9E3B8538D}"/>
              </a:ext>
            </a:extLst>
          </p:cNvPr>
          <p:cNvSpPr txBox="1"/>
          <p:nvPr/>
        </p:nvSpPr>
        <p:spPr>
          <a:xfrm>
            <a:off x="2349247" y="791332"/>
            <a:ext cx="5763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i="0" u="none" strike="noStrike" baseline="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de septiembre de 2025-Palacio de Orive (Córdoba)</a:t>
            </a:r>
            <a:endParaRPr lang="es-ES" sz="105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A633DA3-C0B5-3ADA-3B22-7A911487A91F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048F0625-F018-11F3-EF28-EF68731F3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0ECA77-0081-CAD9-2483-04D82D62E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889" y="294205"/>
            <a:ext cx="1639147" cy="6643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3B60F1-C81E-285F-9E04-3CD396E67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516" y="302101"/>
            <a:ext cx="1581548" cy="65819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CB41BEA-4B67-3121-99B1-7CB3288FECD3}"/>
              </a:ext>
            </a:extLst>
          </p:cNvPr>
          <p:cNvSpPr txBox="1"/>
          <p:nvPr/>
        </p:nvSpPr>
        <p:spPr>
          <a:xfrm>
            <a:off x="1646186" y="1847460"/>
            <a:ext cx="7169227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Introducción </a:t>
            </a:r>
            <a:endParaRPr lang="es-ES" sz="1800" b="1" dirty="0">
              <a:solidFill>
                <a:srgbClr val="7030A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Marco</a:t>
            </a:r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s-ES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 referencia: </a:t>
            </a:r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ODS17-PACODE-CUD</a:t>
            </a:r>
            <a:endParaRPr lang="es-ES" dirty="0">
              <a:solidFill>
                <a:srgbClr val="7030A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 la CUD al terreno: Municipalismo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Herramientas de Cooperación desde la Universidad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Acción IMPRONTA-UGR</a:t>
            </a:r>
            <a:endParaRPr lang="es-ES" dirty="0">
              <a:solidFill>
                <a:srgbClr val="7030A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Retos y propuestas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052E465-D987-BFDF-B2A3-B91AB46A77D3}"/>
              </a:ext>
            </a:extLst>
          </p:cNvPr>
          <p:cNvSpPr txBox="1"/>
          <p:nvPr/>
        </p:nvSpPr>
        <p:spPr>
          <a:xfrm>
            <a:off x="1527278" y="1272974"/>
            <a:ext cx="713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1800" b="1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Cooperación técnica y transferencia para un Desarrollo Local</a:t>
            </a:r>
          </a:p>
        </p:txBody>
      </p:sp>
    </p:spTree>
    <p:extLst>
      <p:ext uri="{BB962C8B-B14F-4D97-AF65-F5344CB8AC3E}">
        <p14:creationId xmlns:p14="http://schemas.microsoft.com/office/powerpoint/2010/main" val="3671113237"/>
      </p:ext>
    </p:extLst>
  </p:cSld>
  <p:clrMapOvr>
    <a:masterClrMapping/>
  </p:clrMapOvr>
  <p:transition spd="med">
    <p:push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34701-7A97-030F-B08A-A915F0AF4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EB0FA839-499F-DB17-FD86-9EDDABBF8A95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CAED6FA1-169A-10C3-1781-465D40809A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E9EA35C-DE58-239E-546A-08B5F5F6DDC6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CFF2362A-55F1-BE16-DFB9-6304321C0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B1C71A-EA4F-FB9A-386B-03EFB1DDB0B6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0298DD-A079-D4C0-2FEF-5BE62DD610D2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D8DB7D-B7FB-FE4F-A2A0-E29AA6EA5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00" y="953205"/>
            <a:ext cx="7912800" cy="404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3929"/>
      </p:ext>
    </p:extLst>
  </p:cSld>
  <p:clrMapOvr>
    <a:masterClrMapping/>
  </p:clrMapOvr>
  <p:transition spd="med">
    <p:push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DF7F5-7188-3BD8-C812-677FEB22B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8D52BE74-1974-DFAF-B933-3DB70A848F04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B402F5C5-91A7-BC3C-E135-943CFE38B4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9C60CBB-AA87-73C8-098A-F3AD22DEB109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65C0660C-487B-A270-4F30-C361394B0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2B6EDA8-4E20-8FD7-1DB4-C2DD2A885671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7BBD29-227D-221F-E078-8141423AA75C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18BD967-5486-DB11-6DC5-A074FC5D8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670" y="882608"/>
            <a:ext cx="7666642" cy="418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0021"/>
      </p:ext>
    </p:extLst>
  </p:cSld>
  <p:clrMapOvr>
    <a:masterClrMapping/>
  </p:clrMapOvr>
  <p:transition spd="med">
    <p:push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59B12-C723-04FB-6D33-1D51A1772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ED3446A6-C01A-B8F9-0C9C-B81A0EB0C4B0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701262A9-7A1B-AEE2-3DBE-7F12E20AC5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D6EA9E5-CB8D-FB49-AC9C-4921561A2C86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746131B2-A57E-22A4-7A0E-CA364C0D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39DA039-39D7-472F-020A-4324FCABB984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29D283-C792-20E8-89DE-E90E70163FBE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0D89718-68F0-7E9F-6F36-63CFF5431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200" y="978675"/>
            <a:ext cx="7840800" cy="38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68981"/>
      </p:ext>
    </p:extLst>
  </p:cSld>
  <p:clrMapOvr>
    <a:masterClrMapping/>
  </p:clrMapOvr>
  <p:transition spd="med">
    <p:push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C46DC-9DDB-20DA-7E25-5DC747FE0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DC882951-FB00-A73F-0B8D-EB4225491C1F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86674835-6E9C-D6ED-C223-95136467CA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DA80796-7E38-3865-9A16-57DB2F79038F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10D8FB07-9399-3EA5-CFFA-33924BB3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48C3051-0ED7-0E18-F2F4-7598053ABC49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F39F05-9DFF-CC7A-C21C-C48957CEA120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BAF232-5AB1-AACA-4B2C-38D189DCC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00" y="1131770"/>
            <a:ext cx="7912800" cy="378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7847"/>
      </p:ext>
    </p:extLst>
  </p:cSld>
  <p:clrMapOvr>
    <a:masterClrMapping/>
  </p:clrMapOvr>
  <p:transition spd="med">
    <p:push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9B55B-D353-442E-C73D-EBEAA8A17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69E065D4-0E76-3844-997D-29951A6D1FE5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6D1CA3D1-1E33-3784-9792-758CCC56A1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98BB4BF-D0F6-463E-CB11-B9CC4C431F42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5AC159C7-E14F-442E-22DC-F75403B97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57F7DD3-E0B1-1CF6-2210-5DEC321F3D27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EAC8D8-C471-CBD5-3775-5F465C34F23B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3C7F70-1D16-3F66-2FB7-DFA12D683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00" y="1079076"/>
            <a:ext cx="7912800" cy="377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13255"/>
      </p:ext>
    </p:extLst>
  </p:cSld>
  <p:clrMapOvr>
    <a:masterClrMapping/>
  </p:clrMapOvr>
  <p:transition spd="med">
    <p:push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EBA3D-6C60-AB62-114D-9BF39F46C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F8D61926-16B6-1140-5C4D-C00EB442F75E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D3A86E49-8BC0-9624-4E75-D3039B9C22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2232BEB-25B4-43A7-BC32-328E8DCF4A54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2A81A8D0-4B14-8882-F472-63932FD6D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429230F-5DCF-3BAE-6912-4E59C0CA59F1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299EB98-78AD-4882-BE7C-02DE41FE6577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F46B2D1-A600-B68C-0DEA-50D1E5A8D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00" y="1111928"/>
            <a:ext cx="7912800" cy="38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33369"/>
      </p:ext>
    </p:extLst>
  </p:cSld>
  <p:clrMapOvr>
    <a:masterClrMapping/>
  </p:clrMapOvr>
  <p:transition spd="med">
    <p:push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4E53B-E759-1CBA-DC88-2ACC6607C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39F52EAC-0D65-BD22-5B3A-CD0DFD44268B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F92FB3F1-1273-D3FD-17E1-8D1F77E013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4D412DA-8A89-0AC7-147E-9E0819C6B360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60E98658-8D92-C1D9-659F-34F3790E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C74DD6-7E67-D20F-4301-C806C5AD5AA6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181766-EE34-3B10-077A-FFEE6AD3CE70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B34001A-070D-8F43-723B-EAC54BC90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494" y="1127178"/>
            <a:ext cx="7711505" cy="354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48869"/>
      </p:ext>
    </p:extLst>
  </p:cSld>
  <p:clrMapOvr>
    <a:masterClrMapping/>
  </p:clrMapOvr>
  <p:transition spd="med">
    <p:push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23101-CA20-2C4E-6C75-94B3717FE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4CBD3D65-AFE0-2614-257B-B55B5B5D1A0B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FDAC7F18-1489-91DB-7278-F55CAE5FDA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D27BDEA-CFD5-6E65-5355-0E8F5E03AC68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BC0C6D29-BBA2-93CF-A8DE-66F48249C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809BFD-C592-07AD-B1E2-AE4FA1F21614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0FDAE4-7AE2-09DA-0CEE-E3020953E976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27E1EE8-EB7E-55E7-D287-5E2BD38E0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00" y="1093446"/>
            <a:ext cx="7912800" cy="350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1136"/>
      </p:ext>
    </p:extLst>
  </p:cSld>
  <p:clrMapOvr>
    <a:masterClrMapping/>
  </p:clrMapOvr>
  <p:transition spd="med">
    <p:push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1686C-B564-5ED8-86FF-0DF1025AC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E41D0F86-EF56-DE1B-E83D-ECE49891D87B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94DA3AEF-51CE-92AD-FCD2-0316A6AB52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1A00085-2107-E905-ECA0-EDD200B0E36B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2F7B9920-5162-F1E4-6DD1-43068D091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4FF64CC-DFE3-1F20-FFD0-AC702FAD5764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5211ED-4481-A6AE-515B-492F34CDF4FD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67B945-63C9-6B69-67A7-4CF00F0D8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00" y="1097867"/>
            <a:ext cx="7912800" cy="34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04783"/>
      </p:ext>
    </p:extLst>
  </p:cSld>
  <p:clrMapOvr>
    <a:masterClrMapping/>
  </p:clrMapOvr>
  <p:transition spd="med">
    <p:push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FF34D-0983-0C6A-0D03-486CE7479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9477A59E-6C04-A10F-9D9A-8FC5F938EB38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134A090B-6D56-ACA7-2049-1E4DD2DADF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6AB5279-D77A-5312-EA95-EEB2BF0EA4AD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5892A617-D96A-EF23-B5FE-57BDABBB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C0CBFD-1B4B-CA01-1139-8CF84BBB0D27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62EF13D-7F93-5C4C-EFD0-94B8C1EC5C5E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70A9C75-8E53-9508-A54D-FD098078A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00" y="1053773"/>
            <a:ext cx="7912800" cy="35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42156"/>
      </p:ext>
    </p:extLst>
  </p:cSld>
  <p:clrMapOvr>
    <a:masterClrMapping/>
  </p:clrMapOvr>
  <p:transition spd="med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424B2-C7FF-687C-E6D6-73819E738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02AD0B74-0F61-18B9-A706-FCFB584CAF5E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ECA37B08-D4DB-76DB-AAFF-08F73B7E5C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68D0493-82C5-DC81-22A7-213EE86768A9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5258B2AF-E858-2281-EF5F-7A4A62774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657E824-11A0-28D5-CF7D-B5DD755EECD6}"/>
              </a:ext>
            </a:extLst>
          </p:cNvPr>
          <p:cNvSpPr txBox="1"/>
          <p:nvPr/>
        </p:nvSpPr>
        <p:spPr>
          <a:xfrm>
            <a:off x="1374105" y="91151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Marco de referencia: ODS17-CUD-PACODE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4859C1-ABC7-FD68-C3D6-ABBCD76A46C3}"/>
              </a:ext>
            </a:extLst>
          </p:cNvPr>
          <p:cNvSpPr txBox="1"/>
          <p:nvPr/>
        </p:nvSpPr>
        <p:spPr>
          <a:xfrm>
            <a:off x="1297973" y="894318"/>
            <a:ext cx="7485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Los </a:t>
            </a: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</a:rPr>
              <a:t>ODS</a:t>
            </a:r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 no son un marco técnico, </a:t>
            </a: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</a:rPr>
              <a:t>son un compromiso político</a:t>
            </a:r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La universidad debe </a:t>
            </a: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</a:rPr>
              <a:t>transversalizar la sostenibilidad </a:t>
            </a:r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en la docencia, la investigación y la gestión.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7DCC965-44EE-9A2F-8CAB-27C13A97D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548" y="1820971"/>
            <a:ext cx="2472214" cy="241068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C8AA1E7-0ABB-D96E-FC0B-5EA55A573BC5}"/>
              </a:ext>
            </a:extLst>
          </p:cNvPr>
          <p:cNvSpPr txBox="1"/>
          <p:nvPr/>
        </p:nvSpPr>
        <p:spPr>
          <a:xfrm>
            <a:off x="4130192" y="3413292"/>
            <a:ext cx="49141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</a:rPr>
              <a:t>Traducir </a:t>
            </a:r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los ODS a</a:t>
            </a: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</a:rPr>
              <a:t> procesos locales de transformación </a:t>
            </a:r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con impacto real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ECC26E8-A8AE-E643-3F97-3A3502DD51AA}"/>
              </a:ext>
            </a:extLst>
          </p:cNvPr>
          <p:cNvSpPr txBox="1"/>
          <p:nvPr/>
        </p:nvSpPr>
        <p:spPr>
          <a:xfrm>
            <a:off x="4130192" y="2148460"/>
            <a:ext cx="4768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Generar conocimiento transformador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Formar ciudadanos capaces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Función ética, social y transformadora</a:t>
            </a:r>
          </a:p>
        </p:txBody>
      </p:sp>
      <p:pic>
        <p:nvPicPr>
          <p:cNvPr id="2050" name="Picture 2" descr="Objetivos de Desarrollo Sostenible - ASPEL">
            <a:extLst>
              <a:ext uri="{FF2B5EF4-FFF2-40B4-BE49-F238E27FC236}">
                <a16:creationId xmlns:a16="http://schemas.microsoft.com/office/drawing/2014/main" id="{E08E070E-20EA-13B8-9F34-32100083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418" y="31181"/>
            <a:ext cx="1239582" cy="8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4E31FC2-F8FB-F271-5CBB-4C7C1621AD8B}"/>
              </a:ext>
            </a:extLst>
          </p:cNvPr>
          <p:cNvSpPr txBox="1"/>
          <p:nvPr/>
        </p:nvSpPr>
        <p:spPr>
          <a:xfrm>
            <a:off x="2773655" y="4602736"/>
            <a:ext cx="56862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El conocimiento, sin compromiso, no transforma</a:t>
            </a:r>
            <a:endParaRPr lang="es-E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9663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AEFFE-77D3-AF44-232A-1A09EBC9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D0656A82-4A77-22CF-D571-8FECFA98DBC2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784F36F2-EEEE-B716-2648-D06035ABFE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B0C56A7-3599-9B91-2DE8-832C38B4FCCD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41578F1F-F3DF-9168-F383-2D715898A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0E7C514-ACBD-E6A3-4580-354D9E88E0F4}"/>
              </a:ext>
            </a:extLst>
          </p:cNvPr>
          <p:cNvSpPr txBox="1"/>
          <p:nvPr/>
        </p:nvSpPr>
        <p:spPr>
          <a:xfrm>
            <a:off x="1374105" y="101229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847B338-384A-F63F-93A1-C92A67470B58}"/>
              </a:ext>
            </a:extLst>
          </p:cNvPr>
          <p:cNvSpPr txBox="1"/>
          <p:nvPr/>
        </p:nvSpPr>
        <p:spPr>
          <a:xfrm>
            <a:off x="1763319" y="491919"/>
            <a:ext cx="437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Impronta Granada: Consejos Comarcales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9B7E605-B33C-B29C-4A9F-5138C3EB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903" y="782925"/>
            <a:ext cx="7826400" cy="368710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4F4A7DA-2081-993C-3545-79A5A705E51C}"/>
              </a:ext>
            </a:extLst>
          </p:cNvPr>
          <p:cNvSpPr txBox="1"/>
          <p:nvPr/>
        </p:nvSpPr>
        <p:spPr>
          <a:xfrm>
            <a:off x="5718600" y="3575961"/>
            <a:ext cx="469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800" b="1" i="1" u="none" strike="noStrike" baseline="0" dirty="0">
                <a:solidFill>
                  <a:srgbClr val="5E5E5E"/>
                </a:solidFill>
                <a:latin typeface="Montserrat-BoldItalic"/>
              </a:rPr>
              <a:t>info@improntagranada.es</a:t>
            </a:r>
          </a:p>
          <a:p>
            <a:pPr algn="l"/>
            <a:r>
              <a:rPr lang="es-ES" sz="1800" b="1" i="1" u="none" strike="noStrike" baseline="0" dirty="0">
                <a:solidFill>
                  <a:srgbClr val="5E5E5E"/>
                </a:solidFill>
                <a:latin typeface="Montserrat-BoldItalic"/>
              </a:rPr>
              <a:t>viceinnova@ugr.es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B97188C-463A-F8F7-B05C-B282FB92D5AA}"/>
              </a:ext>
            </a:extLst>
          </p:cNvPr>
          <p:cNvSpPr txBox="1"/>
          <p:nvPr/>
        </p:nvSpPr>
        <p:spPr>
          <a:xfrm>
            <a:off x="1686600" y="4678624"/>
            <a:ext cx="7826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i="1" dirty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Vicerrectorado de Innovación Social, Empleabilidad y Emprendimiento</a:t>
            </a:r>
            <a:endParaRPr lang="es-ES" sz="1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68938"/>
      </p:ext>
    </p:extLst>
  </p:cSld>
  <p:clrMapOvr>
    <a:masterClrMapping/>
  </p:clrMapOvr>
  <p:transition spd="med">
    <p:push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2784B-11E1-6988-D438-CC48F77C1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D3646444-F3EF-EAF9-0514-AC532471B830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3ED355C9-B087-80BA-8CE8-0201003602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22143BA-F75F-703C-E997-EA9DE9B814A4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1B78CED8-4F52-8553-646A-6ED5E375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6AC69B6-7A83-7368-DB32-A14FA4F6DDCE}"/>
              </a:ext>
            </a:extLst>
          </p:cNvPr>
          <p:cNvSpPr txBox="1"/>
          <p:nvPr/>
        </p:nvSpPr>
        <p:spPr>
          <a:xfrm>
            <a:off x="1432496" y="7913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0ECE2AD-48D5-8DE7-4BE8-74ED67F3F043}"/>
              </a:ext>
            </a:extLst>
          </p:cNvPr>
          <p:cNvSpPr txBox="1"/>
          <p:nvPr/>
        </p:nvSpPr>
        <p:spPr>
          <a:xfrm>
            <a:off x="918211" y="419742"/>
            <a:ext cx="816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7030A0"/>
                </a:solidFill>
              </a:rPr>
              <a:t>Otras estructuras: </a:t>
            </a:r>
            <a:r>
              <a:rPr lang="es-ES" b="1" dirty="0">
                <a:solidFill>
                  <a:srgbClr val="7030A0"/>
                </a:solidFill>
              </a:rPr>
              <a:t>Oficinas de Transferencia de Resultados de Investigación (OTRI)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A79BAF-C075-6246-078A-9F3FF4FE6E7D}"/>
              </a:ext>
            </a:extLst>
          </p:cNvPr>
          <p:cNvSpPr txBox="1"/>
          <p:nvPr/>
        </p:nvSpPr>
        <p:spPr>
          <a:xfrm>
            <a:off x="1303200" y="919116"/>
            <a:ext cx="7840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/>
              <a:t>Detectar y catalogar</a:t>
            </a:r>
            <a:r>
              <a:rPr lang="es-ES" sz="1600" dirty="0"/>
              <a:t> las capacidades científico-tecnológicas desarrolladas en la Universidad.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Identificar </a:t>
            </a:r>
            <a:r>
              <a:rPr lang="es-ES" sz="1600" b="1" dirty="0"/>
              <a:t>tendencias y necesidades </a:t>
            </a:r>
            <a:r>
              <a:rPr lang="es-ES" sz="1600" dirty="0"/>
              <a:t>de innovación en el tejido socio-productivo.</a:t>
            </a:r>
            <a:endParaRPr lang="es-ES" sz="1600" b="1" i="0" dirty="0">
              <a:solidFill>
                <a:srgbClr val="3C3434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i="0" dirty="0">
                <a:solidFill>
                  <a:srgbClr val="3C3434"/>
                </a:solidFill>
                <a:effectLst/>
              </a:rPr>
              <a:t>Detectar propuestas y retos</a:t>
            </a:r>
            <a:r>
              <a:rPr lang="es-ES" sz="1600" b="0" i="0" dirty="0">
                <a:solidFill>
                  <a:srgbClr val="3C3434"/>
                </a:solidFill>
                <a:effectLst/>
              </a:rPr>
              <a:t> planteados por empresas e instituciones y damos soluciones basadas en el conocimiento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/>
              <a:t>Negociar y gestionar la colaboración</a:t>
            </a:r>
            <a:r>
              <a:rPr lang="es-ES" sz="1600" dirty="0"/>
              <a:t> con empresas e instituciones a través de contratos, convenios y acuerdos de transferencia.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1819302-736B-78B3-2B17-5A3393B4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496" y="2913248"/>
            <a:ext cx="5197096" cy="207967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90C00F2-D992-68F3-E1AA-7A24C6D6B57A}"/>
              </a:ext>
            </a:extLst>
          </p:cNvPr>
          <p:cNvSpPr txBox="1"/>
          <p:nvPr/>
        </p:nvSpPr>
        <p:spPr>
          <a:xfrm>
            <a:off x="6107400" y="3162753"/>
            <a:ext cx="2936903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1800" i="1" kern="100" dirty="0">
                <a:solidFill>
                  <a:srgbClr val="7030A0"/>
                </a:solidFill>
                <a:effectLst/>
                <a:latin typeface="Aptos"/>
                <a:ea typeface="Aptos"/>
                <a:cs typeface="Times New Roman" panose="02020603050405020304" pitchFamily="18" charset="0"/>
              </a:rPr>
              <a:t>“Es una vía para que los municipios accedan a servicios técnicos de alto nivel.”</a:t>
            </a:r>
          </a:p>
        </p:txBody>
      </p:sp>
    </p:spTree>
    <p:extLst>
      <p:ext uri="{BB962C8B-B14F-4D97-AF65-F5344CB8AC3E}">
        <p14:creationId xmlns:p14="http://schemas.microsoft.com/office/powerpoint/2010/main" val="2147022386"/>
      </p:ext>
    </p:extLst>
  </p:cSld>
  <p:clrMapOvr>
    <a:masterClrMapping/>
  </p:clrMapOvr>
  <p:transition spd="med">
    <p:push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8D885-FEF2-C0F7-433E-621CA9274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>
            <a:extLst>
              <a:ext uri="{FF2B5EF4-FFF2-40B4-BE49-F238E27FC236}">
                <a16:creationId xmlns:a16="http://schemas.microsoft.com/office/drawing/2014/main" id="{4670598B-EFD3-BD06-8514-A97712F9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237" y="334253"/>
            <a:ext cx="4445126" cy="531019"/>
          </a:xfrm>
        </p:spPr>
        <p:txBody>
          <a:bodyPr>
            <a:noAutofit/>
          </a:bodyPr>
          <a:lstStyle/>
          <a:p>
            <a:r>
              <a:rPr lang="es-ES" sz="1400" b="1" noProof="0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Roboto Light" charset="0"/>
              </a:rPr>
              <a:t>Impacto de la cooperación descentralizada de la administración local andaluza: transferencia desde el municipalismo para un desarrollo sostenible</a:t>
            </a:r>
            <a:br>
              <a:rPr lang="es-ES" sz="1400" b="1" noProof="0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Roboto Light" charset="0"/>
              </a:rPr>
            </a:br>
            <a:endParaRPr lang="es-ES" sz="1400" b="1" noProof="0" dirty="0">
              <a:solidFill>
                <a:srgbClr val="00B050"/>
              </a:solidFill>
              <a:latin typeface="Arial Narrow" panose="020B0606020202030204" pitchFamily="34" charset="0"/>
              <a:ea typeface="ＭＳ Ｐゴシック" panose="020B0600070205080204" pitchFamily="34" charset="-128"/>
              <a:cs typeface="Roboto Light" charset="0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B2C123A8-67B7-89DA-5AF9-DABDD91B9076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8D1EF174-0F95-98C0-CE40-4E9DDD0C64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3ABC74F-CE7E-8F09-40B5-16BC484EA377}"/>
              </a:ext>
            </a:extLst>
          </p:cNvPr>
          <p:cNvSpPr txBox="1"/>
          <p:nvPr/>
        </p:nvSpPr>
        <p:spPr>
          <a:xfrm>
            <a:off x="2349247" y="791332"/>
            <a:ext cx="5763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i="0" u="none" strike="noStrike" baseline="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de septiembre de 2025-Palacio de Orive (Córdoba)</a:t>
            </a:r>
            <a:endParaRPr lang="es-ES" sz="105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E13DD0-8A76-3E88-1EF1-1D706982B04F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01A3F448-8C61-56FE-6C5D-CF11B1896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DBE13F6-D6A0-AF87-669F-4B0F924D8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889" y="294205"/>
            <a:ext cx="1639147" cy="6643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2C40CC7-93D3-0D43-2B29-40766208C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516" y="302101"/>
            <a:ext cx="1581548" cy="65819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6D82D55-F788-ADF9-83D9-9D74C8A4BD9B}"/>
              </a:ext>
            </a:extLst>
          </p:cNvPr>
          <p:cNvSpPr txBox="1"/>
          <p:nvPr/>
        </p:nvSpPr>
        <p:spPr>
          <a:xfrm>
            <a:off x="1397889" y="1181212"/>
            <a:ext cx="7169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4. Retos y propuestas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D981D98-349A-AA65-3B35-EB7D2953CC0E}"/>
              </a:ext>
            </a:extLst>
          </p:cNvPr>
          <p:cNvSpPr txBox="1"/>
          <p:nvPr/>
        </p:nvSpPr>
        <p:spPr>
          <a:xfrm>
            <a:off x="1768052" y="1846192"/>
            <a:ext cx="6799064" cy="2963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Financiación estable y tiempos administrativos compatibles.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Coordinación multinivel y </a:t>
            </a:r>
            <a:r>
              <a:rPr lang="es-ES" sz="1800" kern="100" dirty="0" err="1">
                <a:effectLst/>
                <a:latin typeface="Aptos"/>
                <a:ea typeface="Aptos"/>
                <a:cs typeface="Arial" panose="020B0604020202020204" pitchFamily="34" charset="0"/>
              </a:rPr>
              <a:t>multiactor</a:t>
            </a:r>
            <a:r>
              <a:rPr lang="es-E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y </a:t>
            </a:r>
            <a:r>
              <a:rPr lang="es-ES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continuidad </a:t>
            </a:r>
            <a:r>
              <a:rPr lang="es-ES" sz="1800" b="1" kern="100" dirty="0" err="1">
                <a:effectLst/>
                <a:latin typeface="Aptos"/>
                <a:ea typeface="Aptos"/>
                <a:cs typeface="Arial" panose="020B0604020202020204" pitchFamily="34" charset="0"/>
              </a:rPr>
              <a:t>post-proyecto</a:t>
            </a:r>
            <a:r>
              <a:rPr lang="es-E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b="1" dirty="0"/>
              <a:t>Evitar duplicidades y dispersión</a:t>
            </a:r>
            <a:endParaRPr lang="es-E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dirty="0"/>
              <a:t>Escalar las buenas experiencias: lo que funcione, convertirlo en políticas públicas</a:t>
            </a:r>
            <a:endParaRPr lang="es-E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b="1" dirty="0"/>
              <a:t>Participación ciudadana significativa</a:t>
            </a:r>
            <a:endParaRPr lang="es-E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Indicadores de impacto </a:t>
            </a:r>
            <a:br>
              <a:rPr lang="es-E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</a:br>
            <a:endParaRPr lang="es-E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16625"/>
      </p:ext>
    </p:extLst>
  </p:cSld>
  <p:clrMapOvr>
    <a:masterClrMapping/>
  </p:clrMapOvr>
  <p:transition spd="med">
    <p:push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06581-AA75-3A41-7FD3-0EC0E929B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>
            <a:extLst>
              <a:ext uri="{FF2B5EF4-FFF2-40B4-BE49-F238E27FC236}">
                <a16:creationId xmlns:a16="http://schemas.microsoft.com/office/drawing/2014/main" id="{002DAE6F-7BC1-23AB-FF94-AD6AD1B0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237" y="334253"/>
            <a:ext cx="4445126" cy="531019"/>
          </a:xfrm>
        </p:spPr>
        <p:txBody>
          <a:bodyPr>
            <a:noAutofit/>
          </a:bodyPr>
          <a:lstStyle/>
          <a:p>
            <a:r>
              <a:rPr lang="es-ES" sz="1400" b="1" noProof="0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Roboto Light" charset="0"/>
              </a:rPr>
              <a:t>Impacto de la cooperación descentralizada de la administración local andaluza: transferencia desde el municipalismo para un desarrollo sostenible</a:t>
            </a:r>
            <a:br>
              <a:rPr lang="es-ES" sz="1400" b="1" noProof="0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Roboto Light" charset="0"/>
              </a:rPr>
            </a:br>
            <a:endParaRPr lang="es-ES" sz="1400" b="1" noProof="0" dirty="0">
              <a:solidFill>
                <a:srgbClr val="00B050"/>
              </a:solidFill>
              <a:latin typeface="Arial Narrow" panose="020B0606020202030204" pitchFamily="34" charset="0"/>
              <a:ea typeface="ＭＳ Ｐゴシック" panose="020B0600070205080204" pitchFamily="34" charset="-128"/>
              <a:cs typeface="Roboto Light" charset="0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D1C6C22B-C7D2-1FCC-509F-C4F2300CEA41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C3C17A9C-6143-EFCA-B46D-AB0D1DFF1C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7D548DC-7F50-C06B-8F01-0E7C8639A2DE}"/>
              </a:ext>
            </a:extLst>
          </p:cNvPr>
          <p:cNvSpPr txBox="1"/>
          <p:nvPr/>
        </p:nvSpPr>
        <p:spPr>
          <a:xfrm>
            <a:off x="2349247" y="791332"/>
            <a:ext cx="5763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i="0" u="none" strike="noStrike" baseline="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de septiembre de 2025-Palacio de Orive (Córdoba)</a:t>
            </a:r>
            <a:endParaRPr lang="es-ES" sz="105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7445649-432A-54A7-8367-FBCF3339E74C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5E164A09-717A-82B9-FB37-719630C6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34A2FA-85CE-C1B8-454D-54FDBF929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889" y="294205"/>
            <a:ext cx="1639147" cy="6643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4ECB20C-BA3F-E230-0BB7-E7D09A181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516" y="302101"/>
            <a:ext cx="1581548" cy="65819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BF508AA-7273-FA52-D86F-81F8F1D712BE}"/>
              </a:ext>
            </a:extLst>
          </p:cNvPr>
          <p:cNvSpPr txBox="1"/>
          <p:nvPr/>
        </p:nvSpPr>
        <p:spPr>
          <a:xfrm>
            <a:off x="1543384" y="1322245"/>
            <a:ext cx="4698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b="1" kern="100" dirty="0">
                <a:effectLst/>
                <a:latin typeface="Aptos" panose="02110004020202020204"/>
                <a:ea typeface="Aptos" panose="02110004020202020204"/>
                <a:cs typeface="Arial" panose="020B0604020202020204" pitchFamily="34" charset="0"/>
              </a:rPr>
              <a:t>Los grandes cambios empiezan en lo cercano….</a:t>
            </a:r>
            <a:endParaRPr lang="es-ES" sz="1800" kern="100" dirty="0">
              <a:effectLst/>
              <a:latin typeface="Aptos" panose="02110004020202020204"/>
              <a:ea typeface="Aptos" panose="02110004020202020204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F7F6446-8247-27CA-1007-083887C65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496" y="2061486"/>
            <a:ext cx="2211495" cy="13435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74B87AB-E722-7285-2E22-932D5E283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905" y="2086872"/>
            <a:ext cx="2121479" cy="131437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F782D88-4641-13EF-9256-79F5F9C26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3591" y="2087741"/>
            <a:ext cx="2300864" cy="131728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AE9EE91-D835-32AB-131B-76EDECA00852}"/>
              </a:ext>
            </a:extLst>
          </p:cNvPr>
          <p:cNvSpPr txBox="1"/>
          <p:nvPr/>
        </p:nvSpPr>
        <p:spPr>
          <a:xfrm>
            <a:off x="1501410" y="3651389"/>
            <a:ext cx="7090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Cuando la universidad y el municipio se dan la mano, el futuro avanza.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B680558-06EB-AD88-8D9D-D6A24D11772C}"/>
              </a:ext>
            </a:extLst>
          </p:cNvPr>
          <p:cNvSpPr txBox="1"/>
          <p:nvPr/>
        </p:nvSpPr>
        <p:spPr>
          <a:xfrm>
            <a:off x="1527278" y="4173564"/>
            <a:ext cx="7132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ODS-17: convertir vecinos en aliados y proyectos en políticas.</a:t>
            </a:r>
          </a:p>
        </p:txBody>
      </p:sp>
    </p:spTree>
    <p:extLst>
      <p:ext uri="{BB962C8B-B14F-4D97-AF65-F5344CB8AC3E}">
        <p14:creationId xmlns:p14="http://schemas.microsoft.com/office/powerpoint/2010/main" val="1042944282"/>
      </p:ext>
    </p:extLst>
  </p:cSld>
  <p:clrMapOvr>
    <a:masterClrMapping/>
  </p:clrMapOvr>
  <p:transition spd="med">
    <p:push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88F0F-1E22-B974-8870-E9E5F2A17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81D9966C-14D6-D1AC-BDAE-CAA1967F696B}"/>
              </a:ext>
            </a:extLst>
          </p:cNvPr>
          <p:cNvSpPr/>
          <p:nvPr/>
        </p:nvSpPr>
        <p:spPr>
          <a:xfrm>
            <a:off x="6756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C035B5C8-1635-6E5B-5C34-B592D408A0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74" y="-39436"/>
            <a:ext cx="1639147" cy="163914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8D3CA53-0C9E-D01B-5D17-270A8A790A4A}"/>
              </a:ext>
            </a:extLst>
          </p:cNvPr>
          <p:cNvSpPr txBox="1"/>
          <p:nvPr/>
        </p:nvSpPr>
        <p:spPr>
          <a:xfrm>
            <a:off x="-94401" y="4107464"/>
            <a:ext cx="14859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7" name="Imagen 6" descr="Un árbol sin hojas&#10;&#10;Descripción generada automáticamente con confianza media">
            <a:extLst>
              <a:ext uri="{FF2B5EF4-FFF2-40B4-BE49-F238E27FC236}">
                <a16:creationId xmlns:a16="http://schemas.microsoft.com/office/drawing/2014/main" id="{95310A16-F32A-59B7-3FEA-89F3D019E8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0131"/>
            <a:ext cx="9143999" cy="68579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3C2953D-C829-E1FA-95B9-4A5964DBCDC5}"/>
              </a:ext>
            </a:extLst>
          </p:cNvPr>
          <p:cNvSpPr txBox="1"/>
          <p:nvPr/>
        </p:nvSpPr>
        <p:spPr>
          <a:xfrm>
            <a:off x="53332" y="-29895"/>
            <a:ext cx="2440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¡¡¡¡GRACIAS!!!!</a:t>
            </a:r>
          </a:p>
        </p:txBody>
      </p:sp>
    </p:spTree>
    <p:extLst>
      <p:ext uri="{BB962C8B-B14F-4D97-AF65-F5344CB8AC3E}">
        <p14:creationId xmlns:p14="http://schemas.microsoft.com/office/powerpoint/2010/main" val="1789268928"/>
      </p:ext>
    </p:extLst>
  </p:cSld>
  <p:clrMapOvr>
    <a:masterClrMapping/>
  </p:clrMapOvr>
  <p:transition spd="med">
    <p:push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BDDD9-C986-D2F3-02DA-AC806BEB0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ED8896DA-5AA8-6494-E971-E0667A1B5774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ADD74333-B115-5959-0375-C0B7A69C60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A3EAF7B-2929-AF8C-5DAC-889323E436C6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E791E03D-7B48-D657-47E5-6E7D24FC6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BB749E-07A5-0929-8EB8-DA54D692EE03}"/>
              </a:ext>
            </a:extLst>
          </p:cNvPr>
          <p:cNvSpPr txBox="1"/>
          <p:nvPr/>
        </p:nvSpPr>
        <p:spPr>
          <a:xfrm>
            <a:off x="1374105" y="91151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Marco de referencia: ODS17-CUD-PACODE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C317919-D33F-402A-1127-4E8C150AEC75}"/>
              </a:ext>
            </a:extLst>
          </p:cNvPr>
          <p:cNvSpPr txBox="1"/>
          <p:nvPr/>
        </p:nvSpPr>
        <p:spPr>
          <a:xfrm>
            <a:off x="1374105" y="479089"/>
            <a:ext cx="696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>
                <a:solidFill>
                  <a:srgbClr val="7030A0"/>
                </a:solidFill>
              </a:rPr>
              <a:t>ODS 17</a:t>
            </a:r>
            <a:r>
              <a:rPr lang="es-ES" b="1" dirty="0">
                <a:solidFill>
                  <a:srgbClr val="7030A0"/>
                </a:solidFill>
              </a:rPr>
              <a:t>: </a:t>
            </a:r>
            <a:r>
              <a:rPr lang="es-ES" dirty="0">
                <a:solidFill>
                  <a:srgbClr val="7030A0"/>
                </a:solidFill>
              </a:rPr>
              <a:t>Alianzas para movilizar conocimiento, financiación y capacidades.</a:t>
            </a:r>
            <a:endParaRPr lang="es-ES" sz="1600" dirty="0">
              <a:solidFill>
                <a:srgbClr val="7030A0"/>
              </a:solidFill>
            </a:endParaRPr>
          </a:p>
        </p:txBody>
      </p:sp>
      <p:pic>
        <p:nvPicPr>
          <p:cNvPr id="2050" name="Picture 2" descr="Objetivos de Desarrollo Sostenible - ASPEL">
            <a:extLst>
              <a:ext uri="{FF2B5EF4-FFF2-40B4-BE49-F238E27FC236}">
                <a16:creationId xmlns:a16="http://schemas.microsoft.com/office/drawing/2014/main" id="{F41801B6-9AFE-C992-228A-9DFECACBB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197" y="213832"/>
            <a:ext cx="1568117" cy="111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98A9DE4-A8B6-E107-0D9E-4C8C252EE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278" y="1266795"/>
            <a:ext cx="2814093" cy="10642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53DD99B-BE06-B840-3DAA-9F930E80C45D}"/>
              </a:ext>
            </a:extLst>
          </p:cNvPr>
          <p:cNvSpPr txBox="1"/>
          <p:nvPr/>
        </p:nvSpPr>
        <p:spPr>
          <a:xfrm>
            <a:off x="4341371" y="1547251"/>
            <a:ext cx="4427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Sin Alianzas sólidas, No hay Transformación posible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DC305E-32A9-C986-FC7B-6AFFDABBE53D}"/>
              </a:ext>
            </a:extLst>
          </p:cNvPr>
          <p:cNvSpPr txBox="1"/>
          <p:nvPr/>
        </p:nvSpPr>
        <p:spPr>
          <a:xfrm>
            <a:off x="1384373" y="2429714"/>
            <a:ext cx="7980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u="sng" noProof="0" dirty="0">
                <a:solidFill>
                  <a:srgbClr val="7030A0"/>
                </a:solidFill>
              </a:rPr>
              <a:t>Ley 1/2023 </a:t>
            </a:r>
            <a:r>
              <a:rPr lang="es-ES" sz="1800" noProof="0" dirty="0">
                <a:solidFill>
                  <a:srgbClr val="7030A0"/>
                </a:solidFill>
              </a:rPr>
              <a:t>de Cooperación para el Desarrollo Sostenible y la Solidaridad Global (LCDS)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F74D6C0-C693-FE8A-09D7-9C302B3A9211}"/>
              </a:ext>
            </a:extLst>
          </p:cNvPr>
          <p:cNvSpPr txBox="1"/>
          <p:nvPr/>
        </p:nvSpPr>
        <p:spPr>
          <a:xfrm>
            <a:off x="1865644" y="3054327"/>
            <a:ext cx="33295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7030A0"/>
                </a:solidFill>
              </a:rPr>
              <a:t>Cooperación descentralizada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7030A0"/>
                </a:solidFill>
              </a:rPr>
              <a:t>Universidades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7030A0"/>
                </a:solidFill>
              </a:rPr>
              <a:t>Educación y ciudadanía global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49A6E60-0AFB-7F6A-043E-CDD98AECA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3748" y="2964877"/>
            <a:ext cx="1844535" cy="920556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AE24C19-B637-C09B-6F48-68FDBBD09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9789" y="2786005"/>
            <a:ext cx="1514818" cy="2203911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C3832FFB-D065-6989-B24A-864CF5B8E51C}"/>
              </a:ext>
            </a:extLst>
          </p:cNvPr>
          <p:cNvSpPr txBox="1"/>
          <p:nvPr/>
        </p:nvSpPr>
        <p:spPr>
          <a:xfrm>
            <a:off x="1384373" y="4042095"/>
            <a:ext cx="61705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ES" sz="1800" b="1" u="sng" kern="100" dirty="0">
                <a:solidFill>
                  <a:srgbClr val="7030A0"/>
                </a:solidFill>
                <a:effectLst/>
                <a:latin typeface="Aptos" panose="02110004020202020204"/>
                <a:ea typeface="Aptos" panose="02110004020202020204"/>
                <a:cs typeface="Arial" panose="020B0604020202020204" pitchFamily="34" charset="0"/>
              </a:rPr>
              <a:t>PACODE</a:t>
            </a:r>
            <a:r>
              <a:rPr lang="es-ES" sz="1800" b="1" kern="100" dirty="0">
                <a:solidFill>
                  <a:srgbClr val="7030A0"/>
                </a:solidFill>
                <a:effectLst/>
                <a:latin typeface="Aptos" panose="02110004020202020204"/>
                <a:ea typeface="Aptos" panose="02110004020202020204"/>
                <a:cs typeface="Arial" panose="020B0604020202020204" pitchFamily="34" charset="0"/>
              </a:rPr>
              <a:t> </a:t>
            </a:r>
            <a:r>
              <a:rPr lang="es-ES" kern="100" dirty="0">
                <a:solidFill>
                  <a:srgbClr val="7030A0"/>
                </a:solidFill>
                <a:latin typeface="Aptos" panose="02110004020202020204"/>
                <a:ea typeface="Aptos" panose="02110004020202020204"/>
                <a:cs typeface="Arial" panose="020B0604020202020204" pitchFamily="34" charset="0"/>
              </a:rPr>
              <a:t>c</a:t>
            </a:r>
            <a:r>
              <a:rPr lang="es-ES" sz="1800" kern="100" dirty="0">
                <a:solidFill>
                  <a:srgbClr val="7030A0"/>
                </a:solidFill>
                <a:effectLst/>
                <a:latin typeface="Aptos" panose="02110004020202020204"/>
                <a:ea typeface="Aptos" panose="02110004020202020204"/>
                <a:cs typeface="Arial" panose="020B0604020202020204" pitchFamily="34" charset="0"/>
              </a:rPr>
              <a:t>ooperación descentralizada andaluza: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1316333-7603-12FD-6CC6-BAC98951F679}"/>
              </a:ext>
            </a:extLst>
          </p:cNvPr>
          <p:cNvSpPr txBox="1"/>
          <p:nvPr/>
        </p:nvSpPr>
        <p:spPr>
          <a:xfrm>
            <a:off x="1865645" y="4467574"/>
            <a:ext cx="3329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7030A0"/>
                </a:solidFill>
              </a:rPr>
              <a:t>Coherencia de políticas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7030A0"/>
                </a:solidFill>
              </a:rPr>
              <a:t>Enfoque territorial</a:t>
            </a:r>
          </a:p>
        </p:txBody>
      </p:sp>
    </p:spTree>
    <p:extLst>
      <p:ext uri="{BB962C8B-B14F-4D97-AF65-F5344CB8AC3E}">
        <p14:creationId xmlns:p14="http://schemas.microsoft.com/office/powerpoint/2010/main" val="76102406"/>
      </p:ext>
    </p:extLst>
  </p:cSld>
  <p:clrMapOvr>
    <a:masterClrMapping/>
  </p:clrMapOvr>
  <p:transition spd="med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7F08-467D-061A-0E41-133E68E76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ADD71C09-C562-37E0-9B47-89E1C0070FCA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BBD6CB09-E232-9304-6252-4A2C579571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3522832-150C-6F76-8DD3-A02D1459093B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734D4FB7-79E7-70CE-46F1-5BBE88A29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8D587CB-0D7F-45BC-3E39-F8946A7E7DE8}"/>
              </a:ext>
            </a:extLst>
          </p:cNvPr>
          <p:cNvSpPr txBox="1"/>
          <p:nvPr/>
        </p:nvSpPr>
        <p:spPr>
          <a:xfrm>
            <a:off x="1374105" y="91151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Marco de referencia: ODS17-CUD-PACODE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431825-8514-A0FC-16C0-9FDDC51861AA}"/>
              </a:ext>
            </a:extLst>
          </p:cNvPr>
          <p:cNvSpPr txBox="1"/>
          <p:nvPr/>
        </p:nvSpPr>
        <p:spPr>
          <a:xfrm>
            <a:off x="1374105" y="543145"/>
            <a:ext cx="696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7030A0"/>
                </a:solidFill>
              </a:rPr>
              <a:t>CUD: </a:t>
            </a:r>
            <a:r>
              <a:rPr lang="es-ES" dirty="0">
                <a:solidFill>
                  <a:srgbClr val="7030A0"/>
                </a:solidFill>
              </a:rPr>
              <a:t>La Cooperación Universitaria al Desarrollo (CUD)</a:t>
            </a:r>
            <a:endParaRPr lang="es-ES" sz="1600" dirty="0">
              <a:solidFill>
                <a:srgbClr val="7030A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CB3D2F7-F664-9FA3-F64D-CF7627A7C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000" y="2167057"/>
            <a:ext cx="2960303" cy="245382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C43A9AB-0ACA-22CC-4330-704B0F422184}"/>
              </a:ext>
            </a:extLst>
          </p:cNvPr>
          <p:cNvSpPr txBox="1"/>
          <p:nvPr/>
        </p:nvSpPr>
        <p:spPr>
          <a:xfrm>
            <a:off x="1670400" y="916532"/>
            <a:ext cx="704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Directrices de la Cooperación Universitaria al Desarrollo para 2019-2030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AC56AFA-B221-9718-DC6C-F42D952D0F23}"/>
              </a:ext>
            </a:extLst>
          </p:cNvPr>
          <p:cNvSpPr txBox="1"/>
          <p:nvPr/>
        </p:nvSpPr>
        <p:spPr>
          <a:xfrm>
            <a:off x="1473802" y="1285864"/>
            <a:ext cx="76701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Marco común, flexible y alineado con Agenda 2030 para orientar la política de CUD del sistema universitario español; sitúan a la universidad como </a:t>
            </a:r>
            <a:r>
              <a:rPr lang="es-ES" sz="1600" b="1" dirty="0"/>
              <a:t>agente de transformación</a:t>
            </a:r>
            <a:r>
              <a:rPr lang="es-ES" sz="1600" dirty="0"/>
              <a:t> que actúa desde docencia, investigación, transferencia y conexión con la sociedad.</a:t>
            </a:r>
          </a:p>
          <a:p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/>
              <a:t>Enfoque y Visión</a:t>
            </a:r>
            <a:r>
              <a:rPr lang="es-ES" sz="1600" dirty="0"/>
              <a:t>: Personas, Planeta, Prosperidad, Paz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/>
              <a:t>Principios y Valores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/>
              <a:t>Líneas Prioritarias de acción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/>
              <a:t>Coherencia y Gobernanza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/>
              <a:t>Alianzas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94A17A2-24AE-2B8B-E00E-6BE537DB4E2E}"/>
              </a:ext>
            </a:extLst>
          </p:cNvPr>
          <p:cNvSpPr txBox="1"/>
          <p:nvPr/>
        </p:nvSpPr>
        <p:spPr>
          <a:xfrm>
            <a:off x="1384373" y="4094099"/>
            <a:ext cx="4490075" cy="871008"/>
          </a:xfrm>
          <a:prstGeom prst="rect">
            <a:avLst/>
          </a:prstGeom>
          <a:noFill/>
          <a:ln w="2222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6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Colaboración estable con otras universidades, </a:t>
            </a:r>
            <a:r>
              <a:rPr lang="es-ES" sz="1600" b="1" u="sng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administraciones públicas y multilaterales, ONGD, movimientos sociales</a:t>
            </a:r>
            <a:r>
              <a:rPr lang="es-ES" sz="16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y sector privado</a:t>
            </a:r>
            <a:r>
              <a:rPr lang="es-ES" sz="1600" kern="100" dirty="0">
                <a:latin typeface="Aptos"/>
                <a:ea typeface="Aptos"/>
                <a:cs typeface="Arial" panose="020B0604020202020204" pitchFamily="34" charset="0"/>
              </a:rPr>
              <a:t>…..</a:t>
            </a:r>
            <a:endParaRPr lang="es-ES" sz="16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BDAE773B-42DC-3E45-9B75-DA0D5E4BF58E}"/>
              </a:ext>
            </a:extLst>
          </p:cNvPr>
          <p:cNvSpPr/>
          <p:nvPr/>
        </p:nvSpPr>
        <p:spPr>
          <a:xfrm>
            <a:off x="2059200" y="3583756"/>
            <a:ext cx="230400" cy="3693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490156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693D4-30CC-B71C-566F-5C7A5FB26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264E67E2-DA30-C38C-428F-7AA31F57D1F6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496667BC-83B4-887F-8DCB-8BCBE9B2FD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72A2622-0274-0289-31D3-B1702F5CA397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79AC4F55-B9D3-B9E2-0980-28BC74128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99FE2EF-D06A-C4C6-8104-E3724997F225}"/>
              </a:ext>
            </a:extLst>
          </p:cNvPr>
          <p:cNvSpPr txBox="1"/>
          <p:nvPr/>
        </p:nvSpPr>
        <p:spPr>
          <a:xfrm>
            <a:off x="1374105" y="-31666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Marco de referencia: ODS17-CUD-PACODE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1E69DDA-2E5D-21EF-AC0A-2A2DCC259EEB}"/>
              </a:ext>
            </a:extLst>
          </p:cNvPr>
          <p:cNvSpPr txBox="1"/>
          <p:nvPr/>
        </p:nvSpPr>
        <p:spPr>
          <a:xfrm>
            <a:off x="1352505" y="352617"/>
            <a:ext cx="696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7030A0"/>
                </a:solidFill>
              </a:rPr>
              <a:t>CUD: </a:t>
            </a:r>
            <a:r>
              <a:rPr lang="es-ES" dirty="0">
                <a:solidFill>
                  <a:srgbClr val="7030A0"/>
                </a:solidFill>
              </a:rPr>
              <a:t>La Cooperación Universitaria al Desarrollo (CUD)</a:t>
            </a:r>
            <a:endParaRPr lang="es-ES" sz="1600" dirty="0">
              <a:solidFill>
                <a:srgbClr val="7030A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BC17B87-4047-73CD-8092-2C8361363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30" y="1673760"/>
            <a:ext cx="3257393" cy="311712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F26087E-5AFA-AA59-0FDB-D78F532949A4}"/>
              </a:ext>
            </a:extLst>
          </p:cNvPr>
          <p:cNvSpPr txBox="1"/>
          <p:nvPr/>
        </p:nvSpPr>
        <p:spPr>
          <a:xfrm>
            <a:off x="1384373" y="1039059"/>
            <a:ext cx="7856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CICODE (</a:t>
            </a: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entro de </a:t>
            </a: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niciativas de </a:t>
            </a: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 al </a:t>
            </a: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sarrollo) es la estructura institucional creada en 2001 para canalizar la CUD* en la actividad de la UGR, optimizando los recursos e instrumentos disponibles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86B6AC-4C96-598D-E646-73DC213C316A}"/>
              </a:ext>
            </a:extLst>
          </p:cNvPr>
          <p:cNvSpPr txBox="1"/>
          <p:nvPr/>
        </p:nvSpPr>
        <p:spPr>
          <a:xfrm>
            <a:off x="4060800" y="4841836"/>
            <a:ext cx="195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https://cicode.ugr.es/</a:t>
            </a:r>
            <a:endParaRPr lang="es-ES" sz="14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DAB3D51-FA06-301D-E446-8414889248B9}"/>
              </a:ext>
            </a:extLst>
          </p:cNvPr>
          <p:cNvSpPr txBox="1"/>
          <p:nvPr/>
        </p:nvSpPr>
        <p:spPr>
          <a:xfrm>
            <a:off x="1374105" y="705297"/>
            <a:ext cx="474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7030A0"/>
                </a:solidFill>
              </a:rPr>
              <a:t>En la Universidad de Granada</a:t>
            </a:r>
            <a:endParaRPr lang="es-ES" dirty="0"/>
          </a:p>
        </p:txBody>
      </p:sp>
      <p:pic>
        <p:nvPicPr>
          <p:cNvPr id="17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E30BF690-E857-88E1-92B3-3F8BE36D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56" y="2319691"/>
            <a:ext cx="1701738" cy="1784750"/>
          </a:xfrm>
          <a:prstGeom prst="rect">
            <a:avLst/>
          </a:prstGeom>
          <a:noFill/>
          <a:ln w="22225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6E88EAB-8B5D-6B7B-D75B-FC0D79992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9074" y="1953059"/>
            <a:ext cx="1778179" cy="269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49591"/>
      </p:ext>
    </p:extLst>
  </p:cSld>
  <p:clrMapOvr>
    <a:masterClrMapping/>
  </p:clrMapOvr>
  <p:transition spd="med">
    <p:push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72277-B18C-E28E-0D5C-91B55FD07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6A8D5268-A132-F246-6F92-130C1CA07787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E4E9EB1F-9E06-249D-DA67-358188DF11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FD8D190-FDCA-84D6-7291-B690F3ACAC47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66052452-A78C-4F9E-6788-86FA42EEE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104B8B0-454F-64A1-D280-1E2FC07742DF}"/>
              </a:ext>
            </a:extLst>
          </p:cNvPr>
          <p:cNvSpPr txBox="1"/>
          <p:nvPr/>
        </p:nvSpPr>
        <p:spPr>
          <a:xfrm>
            <a:off x="1374105" y="522615"/>
            <a:ext cx="77115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De las Directrices de la CUD al terreno: Municipalismo</a:t>
            </a:r>
          </a:p>
          <a:p>
            <a:pPr lvl="0"/>
            <a:endParaRPr lang="es-E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La </a:t>
            </a:r>
            <a:r>
              <a:rPr lang="es-ES" b="1" dirty="0"/>
              <a:t>CUD exige transformar desde</a:t>
            </a:r>
            <a:r>
              <a:rPr lang="es-ES" dirty="0"/>
              <a:t> docencia, investigación, transferencia y conexión con la sociedad.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b="1" dirty="0"/>
              <a:t>ODS 17 (alianzas)</a:t>
            </a:r>
            <a:r>
              <a:rPr lang="es-ES" dirty="0"/>
              <a:t>: el municipio es el objeto de esas alianzas y donde se genera impacto medible.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b="1" dirty="0"/>
              <a:t>Gobernanza y coherencia de políticas</a:t>
            </a:r>
            <a:r>
              <a:rPr lang="es-ES" dirty="0"/>
              <a:t>: la universidad </a:t>
            </a:r>
            <a:r>
              <a:rPr lang="es-ES" b="1" dirty="0"/>
              <a:t>aporta evidencia, talento e innovación</a:t>
            </a:r>
            <a:r>
              <a:rPr lang="es-ES" dirty="0"/>
              <a:t>; el ayuntamiento aporta </a:t>
            </a:r>
            <a:r>
              <a:rPr lang="es-ES" b="1" dirty="0"/>
              <a:t>necesidades, legitimidad y gestión</a:t>
            </a:r>
            <a:r>
              <a:rPr lang="es-ES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Resultado: </a:t>
            </a:r>
            <a:r>
              <a:rPr lang="es-ES" b="1" dirty="0"/>
              <a:t>estudios piloto locales</a:t>
            </a:r>
            <a:r>
              <a:rPr lang="es-ES" dirty="0"/>
              <a:t> (servicios públicos, inclusión, transición verde-digital) con evaluación y aprendizaje compartido.</a:t>
            </a:r>
          </a:p>
        </p:txBody>
      </p:sp>
    </p:spTree>
    <p:extLst>
      <p:ext uri="{BB962C8B-B14F-4D97-AF65-F5344CB8AC3E}">
        <p14:creationId xmlns:p14="http://schemas.microsoft.com/office/powerpoint/2010/main" val="4120134259"/>
      </p:ext>
    </p:extLst>
  </p:cSld>
  <p:clrMapOvr>
    <a:masterClrMapping/>
  </p:clrMapOvr>
  <p:transition spd="med">
    <p:push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08F68-E1C3-0FDA-15E6-C7A6610B4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AF015002-4908-1631-FACB-0FF8BB53694A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14A33696-38F5-3CBC-3518-2329B4EE11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D0460FC-FDD5-2C7D-BBD7-5CE6FC6E42F7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0E599B7C-5D6B-A0C4-18A6-DA8BDC69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ABECD9-8611-024B-1833-C9486D3645B5}"/>
              </a:ext>
            </a:extLst>
          </p:cNvPr>
          <p:cNvSpPr txBox="1"/>
          <p:nvPr/>
        </p:nvSpPr>
        <p:spPr>
          <a:xfrm>
            <a:off x="1527278" y="451784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De las Directrices de la CUD al terreno: Municipalismo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1CCFC9-6ADE-CEE1-4643-5172FCCBC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308" y="1835942"/>
            <a:ext cx="971607" cy="976169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28209362-61A6-EC2A-411C-A9F503555CF4}"/>
              </a:ext>
            </a:extLst>
          </p:cNvPr>
          <p:cNvCxnSpPr>
            <a:cxnSpLocks/>
          </p:cNvCxnSpPr>
          <p:nvPr/>
        </p:nvCxnSpPr>
        <p:spPr>
          <a:xfrm flipV="1">
            <a:off x="5511315" y="1515206"/>
            <a:ext cx="707075" cy="3163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45CBD21B-25CB-43CB-C86C-16C480CFABBC}"/>
              </a:ext>
            </a:extLst>
          </p:cNvPr>
          <p:cNvCxnSpPr>
            <a:cxnSpLocks/>
          </p:cNvCxnSpPr>
          <p:nvPr/>
        </p:nvCxnSpPr>
        <p:spPr>
          <a:xfrm>
            <a:off x="5511315" y="2812111"/>
            <a:ext cx="757475" cy="4357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929CC470-B0BD-E7CF-FD36-EB3871AF7ECF}"/>
              </a:ext>
            </a:extLst>
          </p:cNvPr>
          <p:cNvCxnSpPr/>
          <p:nvPr/>
        </p:nvCxnSpPr>
        <p:spPr>
          <a:xfrm flipH="1" flipV="1">
            <a:off x="3755990" y="1467589"/>
            <a:ext cx="733318" cy="3482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EC763B47-CC8D-4B67-05F1-344A8023BB19}"/>
              </a:ext>
            </a:extLst>
          </p:cNvPr>
          <p:cNvCxnSpPr/>
          <p:nvPr/>
        </p:nvCxnSpPr>
        <p:spPr>
          <a:xfrm flipH="1">
            <a:off x="3863990" y="2812111"/>
            <a:ext cx="625318" cy="3577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agen 28">
            <a:extLst>
              <a:ext uri="{FF2B5EF4-FFF2-40B4-BE49-F238E27FC236}">
                <a16:creationId xmlns:a16="http://schemas.microsoft.com/office/drawing/2014/main" id="{66C8037B-3A4A-C1BD-A45F-197DF38C8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546" y="858680"/>
            <a:ext cx="994560" cy="112482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ED79981-EC80-31BE-EB82-6C6462353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080" y="2603898"/>
            <a:ext cx="1338456" cy="1176497"/>
          </a:xfrm>
          <a:prstGeom prst="rect">
            <a:avLst/>
          </a:prstGeom>
        </p:spPr>
      </p:pic>
      <p:pic>
        <p:nvPicPr>
          <p:cNvPr id="29697" name="Imagen 29696">
            <a:extLst>
              <a:ext uri="{FF2B5EF4-FFF2-40B4-BE49-F238E27FC236}">
                <a16:creationId xmlns:a16="http://schemas.microsoft.com/office/drawing/2014/main" id="{420D3653-5AE3-ACC7-B428-BEC5AF085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2317" y="862577"/>
            <a:ext cx="1540650" cy="1210024"/>
          </a:xfrm>
          <a:prstGeom prst="rect">
            <a:avLst/>
          </a:prstGeom>
        </p:spPr>
      </p:pic>
      <p:pic>
        <p:nvPicPr>
          <p:cNvPr id="29700" name="Imagen 29699">
            <a:extLst>
              <a:ext uri="{FF2B5EF4-FFF2-40B4-BE49-F238E27FC236}">
                <a16:creationId xmlns:a16="http://schemas.microsoft.com/office/drawing/2014/main" id="{04B6C12C-E3FB-AE7C-5456-B6552FF574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6171" y="2534128"/>
            <a:ext cx="1334706" cy="1176497"/>
          </a:xfrm>
          <a:prstGeom prst="rect">
            <a:avLst/>
          </a:prstGeom>
        </p:spPr>
      </p:pic>
      <p:sp>
        <p:nvSpPr>
          <p:cNvPr id="29701" name="CuadroTexto 29700">
            <a:extLst>
              <a:ext uri="{FF2B5EF4-FFF2-40B4-BE49-F238E27FC236}">
                <a16:creationId xmlns:a16="http://schemas.microsoft.com/office/drawing/2014/main" id="{F6630172-20B1-B20F-F35B-D3FE109B12F8}"/>
              </a:ext>
            </a:extLst>
          </p:cNvPr>
          <p:cNvSpPr txBox="1"/>
          <p:nvPr/>
        </p:nvSpPr>
        <p:spPr>
          <a:xfrm>
            <a:off x="2431742" y="1921098"/>
            <a:ext cx="1534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Gobiernos Locales</a:t>
            </a:r>
          </a:p>
        </p:txBody>
      </p:sp>
      <p:sp>
        <p:nvSpPr>
          <p:cNvPr id="29704" name="CuadroTexto 29703">
            <a:extLst>
              <a:ext uri="{FF2B5EF4-FFF2-40B4-BE49-F238E27FC236}">
                <a16:creationId xmlns:a16="http://schemas.microsoft.com/office/drawing/2014/main" id="{1F295B7F-396C-7A07-F21E-6AD6AF5B9896}"/>
              </a:ext>
            </a:extLst>
          </p:cNvPr>
          <p:cNvSpPr txBox="1"/>
          <p:nvPr/>
        </p:nvSpPr>
        <p:spPr>
          <a:xfrm>
            <a:off x="2544532" y="3646358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Sociedad Civil</a:t>
            </a:r>
          </a:p>
        </p:txBody>
      </p:sp>
      <p:sp>
        <p:nvSpPr>
          <p:cNvPr id="29705" name="CuadroTexto 29704">
            <a:extLst>
              <a:ext uri="{FF2B5EF4-FFF2-40B4-BE49-F238E27FC236}">
                <a16:creationId xmlns:a16="http://schemas.microsoft.com/office/drawing/2014/main" id="{CEDC2E26-F68B-7895-29DB-F2094D043713}"/>
              </a:ext>
            </a:extLst>
          </p:cNvPr>
          <p:cNvSpPr txBox="1"/>
          <p:nvPr/>
        </p:nvSpPr>
        <p:spPr>
          <a:xfrm>
            <a:off x="6382317" y="3599820"/>
            <a:ext cx="1504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Sector Productivo</a:t>
            </a:r>
          </a:p>
        </p:txBody>
      </p:sp>
      <p:sp>
        <p:nvSpPr>
          <p:cNvPr id="29706" name="CuadroTexto 29705">
            <a:extLst>
              <a:ext uri="{FF2B5EF4-FFF2-40B4-BE49-F238E27FC236}">
                <a16:creationId xmlns:a16="http://schemas.microsoft.com/office/drawing/2014/main" id="{1E462A28-E1D8-BEA1-07FF-22B9CC628D92}"/>
              </a:ext>
            </a:extLst>
          </p:cNvPr>
          <p:cNvSpPr txBox="1"/>
          <p:nvPr/>
        </p:nvSpPr>
        <p:spPr>
          <a:xfrm>
            <a:off x="6614995" y="1976844"/>
            <a:ext cx="1075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Universidad</a:t>
            </a:r>
          </a:p>
        </p:txBody>
      </p:sp>
      <p:sp>
        <p:nvSpPr>
          <p:cNvPr id="29710" name="CuadroTexto 29709">
            <a:extLst>
              <a:ext uri="{FF2B5EF4-FFF2-40B4-BE49-F238E27FC236}">
                <a16:creationId xmlns:a16="http://schemas.microsoft.com/office/drawing/2014/main" id="{F506AC4C-6853-6A77-1617-01BA2BC663BF}"/>
              </a:ext>
            </a:extLst>
          </p:cNvPr>
          <p:cNvSpPr txBox="1"/>
          <p:nvPr/>
        </p:nvSpPr>
        <p:spPr>
          <a:xfrm>
            <a:off x="1374105" y="4085648"/>
            <a:ext cx="77115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i="1" dirty="0">
                <a:solidFill>
                  <a:srgbClr val="7030A0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“Los municipios están en la primera línea de los problemas y de las soluciones; la universidad, por su parte, aporta conocimiento y capacidades. La alianza entre ambos es estratégica.”</a:t>
            </a:r>
            <a:endParaRPr lang="es-E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8427"/>
      </p:ext>
    </p:extLst>
  </p:cSld>
  <p:clrMapOvr>
    <a:masterClrMapping/>
  </p:clrMapOvr>
  <p:transition spd="med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7018C-09FB-8FED-8857-ADE1C4C78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36FE2ABF-6782-81AF-4E0C-E170E7762B20}"/>
              </a:ext>
            </a:extLst>
          </p:cNvPr>
          <p:cNvSpPr/>
          <p:nvPr/>
        </p:nvSpPr>
        <p:spPr>
          <a:xfrm>
            <a:off x="-101599" y="0"/>
            <a:ext cx="1332799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5" name="6 Imagen">
            <a:extLst>
              <a:ext uri="{FF2B5EF4-FFF2-40B4-BE49-F238E27FC236}">
                <a16:creationId xmlns:a16="http://schemas.microsoft.com/office/drawing/2014/main" id="{61F21130-2837-4568-589A-2F87EDBEE3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74" y="-91954"/>
            <a:ext cx="1639147" cy="1639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5891CB0-48F4-BAE7-1F7D-4E25D9B046FC}"/>
              </a:ext>
            </a:extLst>
          </p:cNvPr>
          <p:cNvSpPr txBox="1"/>
          <p:nvPr/>
        </p:nvSpPr>
        <p:spPr>
          <a:xfrm>
            <a:off x="-244504" y="4020721"/>
            <a:ext cx="1628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Vicerrectorado de Igualdad, Inclusión y Compromiso Social</a:t>
            </a:r>
          </a:p>
        </p:txBody>
      </p:sp>
      <p:pic>
        <p:nvPicPr>
          <p:cNvPr id="11" name="Picture 2" descr="Vicerrectorado de Internacionalización &gt; Centro de Iniciativas de  Cooperación al Desarrollo | Universidad de Granada">
            <a:extLst>
              <a:ext uri="{FF2B5EF4-FFF2-40B4-BE49-F238E27FC236}">
                <a16:creationId xmlns:a16="http://schemas.microsoft.com/office/drawing/2014/main" id="{EAC8A5A3-9633-021E-BFC9-56B2677C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" y="3026315"/>
            <a:ext cx="883667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603BAE1-24CB-84DB-65B6-F129B52019B1}"/>
              </a:ext>
            </a:extLst>
          </p:cNvPr>
          <p:cNvSpPr txBox="1"/>
          <p:nvPr/>
        </p:nvSpPr>
        <p:spPr>
          <a:xfrm>
            <a:off x="1303257" y="1177861"/>
            <a:ext cx="77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7030A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Herramientas de Cooperación desde la Universidad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78DDFA-46D2-416F-B5DC-A615B6771EDF}"/>
              </a:ext>
            </a:extLst>
          </p:cNvPr>
          <p:cNvSpPr txBox="1"/>
          <p:nvPr/>
        </p:nvSpPr>
        <p:spPr>
          <a:xfrm>
            <a:off x="2304197" y="1751681"/>
            <a:ext cx="59734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Programas Institucionales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7030A0"/>
                </a:solidFill>
              </a:rPr>
              <a:t>Voluntariado universitario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7030A0"/>
                </a:solidFill>
              </a:rPr>
              <a:t>Internacional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7030A0"/>
                </a:solidFill>
              </a:rPr>
              <a:t>Local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7030A0"/>
                </a:solidFill>
              </a:rPr>
              <a:t>Alianzas con entidades internacionales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Proyectos de Cooperación</a:t>
            </a:r>
            <a:r>
              <a:rPr lang="es-ES" dirty="0">
                <a:solidFill>
                  <a:srgbClr val="7030A0"/>
                </a:solidFill>
              </a:rPr>
              <a:t> (Fondos internos y/o externos)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Acciones específicas-Alianzas Estratégicas</a:t>
            </a:r>
          </a:p>
          <a:p>
            <a:r>
              <a:rPr lang="es-ES" dirty="0">
                <a:solidFill>
                  <a:srgbClr val="7030A0"/>
                </a:solidFill>
              </a:rPr>
              <a:t>	Ej. Alianza IMPRONTA (UGR-Diputación de Granada)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7030A0"/>
                </a:solidFill>
              </a:rPr>
              <a:t>Otras estructuras de </a:t>
            </a:r>
            <a:r>
              <a:rPr lang="es-ES" b="1" dirty="0">
                <a:solidFill>
                  <a:srgbClr val="7030A0"/>
                </a:solidFill>
              </a:rPr>
              <a:t>transferencia de Investigación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</a:rPr>
              <a:t>Docencia no reglada</a:t>
            </a:r>
            <a:r>
              <a:rPr lang="es-ES" dirty="0">
                <a:solidFill>
                  <a:srgbClr val="7030A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7030A0"/>
                </a:solidFill>
              </a:rPr>
              <a:t>Microcredenciales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B53488F-E068-4642-B373-2431CC60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237" y="334253"/>
            <a:ext cx="4445126" cy="531019"/>
          </a:xfrm>
        </p:spPr>
        <p:txBody>
          <a:bodyPr>
            <a:noAutofit/>
          </a:bodyPr>
          <a:lstStyle/>
          <a:p>
            <a:r>
              <a:rPr lang="es-ES" sz="1400" b="1" noProof="0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Roboto Light" charset="0"/>
              </a:rPr>
              <a:t>Impacto de la cooperación descentralizada de la administración local andaluza: transferencia desde el municipalismo para un desarrollo sostenible</a:t>
            </a:r>
            <a:br>
              <a:rPr lang="es-ES" sz="1400" b="1" noProof="0" dirty="0">
                <a:solidFill>
                  <a:srgbClr val="00B05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Roboto Light" charset="0"/>
              </a:rPr>
            </a:br>
            <a:endParaRPr lang="es-ES" sz="1400" b="1" noProof="0" dirty="0">
              <a:solidFill>
                <a:srgbClr val="00B050"/>
              </a:solidFill>
              <a:latin typeface="Arial Narrow" panose="020B0606020202030204" pitchFamily="34" charset="0"/>
              <a:ea typeface="ＭＳ Ｐゴシック" panose="020B0600070205080204" pitchFamily="34" charset="-128"/>
              <a:cs typeface="Roboto Light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6010E73-2340-E67E-023D-13ACA6E0FE07}"/>
              </a:ext>
            </a:extLst>
          </p:cNvPr>
          <p:cNvSpPr txBox="1"/>
          <p:nvPr/>
        </p:nvSpPr>
        <p:spPr>
          <a:xfrm>
            <a:off x="2349247" y="791332"/>
            <a:ext cx="5763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i="0" u="none" strike="noStrike" baseline="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de septiembre de 2025-Palacio de Orive (Córdoba)</a:t>
            </a:r>
            <a:endParaRPr lang="es-ES" sz="105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B02BC54-A6B1-74DE-5DBF-941CE6092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889" y="294205"/>
            <a:ext cx="1639147" cy="66435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7EAD635-291D-8651-E8CA-5B421FCA0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516" y="302101"/>
            <a:ext cx="1581548" cy="65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21403"/>
      </p:ext>
    </p:extLst>
  </p:cSld>
  <p:clrMapOvr>
    <a:masterClrMapping/>
  </p:clrMapOvr>
  <p:transition spd="med">
    <p:push dir="d"/>
  </p:transition>
</p:sld>
</file>

<file path=ppt/theme/theme1.xml><?xml version="1.0" encoding="utf-8"?>
<a:theme xmlns:a="http://schemas.openxmlformats.org/drawingml/2006/main" name="Tema de Office">
  <a:themeElements>
    <a:clrScheme name="Personalizar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DF2E30"/>
      </a:accent1>
      <a:accent2>
        <a:srgbClr val="046FCB"/>
      </a:accent2>
      <a:accent3>
        <a:srgbClr val="9BBB58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4973</TotalTime>
  <Words>1784</Words>
  <Application>Microsoft Office PowerPoint</Application>
  <PresentationFormat>Presentación en pantalla (16:9)</PresentationFormat>
  <Paragraphs>228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6" baseType="lpstr">
      <vt:lpstr>Aptos</vt:lpstr>
      <vt:lpstr>Arial</vt:lpstr>
      <vt:lpstr>Arial Narrow</vt:lpstr>
      <vt:lpstr>Calibri</vt:lpstr>
      <vt:lpstr>Courier New</vt:lpstr>
      <vt:lpstr>Montserrat-BoldItalic</vt:lpstr>
      <vt:lpstr>Roboto</vt:lpstr>
      <vt:lpstr>Roboto Black</vt:lpstr>
      <vt:lpstr>Roboto Regular</vt:lpstr>
      <vt:lpstr>Symbol</vt:lpstr>
      <vt:lpstr>Times New Roman</vt:lpstr>
      <vt:lpstr>Tema de Office</vt:lpstr>
      <vt:lpstr>Impacto de la cooperación descentralizada de la administración local andaluza: transferencia desde el municipalismo para un desarrollo sostenible </vt:lpstr>
      <vt:lpstr>Impacto de la cooperación descentralizada de la administración local andaluza: transferencia desde el municipalismo para un desarrollo sostenible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Impacto de la cooperación descentralizada de la administración local andaluza: transferencia desde el municipalismo para un desarrollo sostenible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Impacto de la cooperación descentralizada de la administración local andaluza: transferencia desde el municipalismo para un desarrollo sostenible </vt:lpstr>
      <vt:lpstr>Impacto de la cooperación descentralizada de la administración local andaluza: transferencia desde el municipalismo para un desarrollo sostenible </vt:lpstr>
      <vt:lpstr>Presentación de PowerPoint</vt:lpstr>
    </vt:vector>
  </TitlesOfParts>
  <Company>Universidad de Granada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Angel Ibáñez Zapata</dc:creator>
  <cp:lastModifiedBy>WENCESLAO MARTÍN ROSALES</cp:lastModifiedBy>
  <cp:revision>322</cp:revision>
  <cp:lastPrinted>2016-12-14T08:12:48Z</cp:lastPrinted>
  <dcterms:created xsi:type="dcterms:W3CDTF">2015-10-20T06:53:25Z</dcterms:created>
  <dcterms:modified xsi:type="dcterms:W3CDTF">2025-09-21T22:24:48Z</dcterms:modified>
</cp:coreProperties>
</file>