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sldIdLst>
    <p:sldId id="314" r:id="rId2"/>
    <p:sldId id="256" r:id="rId3"/>
    <p:sldId id="306" r:id="rId4"/>
    <p:sldId id="305" r:id="rId5"/>
    <p:sldId id="312" r:id="rId6"/>
    <p:sldId id="315" r:id="rId7"/>
    <p:sldId id="303" r:id="rId8"/>
    <p:sldId id="316" r:id="rId9"/>
    <p:sldId id="317" r:id="rId10"/>
    <p:sldId id="307" r:id="rId11"/>
    <p:sldId id="308" r:id="rId12"/>
    <p:sldId id="319" r:id="rId13"/>
    <p:sldId id="320" r:id="rId14"/>
    <p:sldId id="304" r:id="rId15"/>
    <p:sldId id="336" r:id="rId16"/>
    <p:sldId id="337" r:id="rId17"/>
    <p:sldId id="333" r:id="rId18"/>
    <p:sldId id="338" r:id="rId19"/>
    <p:sldId id="329" r:id="rId20"/>
    <p:sldId id="331" r:id="rId21"/>
    <p:sldId id="328" r:id="rId22"/>
    <p:sldId id="332" r:id="rId23"/>
    <p:sldId id="339" r:id="rId24"/>
    <p:sldId id="311" r:id="rId25"/>
    <p:sldId id="340" r:id="rId26"/>
  </p:sldIdLst>
  <p:sldSz cx="12192000" cy="6858000"/>
  <p:notesSz cx="6858000" cy="9144000"/>
  <p:embeddedFontLst>
    <p:embeddedFont>
      <p:font typeface="Bison DemiBold" panose="020B0604020202020204" charset="0"/>
      <p:bold r:id="rId27"/>
      <p:boldItalic r:id="rId28"/>
    </p:embeddedFont>
    <p:embeddedFont>
      <p:font typeface="Segoe UI" panose="020B0502040204020203" pitchFamily="34" charset="0"/>
      <p:regular r:id="rId29"/>
      <p:bold r:id="rId30"/>
      <p:italic r:id="rId31"/>
      <p:boldItalic r:id="rId32"/>
    </p:embeddedFont>
    <p:embeddedFont>
      <p:font typeface="Segoe UI Semibold" panose="020B0702040204020203" pitchFamily="34" charset="0"/>
      <p:bold r:id="rId33"/>
      <p:boldItalic r:id="rId3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165"/>
    <a:srgbClr val="3B7291"/>
    <a:srgbClr val="346B8A"/>
    <a:srgbClr val="DD0935"/>
    <a:srgbClr val="48819F"/>
    <a:srgbClr val="417897"/>
    <a:srgbClr val="2D6482"/>
    <a:srgbClr val="BDCE6E"/>
    <a:srgbClr val="A0B057"/>
    <a:srgbClr val="498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p:scale>
          <a:sx n="73" d="100"/>
          <a:sy n="73" d="100"/>
        </p:scale>
        <p:origin x="1085"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3EA0C-3B1A-3581-72C8-0FC2AC70A83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3DCA28E-510F-AA49-BF2C-177CB1ADF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5ABE394-6B41-0BCF-FD4B-BF81A3847941}"/>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5" name="Marcador de pie de página 4">
            <a:extLst>
              <a:ext uri="{FF2B5EF4-FFF2-40B4-BE49-F238E27FC236}">
                <a16:creationId xmlns:a16="http://schemas.microsoft.com/office/drawing/2014/main" id="{142D512A-34D3-17DD-17B0-3F172DBF6F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EF401E-062C-0228-E07D-16691D7CED79}"/>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183530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3BE3F-75B4-44DF-C7DC-78C56716CA7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C334DD9-0866-2563-6D4C-820DF660AE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1AE79F-A4D0-C22A-800F-25AB8471C9DC}"/>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5" name="Marcador de pie de página 4">
            <a:extLst>
              <a:ext uri="{FF2B5EF4-FFF2-40B4-BE49-F238E27FC236}">
                <a16:creationId xmlns:a16="http://schemas.microsoft.com/office/drawing/2014/main" id="{5AD5AD90-2137-3DBD-ADF1-8B9BE07C3F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EEF829-2735-4E1E-2589-2219987AC80D}"/>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362525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6D02E0-C98D-99EC-5ECB-B7AF9C70C9A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4986D1-84FE-96BB-D1D0-98081BC7B26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1C8984-15BC-3F1A-74E3-034AA35ED92F}"/>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5" name="Marcador de pie de página 4">
            <a:extLst>
              <a:ext uri="{FF2B5EF4-FFF2-40B4-BE49-F238E27FC236}">
                <a16:creationId xmlns:a16="http://schemas.microsoft.com/office/drawing/2014/main" id="{19B15010-D06D-1A2D-E441-10AFF380ED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2140A0-B718-8C28-3C51-320FC180FC1A}"/>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339215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FFCB3-6A17-AA3B-E3BF-D62B01EB53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7BC0C5-36FC-AB3F-7512-E96F5798F88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635ECB-D3D8-77B1-4489-D8979795B736}"/>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5" name="Marcador de pie de página 4">
            <a:extLst>
              <a:ext uri="{FF2B5EF4-FFF2-40B4-BE49-F238E27FC236}">
                <a16:creationId xmlns:a16="http://schemas.microsoft.com/office/drawing/2014/main" id="{2C487C0F-F72F-907B-D562-31C1AE3E92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79E407-9FD2-AAEC-06E7-04933259C49D}"/>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52103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9F281-0516-9FEA-EC6E-59FE280D10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27DF90A-60AC-92DF-B04D-A3D2E8996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509B920-C723-6EAC-B027-6E34A3FA1956}"/>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5" name="Marcador de pie de página 4">
            <a:extLst>
              <a:ext uri="{FF2B5EF4-FFF2-40B4-BE49-F238E27FC236}">
                <a16:creationId xmlns:a16="http://schemas.microsoft.com/office/drawing/2014/main" id="{C1B97154-7F10-D40B-8B15-AFCD66C29D6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C7C6C8-65F5-9F47-CB56-D9A1ABFDD1E9}"/>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343011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54F4F-7C14-35FB-CE61-0CFB12B112E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301724-EF38-F062-E35E-E2BAF4ED0EC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102ACAE-6449-0FDC-C3BD-5B41BFD66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5E91B19-F755-8C15-9505-D8C354B74F87}"/>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6" name="Marcador de pie de página 5">
            <a:extLst>
              <a:ext uri="{FF2B5EF4-FFF2-40B4-BE49-F238E27FC236}">
                <a16:creationId xmlns:a16="http://schemas.microsoft.com/office/drawing/2014/main" id="{DAD72D88-A8CF-1686-9E56-01D94189E47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3C5B1E-0134-7AD9-F279-18AB01E2E600}"/>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236047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03829-0F75-1E98-B848-F987542CCE2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9BFC98-2459-0122-93F4-80B6FF09F7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7E34451-C241-8393-71F6-83843D8FB6F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C2DCB9-6DFF-9EBA-732F-4CCD6D12B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751F49-0991-AF4D-BDE4-B4D36F6ACB0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8612C13-6651-27B2-EF6C-69E128274F0F}"/>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8" name="Marcador de pie de página 7">
            <a:extLst>
              <a:ext uri="{FF2B5EF4-FFF2-40B4-BE49-F238E27FC236}">
                <a16:creationId xmlns:a16="http://schemas.microsoft.com/office/drawing/2014/main" id="{31493976-C096-31EB-42FA-3014F3B1073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139F171-6428-E4D4-B5A4-84CAA1C42C3C}"/>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114533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A60BE-5613-CA11-86C4-9F845B25392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7F87B42-6531-0C7F-4627-053F4BBCD18B}"/>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4" name="Marcador de pie de página 3">
            <a:extLst>
              <a:ext uri="{FF2B5EF4-FFF2-40B4-BE49-F238E27FC236}">
                <a16:creationId xmlns:a16="http://schemas.microsoft.com/office/drawing/2014/main" id="{CE71C0DC-AEA8-87E7-B7BA-A561D9AA6D8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E4911A1-2003-9527-DC19-479EBE5407B9}"/>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27413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3593ED-CB71-5448-35D2-3D7F988AC5A2}"/>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3" name="Marcador de pie de página 2">
            <a:extLst>
              <a:ext uri="{FF2B5EF4-FFF2-40B4-BE49-F238E27FC236}">
                <a16:creationId xmlns:a16="http://schemas.microsoft.com/office/drawing/2014/main" id="{7C341C02-E22F-642F-D039-7DFFD4B8367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BEEA9EE-1DBC-3131-05B7-61A23870A2E8}"/>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258463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64531-41D7-978B-BBD5-B9405D0095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8927579-5940-27F9-548F-5C577183F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8A81EEA-FE94-A569-BD95-A364EF25E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2774-A21D-792A-AA8C-18CC650ABC5A}"/>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6" name="Marcador de pie de página 5">
            <a:extLst>
              <a:ext uri="{FF2B5EF4-FFF2-40B4-BE49-F238E27FC236}">
                <a16:creationId xmlns:a16="http://schemas.microsoft.com/office/drawing/2014/main" id="{631AA072-D3D6-801B-D852-DF8482AEE8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54B6AC-0D7A-1C37-E240-0CB484940F1C}"/>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380077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61186-9037-6457-8ADB-9F63D8B5523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442756E-7EF3-EBA6-7D51-8BA379F4E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213954A-5B42-7BC1-976B-96E9DA679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ED9411-0A6A-D116-72DB-546343EE547E}"/>
              </a:ext>
            </a:extLst>
          </p:cNvPr>
          <p:cNvSpPr>
            <a:spLocks noGrp="1"/>
          </p:cNvSpPr>
          <p:nvPr>
            <p:ph type="dt" sz="half" idx="10"/>
          </p:nvPr>
        </p:nvSpPr>
        <p:spPr/>
        <p:txBody>
          <a:bodyPr/>
          <a:lstStyle/>
          <a:p>
            <a:fld id="{6E204D4B-6A70-4768-B482-839AC3F1F36D}" type="datetimeFigureOut">
              <a:rPr lang="es-ES" smtClean="0"/>
              <a:t>21/09/2025</a:t>
            </a:fld>
            <a:endParaRPr lang="es-ES"/>
          </a:p>
        </p:txBody>
      </p:sp>
      <p:sp>
        <p:nvSpPr>
          <p:cNvPr id="6" name="Marcador de pie de página 5">
            <a:extLst>
              <a:ext uri="{FF2B5EF4-FFF2-40B4-BE49-F238E27FC236}">
                <a16:creationId xmlns:a16="http://schemas.microsoft.com/office/drawing/2014/main" id="{4F90178A-2593-3219-B339-7B822197CF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D74A381-4F90-ABA3-0DF9-0C6228A4FA67}"/>
              </a:ext>
            </a:extLst>
          </p:cNvPr>
          <p:cNvSpPr>
            <a:spLocks noGrp="1"/>
          </p:cNvSpPr>
          <p:nvPr>
            <p:ph type="sldNum" sz="quarter" idx="12"/>
          </p:nvPr>
        </p:nvSpPr>
        <p:spPr/>
        <p:txBody>
          <a:bodyPr/>
          <a:lstStyle/>
          <a:p>
            <a:fld id="{2ECF7BC2-93F4-4CD1-A29B-9E598C759F4D}" type="slidenum">
              <a:rPr lang="es-ES" smtClean="0"/>
              <a:t>‹Nº›</a:t>
            </a:fld>
            <a:endParaRPr lang="es-ES"/>
          </a:p>
        </p:txBody>
      </p:sp>
    </p:spTree>
    <p:extLst>
      <p:ext uri="{BB962C8B-B14F-4D97-AF65-F5344CB8AC3E}">
        <p14:creationId xmlns:p14="http://schemas.microsoft.com/office/powerpoint/2010/main" val="139832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2D3A0C-65EA-2DBD-6680-33D098385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193EEF7-4D65-EFB9-EC90-ABD776D39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33F5AA-3166-2295-7568-9F4006C3CD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04D4B-6A70-4768-B482-839AC3F1F36D}" type="datetimeFigureOut">
              <a:rPr lang="es-ES" smtClean="0"/>
              <a:t>21/09/2025</a:t>
            </a:fld>
            <a:endParaRPr lang="es-ES"/>
          </a:p>
        </p:txBody>
      </p:sp>
      <p:sp>
        <p:nvSpPr>
          <p:cNvPr id="5" name="Marcador de pie de página 4">
            <a:extLst>
              <a:ext uri="{FF2B5EF4-FFF2-40B4-BE49-F238E27FC236}">
                <a16:creationId xmlns:a16="http://schemas.microsoft.com/office/drawing/2014/main" id="{C364FF36-66D9-0737-2612-D359B5285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913F847-CF95-FE79-B4EC-6712E3156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7BC2-93F4-4CD1-A29B-9E598C759F4D}" type="slidenum">
              <a:rPr lang="es-ES" smtClean="0"/>
              <a:t>‹Nº›</a:t>
            </a:fld>
            <a:endParaRPr lang="es-ES"/>
          </a:p>
        </p:txBody>
      </p:sp>
    </p:spTree>
    <p:extLst>
      <p:ext uri="{BB962C8B-B14F-4D97-AF65-F5344CB8AC3E}">
        <p14:creationId xmlns:p14="http://schemas.microsoft.com/office/powerpoint/2010/main" val="415798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public.flourish.studio/visualisation/19858864/"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public.flourish.studio/visualisation/19858751/"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sv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7ADFA73-6040-E678-90FC-8506D45226E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443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79DA8-F319-2964-4374-7B9848495485}"/>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60E8E09-6B29-8E90-BC6D-C0488DEF6390}"/>
              </a:ext>
            </a:extLst>
          </p:cNvPr>
          <p:cNvGraphicFramePr>
            <a:graphicFrameLocks noGrp="1"/>
          </p:cNvGraphicFramePr>
          <p:nvPr>
            <p:extLst>
              <p:ext uri="{D42A27DB-BD31-4B8C-83A1-F6EECF244321}">
                <p14:modId xmlns:p14="http://schemas.microsoft.com/office/powerpoint/2010/main" val="1478033571"/>
              </p:ext>
            </p:extLst>
          </p:nvPr>
        </p:nvGraphicFramePr>
        <p:xfrm>
          <a:off x="1055075" y="127730"/>
          <a:ext cx="3460942" cy="914660"/>
        </p:xfrm>
        <a:graphic>
          <a:graphicData uri="http://schemas.openxmlformats.org/drawingml/2006/table">
            <a:tbl>
              <a:tblPr firstRow="1" firstCol="1" bandRow="1"/>
              <a:tblGrid>
                <a:gridCol w="977399">
                  <a:extLst>
                    <a:ext uri="{9D8B030D-6E8A-4147-A177-3AD203B41FA5}">
                      <a16:colId xmlns:a16="http://schemas.microsoft.com/office/drawing/2014/main" val="2004874774"/>
                    </a:ext>
                  </a:extLst>
                </a:gridCol>
                <a:gridCol w="2261720">
                  <a:extLst>
                    <a:ext uri="{9D8B030D-6E8A-4147-A177-3AD203B41FA5}">
                      <a16:colId xmlns:a16="http://schemas.microsoft.com/office/drawing/2014/main" val="3111714026"/>
                    </a:ext>
                  </a:extLst>
                </a:gridCol>
                <a:gridCol w="221823">
                  <a:extLst>
                    <a:ext uri="{9D8B030D-6E8A-4147-A177-3AD203B41FA5}">
                      <a16:colId xmlns:a16="http://schemas.microsoft.com/office/drawing/2014/main" val="2505345629"/>
                    </a:ext>
                  </a:extLst>
                </a:gridCol>
              </a:tblGrid>
              <a:tr h="802777">
                <a:tc gridSpan="2">
                  <a:txBody>
                    <a:bodyPr/>
                    <a:lstStyle/>
                    <a:p>
                      <a:pPr indent="207010">
                        <a:lnSpc>
                          <a:spcPct val="107000"/>
                        </a:lnSpc>
                        <a:spcAft>
                          <a:spcPts val="800"/>
                        </a:spcAft>
                      </a:pP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RANKING DE PAÍSES</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11883">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4" name="Imagen 3">
            <a:extLst>
              <a:ext uri="{FF2B5EF4-FFF2-40B4-BE49-F238E27FC236}">
                <a16:creationId xmlns:a16="http://schemas.microsoft.com/office/drawing/2014/main" id="{4492DE82-7515-7132-E774-0F594660E468}"/>
              </a:ext>
            </a:extLst>
          </p:cNvPr>
          <p:cNvPicPr>
            <a:picLocks noChangeAspect="1"/>
          </p:cNvPicPr>
          <p:nvPr/>
        </p:nvPicPr>
        <p:blipFill>
          <a:blip r:embed="rId2"/>
          <a:srcRect l="59978" t="13692" r="28138" b="83299"/>
          <a:stretch/>
        </p:blipFill>
        <p:spPr>
          <a:xfrm>
            <a:off x="7476241" y="6206784"/>
            <a:ext cx="3229915" cy="434572"/>
          </a:xfrm>
          <a:prstGeom prst="rect">
            <a:avLst/>
          </a:prstGeom>
        </p:spPr>
      </p:pic>
      <p:pic>
        <p:nvPicPr>
          <p:cNvPr id="8" name="Imagen 7">
            <a:extLst>
              <a:ext uri="{FF2B5EF4-FFF2-40B4-BE49-F238E27FC236}">
                <a16:creationId xmlns:a16="http://schemas.microsoft.com/office/drawing/2014/main" id="{DD44C378-F6D8-9A2D-4CA4-0E7347BC1068}"/>
              </a:ext>
            </a:extLst>
          </p:cNvPr>
          <p:cNvPicPr>
            <a:picLocks noChangeAspect="1"/>
          </p:cNvPicPr>
          <p:nvPr/>
        </p:nvPicPr>
        <p:blipFill>
          <a:blip r:embed="rId3"/>
          <a:srcRect l="30076" t="56437" r="29005" b="7091"/>
          <a:stretch/>
        </p:blipFill>
        <p:spPr>
          <a:xfrm>
            <a:off x="361951" y="2419350"/>
            <a:ext cx="5676306" cy="3790756"/>
          </a:xfrm>
          <a:prstGeom prst="rect">
            <a:avLst/>
          </a:prstGeom>
        </p:spPr>
      </p:pic>
      <p:sp>
        <p:nvSpPr>
          <p:cNvPr id="13" name="Rectángulo 12">
            <a:extLst>
              <a:ext uri="{FF2B5EF4-FFF2-40B4-BE49-F238E27FC236}">
                <a16:creationId xmlns:a16="http://schemas.microsoft.com/office/drawing/2014/main" id="{52A91314-0433-A23D-C570-D6986DB320FC}"/>
              </a:ext>
            </a:extLst>
          </p:cNvPr>
          <p:cNvSpPr/>
          <p:nvPr/>
        </p:nvSpPr>
        <p:spPr>
          <a:xfrm>
            <a:off x="5273186" y="4991100"/>
            <a:ext cx="1104900" cy="8245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C3D82CC1-DF62-ECB0-8EC0-6CD4F4FA2336}"/>
              </a:ext>
            </a:extLst>
          </p:cNvPr>
          <p:cNvPicPr>
            <a:picLocks noChangeAspect="1"/>
          </p:cNvPicPr>
          <p:nvPr/>
        </p:nvPicPr>
        <p:blipFill>
          <a:blip r:embed="rId2"/>
          <a:srcRect l="29923" t="17961" r="34554" b="45829"/>
          <a:stretch/>
        </p:blipFill>
        <p:spPr>
          <a:xfrm>
            <a:off x="5825636" y="2477650"/>
            <a:ext cx="5333999" cy="3674156"/>
          </a:xfrm>
          <a:prstGeom prst="rect">
            <a:avLst/>
          </a:prstGeom>
        </p:spPr>
      </p:pic>
      <p:pic>
        <p:nvPicPr>
          <p:cNvPr id="18" name="Imagen 17">
            <a:extLst>
              <a:ext uri="{FF2B5EF4-FFF2-40B4-BE49-F238E27FC236}">
                <a16:creationId xmlns:a16="http://schemas.microsoft.com/office/drawing/2014/main" id="{BDD3FC79-452E-0489-F245-B1EE550B050F}"/>
              </a:ext>
            </a:extLst>
          </p:cNvPr>
          <p:cNvPicPr>
            <a:picLocks noChangeAspect="1"/>
          </p:cNvPicPr>
          <p:nvPr/>
        </p:nvPicPr>
        <p:blipFill>
          <a:blip r:embed="rId3"/>
          <a:srcRect l="61016" t="53823" r="27655" b="43383"/>
          <a:stretch/>
        </p:blipFill>
        <p:spPr>
          <a:xfrm>
            <a:off x="1776485" y="6162287"/>
            <a:ext cx="2847238" cy="373050"/>
          </a:xfrm>
          <a:prstGeom prst="rect">
            <a:avLst/>
          </a:prstGeom>
        </p:spPr>
      </p:pic>
      <p:pic>
        <p:nvPicPr>
          <p:cNvPr id="20" name="Imagen 19">
            <a:extLst>
              <a:ext uri="{FF2B5EF4-FFF2-40B4-BE49-F238E27FC236}">
                <a16:creationId xmlns:a16="http://schemas.microsoft.com/office/drawing/2014/main" id="{A4740C18-543A-CC2D-35A7-A86D782870D5}"/>
              </a:ext>
            </a:extLst>
          </p:cNvPr>
          <p:cNvPicPr>
            <a:picLocks noChangeAspect="1"/>
          </p:cNvPicPr>
          <p:nvPr/>
        </p:nvPicPr>
        <p:blipFill>
          <a:blip r:embed="rId4"/>
          <a:srcRect l="66855" t="81176" r="28750" b="10442"/>
          <a:stretch/>
        </p:blipFill>
        <p:spPr>
          <a:xfrm>
            <a:off x="142875" y="6015250"/>
            <a:ext cx="831815" cy="842750"/>
          </a:xfrm>
          <a:prstGeom prst="rect">
            <a:avLst/>
          </a:prstGeom>
        </p:spPr>
      </p:pic>
      <p:pic>
        <p:nvPicPr>
          <p:cNvPr id="21" name="Imagen 20">
            <a:extLst>
              <a:ext uri="{FF2B5EF4-FFF2-40B4-BE49-F238E27FC236}">
                <a16:creationId xmlns:a16="http://schemas.microsoft.com/office/drawing/2014/main" id="{DE46B154-F1FE-6527-F525-0832B4BE6554}"/>
              </a:ext>
            </a:extLst>
          </p:cNvPr>
          <p:cNvPicPr>
            <a:picLocks noChangeAspect="1"/>
          </p:cNvPicPr>
          <p:nvPr/>
        </p:nvPicPr>
        <p:blipFill>
          <a:blip r:embed="rId5"/>
          <a:stretch>
            <a:fillRect/>
          </a:stretch>
        </p:blipFill>
        <p:spPr>
          <a:xfrm>
            <a:off x="0" y="36352"/>
            <a:ext cx="979714" cy="979714"/>
          </a:xfrm>
          <a:prstGeom prst="rect">
            <a:avLst/>
          </a:prstGeom>
        </p:spPr>
      </p:pic>
      <p:sp>
        <p:nvSpPr>
          <p:cNvPr id="5" name="CuadroTexto 4">
            <a:extLst>
              <a:ext uri="{FF2B5EF4-FFF2-40B4-BE49-F238E27FC236}">
                <a16:creationId xmlns:a16="http://schemas.microsoft.com/office/drawing/2014/main" id="{FF32D5ED-40B2-4F33-2CD6-C23F03D85CA7}"/>
              </a:ext>
            </a:extLst>
          </p:cNvPr>
          <p:cNvSpPr txBox="1"/>
          <p:nvPr/>
        </p:nvSpPr>
        <p:spPr>
          <a:xfrm>
            <a:off x="529735" y="1624744"/>
            <a:ext cx="10629900" cy="400110"/>
          </a:xfrm>
          <a:prstGeom prst="rect">
            <a:avLst/>
          </a:prstGeom>
          <a:noFill/>
        </p:spPr>
        <p:txBody>
          <a:bodyPr wrap="square">
            <a:spAutoFit/>
          </a:bodyPr>
          <a:lstStyle/>
          <a:p>
            <a:pPr algn="ctr">
              <a:spcAft>
                <a:spcPts val="600"/>
              </a:spcAft>
            </a:pPr>
            <a:r>
              <a:rPr lang="es-ES" sz="800" b="1" i="0" kern="100" dirty="0">
                <a:solidFill>
                  <a:srgbClr val="808080"/>
                </a:solidFill>
                <a:effectLst/>
                <a:latin typeface="Segoe UI" panose="020B0502040204020203" pitchFamily="34" charset="0"/>
                <a:ea typeface="Aptos" panose="020B0004020202020204" pitchFamily="34" charset="0"/>
                <a:cs typeface="Segoe UI" panose="020B0502040204020203" pitchFamily="34" charset="0"/>
              </a:rPr>
              <a:t>Gráfico 4.</a:t>
            </a:r>
            <a:r>
              <a:rPr lang="es-ES" sz="2000" i="1" kern="100" dirty="0">
                <a:solidFill>
                  <a:srgbClr val="0E2841"/>
                </a:solidFill>
                <a:effectLst/>
                <a:latin typeface="Segoe UI" panose="020B0502040204020203" pitchFamily="34" charset="0"/>
                <a:ea typeface="Aptos" panose="020B0004020202020204" pitchFamily="34" charset="0"/>
                <a:cs typeface="Times New Roman" panose="02020603050405020304" pitchFamily="18" charset="0"/>
              </a:rPr>
              <a:t> </a:t>
            </a:r>
            <a:r>
              <a:rPr lang="es-ES" sz="1800" b="1" i="0" kern="100" dirty="0">
                <a:solidFill>
                  <a:srgbClr val="4982A1"/>
                </a:solidFill>
                <a:effectLst/>
                <a:latin typeface="Segoe UI" panose="020B0502040204020203" pitchFamily="34" charset="0"/>
                <a:ea typeface="Calibri" panose="020F0502020204030204" pitchFamily="34" charset="0"/>
                <a:cs typeface="Segoe UI" panose="020B0502040204020203" pitchFamily="34" charset="0"/>
              </a:rPr>
              <a:t>Países donantes descentralizados, 2022. (Millones de USD y % sobre la ayuda bilateral total)</a:t>
            </a:r>
            <a:endParaRPr lang="es-ES" sz="2000" i="1" kern="100" dirty="0">
              <a:solidFill>
                <a:srgbClr val="0E2841"/>
              </a:solidFill>
              <a:effectLst/>
              <a:latin typeface="Segoe UI" panose="020B0502040204020203"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636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4E94A-8747-A2A6-6B1D-4799189B1CF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F243CB6-83C4-D346-6363-42602ACA0DBB}"/>
              </a:ext>
            </a:extLst>
          </p:cNvPr>
          <p:cNvPicPr>
            <a:picLocks noChangeAspect="1"/>
          </p:cNvPicPr>
          <p:nvPr/>
        </p:nvPicPr>
        <p:blipFill>
          <a:blip r:embed="rId2"/>
          <a:srcRect l="44242" t="10362" r="10246" b="17887"/>
          <a:stretch/>
        </p:blipFill>
        <p:spPr>
          <a:xfrm>
            <a:off x="3416439" y="331966"/>
            <a:ext cx="7395586" cy="6194067"/>
          </a:xfrm>
          <a:prstGeom prst="rect">
            <a:avLst/>
          </a:prstGeom>
        </p:spPr>
      </p:pic>
      <p:pic>
        <p:nvPicPr>
          <p:cNvPr id="5" name="Imagen 4">
            <a:extLst>
              <a:ext uri="{FF2B5EF4-FFF2-40B4-BE49-F238E27FC236}">
                <a16:creationId xmlns:a16="http://schemas.microsoft.com/office/drawing/2014/main" id="{49834B86-CBE8-7865-A156-9E25EBC481E2}"/>
              </a:ext>
            </a:extLst>
          </p:cNvPr>
          <p:cNvPicPr>
            <a:picLocks noChangeAspect="1"/>
          </p:cNvPicPr>
          <p:nvPr/>
        </p:nvPicPr>
        <p:blipFill>
          <a:blip r:embed="rId2"/>
          <a:srcRect l="33296" t="10362" r="55645" b="17887"/>
          <a:stretch/>
        </p:blipFill>
        <p:spPr>
          <a:xfrm>
            <a:off x="624672" y="323221"/>
            <a:ext cx="1796981" cy="6194067"/>
          </a:xfrm>
          <a:prstGeom prst="rect">
            <a:avLst/>
          </a:prstGeom>
        </p:spPr>
      </p:pic>
    </p:spTree>
    <p:extLst>
      <p:ext uri="{BB962C8B-B14F-4D97-AF65-F5344CB8AC3E}">
        <p14:creationId xmlns:p14="http://schemas.microsoft.com/office/powerpoint/2010/main" val="342990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33B0A6E-5B72-D1F5-432C-E484D523C304}"/>
              </a:ext>
            </a:extLst>
          </p:cNvPr>
          <p:cNvPicPr>
            <a:picLocks noChangeAspect="1"/>
          </p:cNvPicPr>
          <p:nvPr/>
        </p:nvPicPr>
        <p:blipFill>
          <a:blip r:embed="rId2"/>
          <a:srcRect l="29017" t="11249" r="57983" b="3731"/>
          <a:stretch/>
        </p:blipFill>
        <p:spPr>
          <a:xfrm>
            <a:off x="243840" y="0"/>
            <a:ext cx="2001520" cy="6954160"/>
          </a:xfrm>
          <a:prstGeom prst="rect">
            <a:avLst/>
          </a:prstGeom>
        </p:spPr>
      </p:pic>
      <p:pic>
        <p:nvPicPr>
          <p:cNvPr id="6" name="Imagen 5">
            <a:extLst>
              <a:ext uri="{FF2B5EF4-FFF2-40B4-BE49-F238E27FC236}">
                <a16:creationId xmlns:a16="http://schemas.microsoft.com/office/drawing/2014/main" id="{A55F5D28-3A2E-8D83-6216-44A9BA1B7EB3}"/>
              </a:ext>
            </a:extLst>
          </p:cNvPr>
          <p:cNvPicPr>
            <a:picLocks noChangeAspect="1"/>
          </p:cNvPicPr>
          <p:nvPr/>
        </p:nvPicPr>
        <p:blipFill>
          <a:blip r:embed="rId2"/>
          <a:srcRect l="42281" t="9137" r="6875" b="5843"/>
          <a:stretch/>
        </p:blipFill>
        <p:spPr>
          <a:xfrm>
            <a:off x="3332480" y="-111400"/>
            <a:ext cx="7828280" cy="6954160"/>
          </a:xfrm>
          <a:prstGeom prst="rect">
            <a:avLst/>
          </a:prstGeom>
        </p:spPr>
      </p:pic>
    </p:spTree>
    <p:extLst>
      <p:ext uri="{BB962C8B-B14F-4D97-AF65-F5344CB8AC3E}">
        <p14:creationId xmlns:p14="http://schemas.microsoft.com/office/powerpoint/2010/main" val="149841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EFC1F37-9185-8FDD-6765-DF30B13D277B}"/>
              </a:ext>
            </a:extLst>
          </p:cNvPr>
          <p:cNvPicPr>
            <a:picLocks noChangeAspect="1"/>
          </p:cNvPicPr>
          <p:nvPr/>
        </p:nvPicPr>
        <p:blipFill>
          <a:blip r:embed="rId2"/>
          <a:srcRect l="42320" t="15412" r="6750" b="3490"/>
          <a:stretch/>
        </p:blipFill>
        <p:spPr>
          <a:xfrm>
            <a:off x="3799840" y="391160"/>
            <a:ext cx="7182254" cy="6075680"/>
          </a:xfrm>
          <a:prstGeom prst="rect">
            <a:avLst/>
          </a:prstGeom>
        </p:spPr>
      </p:pic>
      <p:pic>
        <p:nvPicPr>
          <p:cNvPr id="6" name="Imagen 5">
            <a:extLst>
              <a:ext uri="{FF2B5EF4-FFF2-40B4-BE49-F238E27FC236}">
                <a16:creationId xmlns:a16="http://schemas.microsoft.com/office/drawing/2014/main" id="{BB61DDBC-A17D-C849-EE13-A824F0E94F7A}"/>
              </a:ext>
            </a:extLst>
          </p:cNvPr>
          <p:cNvPicPr>
            <a:picLocks noChangeAspect="1"/>
          </p:cNvPicPr>
          <p:nvPr/>
        </p:nvPicPr>
        <p:blipFill>
          <a:blip r:embed="rId2"/>
          <a:srcRect l="30000" t="15412" r="57834" b="3490"/>
          <a:stretch/>
        </p:blipFill>
        <p:spPr>
          <a:xfrm>
            <a:off x="457200" y="365760"/>
            <a:ext cx="1715763" cy="6075680"/>
          </a:xfrm>
          <a:prstGeom prst="rect">
            <a:avLst/>
          </a:prstGeom>
        </p:spPr>
      </p:pic>
    </p:spTree>
    <p:extLst>
      <p:ext uri="{BB962C8B-B14F-4D97-AF65-F5344CB8AC3E}">
        <p14:creationId xmlns:p14="http://schemas.microsoft.com/office/powerpoint/2010/main" val="173861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0D50226-7122-6C6C-77C9-90C2BDDCDBED}"/>
              </a:ext>
            </a:extLst>
          </p:cNvPr>
          <p:cNvPicPr>
            <a:picLocks noChangeAspect="1"/>
          </p:cNvPicPr>
          <p:nvPr/>
        </p:nvPicPr>
        <p:blipFill>
          <a:blip r:embed="rId2"/>
          <a:srcRect l="27903" t="21348" r="9677" b="29468"/>
          <a:stretch/>
        </p:blipFill>
        <p:spPr>
          <a:xfrm>
            <a:off x="511278" y="2155372"/>
            <a:ext cx="8057881" cy="3373068"/>
          </a:xfrm>
          <a:prstGeom prst="rect">
            <a:avLst/>
          </a:prstGeom>
        </p:spPr>
      </p:pic>
      <p:sp>
        <p:nvSpPr>
          <p:cNvPr id="7" name="CuadroTexto 6">
            <a:extLst>
              <a:ext uri="{FF2B5EF4-FFF2-40B4-BE49-F238E27FC236}">
                <a16:creationId xmlns:a16="http://schemas.microsoft.com/office/drawing/2014/main" id="{4D2FAE5F-0B4E-F3E4-86C3-95C750ADF338}"/>
              </a:ext>
            </a:extLst>
          </p:cNvPr>
          <p:cNvSpPr txBox="1"/>
          <p:nvPr/>
        </p:nvSpPr>
        <p:spPr>
          <a:xfrm>
            <a:off x="8946940" y="836574"/>
            <a:ext cx="3050050" cy="923330"/>
          </a:xfrm>
          <a:prstGeom prst="rect">
            <a:avLst/>
          </a:prstGeom>
          <a:noFill/>
        </p:spPr>
        <p:txBody>
          <a:bodyPr wrap="square">
            <a:spAutoFit/>
          </a:bodyPr>
          <a:lstStyle/>
          <a:p>
            <a:r>
              <a:rPr lang="en-US" sz="1800" b="1" dirty="0">
                <a:solidFill>
                  <a:srgbClr val="902E6E"/>
                </a:solidFill>
                <a:effectLst/>
                <a:latin typeface="Aptos" panose="020B0004020202020204" pitchFamily="34" charset="0"/>
                <a:ea typeface="Aptos" panose="020B0004020202020204" pitchFamily="34" charset="0"/>
                <a:cs typeface="Times New Roman" panose="02020603050405020304" pitchFamily="18" charset="0"/>
              </a:rPr>
              <a:t>650 </a:t>
            </a:r>
            <a:r>
              <a:rPr lang="en-US" sz="1800" b="1" dirty="0" err="1">
                <a:solidFill>
                  <a:srgbClr val="902E6E"/>
                </a:solidFill>
                <a:effectLst/>
                <a:latin typeface="Aptos" panose="020B0004020202020204" pitchFamily="34" charset="0"/>
                <a:ea typeface="Aptos" panose="020B0004020202020204" pitchFamily="34" charset="0"/>
                <a:cs typeface="Times New Roman" panose="02020603050405020304" pitchFamily="18" charset="0"/>
              </a:rPr>
              <a:t>ciudades</a:t>
            </a:r>
            <a:endParaRPr lang="en-US" b="1" dirty="0">
              <a:solidFill>
                <a:srgbClr val="902E6E"/>
              </a:solidFill>
              <a:latin typeface="Aptos" panose="020B0004020202020204" pitchFamily="34" charset="0"/>
              <a:ea typeface="Aptos" panose="020B0004020202020204" pitchFamily="34" charset="0"/>
              <a:cs typeface="Times New Roman" panose="02020603050405020304" pitchFamily="18" charset="0"/>
            </a:endParaRPr>
          </a:p>
          <a:p>
            <a:r>
              <a:rPr lang="en-US" sz="1800" b="1" dirty="0">
                <a:solidFill>
                  <a:srgbClr val="902E6E"/>
                </a:solidFill>
                <a:effectLst/>
                <a:latin typeface="Aptos" panose="020B0004020202020204" pitchFamily="34" charset="0"/>
                <a:ea typeface="Aptos" panose="020B0004020202020204" pitchFamily="34" charset="0"/>
                <a:cs typeface="Times New Roman" panose="02020603050405020304" pitchFamily="18" charset="0"/>
              </a:rPr>
              <a:t>117 </a:t>
            </a:r>
            <a:r>
              <a:rPr lang="en-US" b="1" dirty="0">
                <a:solidFill>
                  <a:srgbClr val="902E6E"/>
                </a:solidFill>
                <a:latin typeface="Aptos" panose="020B0004020202020204" pitchFamily="34" charset="0"/>
                <a:ea typeface="Aptos" panose="020B0004020202020204" pitchFamily="34" charset="0"/>
                <a:cs typeface="Times New Roman" panose="02020603050405020304" pitchFamily="18" charset="0"/>
              </a:rPr>
              <a:t>EELL</a:t>
            </a:r>
          </a:p>
          <a:p>
            <a:r>
              <a:rPr lang="en-US" sz="1800" b="1" dirty="0">
                <a:solidFill>
                  <a:srgbClr val="902E6E"/>
                </a:solidFill>
                <a:effectLst/>
                <a:latin typeface="Aptos" panose="020B0004020202020204" pitchFamily="34" charset="0"/>
                <a:ea typeface="Aptos" panose="020B0004020202020204" pitchFamily="34" charset="0"/>
                <a:cs typeface="Times New Roman" panose="02020603050405020304" pitchFamily="18" charset="0"/>
              </a:rPr>
              <a:t>227 </a:t>
            </a:r>
            <a:r>
              <a:rPr lang="en-US" sz="1800" b="1" dirty="0" err="1">
                <a:solidFill>
                  <a:srgbClr val="902E6E"/>
                </a:solidFill>
                <a:effectLst/>
                <a:latin typeface="Aptos" panose="020B0004020202020204" pitchFamily="34" charset="0"/>
                <a:ea typeface="Aptos" panose="020B0004020202020204" pitchFamily="34" charset="0"/>
                <a:cs typeface="Times New Roman" panose="02020603050405020304" pitchFamily="18" charset="0"/>
              </a:rPr>
              <a:t>gobiernos</a:t>
            </a:r>
            <a:r>
              <a:rPr lang="en-US" sz="1800" b="1" dirty="0">
                <a:solidFill>
                  <a:srgbClr val="902E6E"/>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solidFill>
                  <a:srgbClr val="902E6E"/>
                </a:solidFill>
                <a:effectLst/>
                <a:latin typeface="Aptos" panose="020B0004020202020204" pitchFamily="34" charset="0"/>
                <a:ea typeface="Aptos" panose="020B0004020202020204" pitchFamily="34" charset="0"/>
                <a:cs typeface="Times New Roman" panose="02020603050405020304" pitchFamily="18" charset="0"/>
              </a:rPr>
              <a:t>regionales</a:t>
            </a:r>
            <a:endParaRPr lang="es-ES" dirty="0">
              <a:solidFill>
                <a:srgbClr val="902E6E"/>
              </a:solidFill>
            </a:endParaRPr>
          </a:p>
        </p:txBody>
      </p:sp>
      <p:pic>
        <p:nvPicPr>
          <p:cNvPr id="11" name="Imagen 10">
            <a:extLst>
              <a:ext uri="{FF2B5EF4-FFF2-40B4-BE49-F238E27FC236}">
                <a16:creationId xmlns:a16="http://schemas.microsoft.com/office/drawing/2014/main" id="{BD3E3DB9-EE56-23B4-D8F9-150A68F6FAE8}"/>
              </a:ext>
            </a:extLst>
          </p:cNvPr>
          <p:cNvPicPr>
            <a:picLocks noChangeAspect="1"/>
          </p:cNvPicPr>
          <p:nvPr/>
        </p:nvPicPr>
        <p:blipFill>
          <a:blip r:embed="rId3"/>
          <a:srcRect l="15058" t="11911" r="15191" b="31115"/>
          <a:stretch/>
        </p:blipFill>
        <p:spPr>
          <a:xfrm>
            <a:off x="511278" y="68003"/>
            <a:ext cx="1855086" cy="1838848"/>
          </a:xfrm>
          <a:prstGeom prst="rect">
            <a:avLst/>
          </a:prstGeom>
        </p:spPr>
      </p:pic>
      <p:sp>
        <p:nvSpPr>
          <p:cNvPr id="3" name="CuadroTexto 2">
            <a:extLst>
              <a:ext uri="{FF2B5EF4-FFF2-40B4-BE49-F238E27FC236}">
                <a16:creationId xmlns:a16="http://schemas.microsoft.com/office/drawing/2014/main" id="{45C8C96B-66EF-EEF3-6A7B-FAD8224CEC8B}"/>
              </a:ext>
            </a:extLst>
          </p:cNvPr>
          <p:cNvSpPr txBox="1"/>
          <p:nvPr/>
        </p:nvSpPr>
        <p:spPr>
          <a:xfrm>
            <a:off x="8649477" y="2122663"/>
            <a:ext cx="3347513" cy="3990836"/>
          </a:xfrm>
          <a:prstGeom prst="rect">
            <a:avLst/>
          </a:prstGeom>
          <a:noFill/>
        </p:spPr>
        <p:txBody>
          <a:bodyPr wrap="square">
            <a:spAutoFit/>
          </a:bodyPr>
          <a:lstStyle/>
          <a:p>
            <a:pPr marL="285750" indent="-285750" algn="l">
              <a:spcBef>
                <a:spcPts val="750"/>
              </a:spcBef>
              <a:spcAft>
                <a:spcPts val="750"/>
              </a:spcAft>
              <a:buFont typeface="Arial" panose="020B0604020202020204" pitchFamily="34" charset="0"/>
              <a:buChar char="•"/>
            </a:pPr>
            <a:r>
              <a:rPr lang="es-ES" sz="1600" i="0" dirty="0">
                <a:solidFill>
                  <a:srgbClr val="242424"/>
                </a:solidFill>
                <a:effectLst/>
                <a:latin typeface="Segoe UI" panose="020B0502040204020203" pitchFamily="34" charset="0"/>
              </a:rPr>
              <a:t>La ayuda local mejora la capilaridad de la cooperación para el desarrollo, con cuatro veces más gobiernos donantes en comparación con la ayuda regional.</a:t>
            </a:r>
          </a:p>
          <a:p>
            <a:pPr marL="285750" indent="-285750" algn="l">
              <a:spcBef>
                <a:spcPts val="750"/>
              </a:spcBef>
              <a:spcAft>
                <a:spcPts val="750"/>
              </a:spcAft>
              <a:buFont typeface="Arial" panose="020B0604020202020204" pitchFamily="34" charset="0"/>
              <a:buChar char="•"/>
            </a:pPr>
            <a:r>
              <a:rPr lang="es-ES" sz="1600" i="0" dirty="0">
                <a:solidFill>
                  <a:srgbClr val="242424"/>
                </a:solidFill>
                <a:effectLst/>
                <a:latin typeface="Segoe UI" panose="020B0502040204020203" pitchFamily="34" charset="0"/>
              </a:rPr>
              <a:t>Las ciudades donantes están altamente concentradas en </a:t>
            </a:r>
            <a:r>
              <a:rPr lang="es-ES" sz="1600" b="1" i="0" dirty="0">
                <a:solidFill>
                  <a:srgbClr val="242424"/>
                </a:solidFill>
                <a:effectLst/>
                <a:latin typeface="Segoe UI" panose="020B0502040204020203" pitchFamily="34" charset="0"/>
              </a:rPr>
              <a:t>España, Suiza, Francia y Bélgica</a:t>
            </a:r>
            <a:r>
              <a:rPr lang="es-ES" sz="1600" i="0" dirty="0">
                <a:solidFill>
                  <a:srgbClr val="242424"/>
                </a:solidFill>
                <a:effectLst/>
                <a:latin typeface="Segoe UI" panose="020B0502040204020203" pitchFamily="34" charset="0"/>
              </a:rPr>
              <a:t>, pero se extienden por 12 países. Estas ciudades comparten características comunes que aportan valor añadido a la financiación del desarrollo</a:t>
            </a:r>
          </a:p>
        </p:txBody>
      </p:sp>
      <p:pic>
        <p:nvPicPr>
          <p:cNvPr id="2" name="Imagen 1">
            <a:extLst>
              <a:ext uri="{FF2B5EF4-FFF2-40B4-BE49-F238E27FC236}">
                <a16:creationId xmlns:a16="http://schemas.microsoft.com/office/drawing/2014/main" id="{D0603358-B8CB-30DC-4BD6-497C8E9D29B1}"/>
              </a:ext>
            </a:extLst>
          </p:cNvPr>
          <p:cNvPicPr>
            <a:picLocks noChangeAspect="1"/>
          </p:cNvPicPr>
          <p:nvPr/>
        </p:nvPicPr>
        <p:blipFill>
          <a:blip r:embed="rId4"/>
          <a:srcRect t="50000" b="31407"/>
          <a:stretch/>
        </p:blipFill>
        <p:spPr>
          <a:xfrm>
            <a:off x="2763520" y="1329560"/>
            <a:ext cx="5588000" cy="584412"/>
          </a:xfrm>
          <a:prstGeom prst="rect">
            <a:avLst/>
          </a:prstGeom>
        </p:spPr>
      </p:pic>
      <p:pic>
        <p:nvPicPr>
          <p:cNvPr id="4" name="Imagen 3">
            <a:extLst>
              <a:ext uri="{FF2B5EF4-FFF2-40B4-BE49-F238E27FC236}">
                <a16:creationId xmlns:a16="http://schemas.microsoft.com/office/drawing/2014/main" id="{15D0794C-1086-12D1-0483-EF94094BCB8B}"/>
              </a:ext>
            </a:extLst>
          </p:cNvPr>
          <p:cNvPicPr>
            <a:picLocks noChangeAspect="1"/>
          </p:cNvPicPr>
          <p:nvPr/>
        </p:nvPicPr>
        <p:blipFill>
          <a:blip r:embed="rId5">
            <a:extLst>
              <a:ext uri="{28A0092B-C50C-407E-A947-70E740481C1C}">
                <a14:useLocalDpi xmlns:a14="http://schemas.microsoft.com/office/drawing/2010/main" val="0"/>
              </a:ext>
            </a:extLst>
          </a:blip>
          <a:srcRect l="17381" t="57044" r="5473" b="36688"/>
          <a:stretch/>
        </p:blipFill>
        <p:spPr>
          <a:xfrm>
            <a:off x="2763520" y="540650"/>
            <a:ext cx="5783148" cy="664650"/>
          </a:xfrm>
          <a:prstGeom prst="rect">
            <a:avLst/>
          </a:prstGeom>
        </p:spPr>
      </p:pic>
    </p:spTree>
    <p:extLst>
      <p:ext uri="{BB962C8B-B14F-4D97-AF65-F5344CB8AC3E}">
        <p14:creationId xmlns:p14="http://schemas.microsoft.com/office/powerpoint/2010/main" val="295221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9F4D-9532-6B62-0220-C868B6E2C813}"/>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063BF811-AAAE-CEC1-D8EC-B92EF4BAC1AF}"/>
              </a:ext>
            </a:extLst>
          </p:cNvPr>
          <p:cNvSpPr>
            <a:spLocks noChangeArrowheads="1"/>
          </p:cNvSpPr>
          <p:nvPr/>
        </p:nvSpPr>
        <p:spPr bwMode="auto">
          <a:xfrm>
            <a:off x="1026160" y="462176"/>
            <a:ext cx="64083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808080"/>
                </a:solidFill>
                <a:effectLst/>
                <a:latin typeface="Segoe UI" panose="020B0502040204020203" pitchFamily="34" charset="0"/>
                <a:ea typeface="Aptos" panose="020B0004020202020204" pitchFamily="34" charset="0"/>
                <a:cs typeface="Segoe UI" panose="020B0502040204020203" pitchFamily="34" charset="0"/>
              </a:rPr>
              <a:t>Gráfico 8.</a:t>
            </a:r>
            <a:r>
              <a:rPr kumimoji="0" lang="es-ES" altLang="es-ES" sz="2000" b="0" i="1" u="none" strike="noStrike" cap="none" normalizeH="0" baseline="0" dirty="0">
                <a:ln>
                  <a:noFill/>
                </a:ln>
                <a:solidFill>
                  <a:srgbClr val="0E2841"/>
                </a:solidFill>
                <a:effectLst/>
                <a:latin typeface="Segoe UI" panose="020B0502040204020203" pitchFamily="34" charset="0"/>
                <a:ea typeface="Aptos" panose="020B0004020202020204" pitchFamily="34" charset="0"/>
                <a:cs typeface="Segoe UI" panose="020B0502040204020203" pitchFamily="34" charset="0"/>
              </a:rPr>
              <a:t> </a:t>
            </a:r>
            <a:r>
              <a:rPr kumimoji="0" lang="es-ES" altLang="es-ES" b="1" i="0" u="none" strike="noStrike" cap="none" normalizeH="0" baseline="0" dirty="0">
                <a:ln>
                  <a:noFill/>
                </a:ln>
                <a:solidFill>
                  <a:srgbClr val="4982A1"/>
                </a:solidFill>
                <a:effectLst/>
                <a:latin typeface="Segoe UI" panose="020B0502040204020203" pitchFamily="34" charset="0"/>
                <a:ea typeface="Aptos" panose="020B0004020202020204" pitchFamily="34" charset="0"/>
                <a:cs typeface="Segoe UI" panose="020B0502040204020203" pitchFamily="34" charset="0"/>
              </a:rPr>
              <a:t>Datos claves sobre ciudades donantes en España</a:t>
            </a:r>
            <a:endParaRPr kumimoji="0" lang="es-ES" altLang="es-ES" b="0" i="0" u="none" strike="noStrike" cap="none" normalizeH="0" baseline="0" dirty="0">
              <a:ln>
                <a:noFill/>
              </a:ln>
              <a:solidFill>
                <a:schemeClr val="tx1"/>
              </a:solidFill>
              <a:effectLst/>
            </a:endParaRPr>
          </a:p>
        </p:txBody>
      </p:sp>
      <p:pic>
        <p:nvPicPr>
          <p:cNvPr id="12289" name="Imagen 1" descr="Interfaz de usuario gráfica, Aplicación, Tabla, Excel&#10;&#10;Descripción generada automáticamente">
            <a:extLst>
              <a:ext uri="{FF2B5EF4-FFF2-40B4-BE49-F238E27FC236}">
                <a16:creationId xmlns:a16="http://schemas.microsoft.com/office/drawing/2014/main" id="{974C922F-1A55-9BA8-FC55-0B5FB14B0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113" t="27126" r="14713" b="9109"/>
          <a:stretch>
            <a:fillRect/>
          </a:stretch>
        </p:blipFill>
        <p:spPr bwMode="auto">
          <a:xfrm>
            <a:off x="2526646" y="1240971"/>
            <a:ext cx="8151514" cy="42329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9E9A1B7-82B0-C63D-F8C6-BA1E6AE5EBC5}"/>
              </a:ext>
            </a:extLst>
          </p:cNvPr>
          <p:cNvSpPr>
            <a:spLocks noChangeArrowheads="1"/>
          </p:cNvSpPr>
          <p:nvPr/>
        </p:nvSpPr>
        <p:spPr bwMode="auto">
          <a:xfrm>
            <a:off x="2275840" y="5949979"/>
            <a:ext cx="84023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595959"/>
                </a:solidFill>
                <a:effectLst/>
                <a:latin typeface="Segoe UI" panose="020B0502040204020203" pitchFamily="34" charset="0"/>
                <a:ea typeface="Calibri" panose="020F0502020204030204" pitchFamily="34" charset="0"/>
                <a:cs typeface="Segoe UI" panose="020B0502040204020203" pitchFamily="34" charset="0"/>
              </a:rPr>
              <a:t>Fuente: Datos completos de ciudades donantes en el Anexo III. El gráfico se refiere solo a la ayuda de los municipios, que representa 56,93 millones de dólares y el 13% de la AODD española. Otras entidades locales, principalmente diputaciones provinciales, añaden 25,79 millones de dólares a la ayuda municipal, representando el 6% de la AODD española.</a:t>
            </a:r>
            <a:endParaRPr kumimoji="0" lang="es-ES" altLang="es-E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629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46048-20ED-9824-4158-B0E8287D505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3B98B40-F288-840E-DC09-4B7108346C92}"/>
              </a:ext>
            </a:extLst>
          </p:cNvPr>
          <p:cNvPicPr>
            <a:picLocks noChangeAspect="1"/>
          </p:cNvPicPr>
          <p:nvPr/>
        </p:nvPicPr>
        <p:blipFill>
          <a:blip r:embed="rId2"/>
          <a:srcRect t="50000" b="31293"/>
          <a:stretch/>
        </p:blipFill>
        <p:spPr>
          <a:xfrm>
            <a:off x="0" y="3429000"/>
            <a:ext cx="12192000" cy="1282959"/>
          </a:xfrm>
          <a:prstGeom prst="rect">
            <a:avLst/>
          </a:prstGeom>
        </p:spPr>
      </p:pic>
      <p:sp>
        <p:nvSpPr>
          <p:cNvPr id="2" name="CuadroTexto 1">
            <a:extLst>
              <a:ext uri="{FF2B5EF4-FFF2-40B4-BE49-F238E27FC236}">
                <a16:creationId xmlns:a16="http://schemas.microsoft.com/office/drawing/2014/main" id="{525D6E99-EF77-5989-D549-CC94AB06733C}"/>
              </a:ext>
            </a:extLst>
          </p:cNvPr>
          <p:cNvSpPr txBox="1"/>
          <p:nvPr/>
        </p:nvSpPr>
        <p:spPr>
          <a:xfrm>
            <a:off x="858417" y="4711959"/>
            <a:ext cx="4187365" cy="830997"/>
          </a:xfrm>
          <a:prstGeom prst="rect">
            <a:avLst/>
          </a:prstGeom>
          <a:noFill/>
        </p:spPr>
        <p:txBody>
          <a:bodyPr wrap="none" rtlCol="0">
            <a:spAutoFit/>
          </a:bodyPr>
          <a:lstStyle/>
          <a:p>
            <a:r>
              <a:rPr lang="es-ES" sz="4800" dirty="0">
                <a:solidFill>
                  <a:srgbClr val="3B7291"/>
                </a:solidFill>
                <a:latin typeface="Bison DemiBold" panose="020B0604020202020204" charset="0"/>
              </a:rPr>
              <a:t>Análisis </a:t>
            </a:r>
            <a:r>
              <a:rPr lang="es-ES" sz="4800" dirty="0" err="1">
                <a:solidFill>
                  <a:srgbClr val="3B7291"/>
                </a:solidFill>
                <a:latin typeface="Bison DemiBold" panose="020B0604020202020204" charset="0"/>
              </a:rPr>
              <a:t>cuaLItativo</a:t>
            </a:r>
            <a:endParaRPr lang="es-ES" sz="4800" dirty="0">
              <a:solidFill>
                <a:srgbClr val="3B7291"/>
              </a:solidFill>
              <a:latin typeface="Bison DemiBold" panose="020B0604020202020204" charset="0"/>
            </a:endParaRPr>
          </a:p>
        </p:txBody>
      </p:sp>
    </p:spTree>
    <p:extLst>
      <p:ext uri="{BB962C8B-B14F-4D97-AF65-F5344CB8AC3E}">
        <p14:creationId xmlns:p14="http://schemas.microsoft.com/office/powerpoint/2010/main" val="408497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55AD6-6144-6B34-22E7-6636C2008187}"/>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9E3CD227-A955-7076-C67C-7A9C0D633CFB}"/>
              </a:ext>
            </a:extLst>
          </p:cNvPr>
          <p:cNvPicPr>
            <a:picLocks noChangeAspect="1"/>
          </p:cNvPicPr>
          <p:nvPr/>
        </p:nvPicPr>
        <p:blipFill>
          <a:blip r:embed="rId2"/>
          <a:srcRect l="15058" t="11911" r="15191" b="31115"/>
          <a:stretch/>
        </p:blipFill>
        <p:spPr>
          <a:xfrm>
            <a:off x="8271657" y="863282"/>
            <a:ext cx="787100" cy="780211"/>
          </a:xfrm>
          <a:prstGeom prst="rect">
            <a:avLst/>
          </a:prstGeom>
        </p:spPr>
      </p:pic>
      <p:pic>
        <p:nvPicPr>
          <p:cNvPr id="14" name="Imagen 13">
            <a:extLst>
              <a:ext uri="{FF2B5EF4-FFF2-40B4-BE49-F238E27FC236}">
                <a16:creationId xmlns:a16="http://schemas.microsoft.com/office/drawing/2014/main" id="{42AD1401-6213-34FE-90B0-82AC3BE449CE}"/>
              </a:ext>
            </a:extLst>
          </p:cNvPr>
          <p:cNvPicPr>
            <a:picLocks noChangeAspect="1"/>
          </p:cNvPicPr>
          <p:nvPr/>
        </p:nvPicPr>
        <p:blipFill>
          <a:blip r:embed="rId3"/>
          <a:srcRect l="33626" t="9936" r="37610" b="14512"/>
          <a:stretch/>
        </p:blipFill>
        <p:spPr>
          <a:xfrm>
            <a:off x="9158065" y="1917958"/>
            <a:ext cx="1932577" cy="2696750"/>
          </a:xfrm>
          <a:prstGeom prst="rect">
            <a:avLst/>
          </a:prstGeom>
          <a:ln>
            <a:noFill/>
          </a:ln>
          <a:effectLst>
            <a:outerShdw blurRad="292100" dist="139700" dir="2700000" algn="tl" rotWithShape="0">
              <a:srgbClr val="333333">
                <a:alpha val="65000"/>
              </a:srgbClr>
            </a:outerShdw>
          </a:effectLst>
        </p:spPr>
      </p:pic>
      <p:graphicFrame>
        <p:nvGraphicFramePr>
          <p:cNvPr id="16" name="Tabla 15">
            <a:extLst>
              <a:ext uri="{FF2B5EF4-FFF2-40B4-BE49-F238E27FC236}">
                <a16:creationId xmlns:a16="http://schemas.microsoft.com/office/drawing/2014/main" id="{0584AFC2-79C5-D3EC-61C4-1C35D6C3B12D}"/>
              </a:ext>
            </a:extLst>
          </p:cNvPr>
          <p:cNvGraphicFramePr>
            <a:graphicFrameLocks noGrp="1"/>
          </p:cNvGraphicFramePr>
          <p:nvPr/>
        </p:nvGraphicFramePr>
        <p:xfrm>
          <a:off x="9158065" y="920701"/>
          <a:ext cx="2621186" cy="665372"/>
        </p:xfrm>
        <a:graphic>
          <a:graphicData uri="http://schemas.openxmlformats.org/drawingml/2006/table">
            <a:tbl>
              <a:tblPr firstRow="1" firstCol="1" bandRow="1"/>
              <a:tblGrid>
                <a:gridCol w="740245">
                  <a:extLst>
                    <a:ext uri="{9D8B030D-6E8A-4147-A177-3AD203B41FA5}">
                      <a16:colId xmlns:a16="http://schemas.microsoft.com/office/drawing/2014/main" val="2004874774"/>
                    </a:ext>
                  </a:extLst>
                </a:gridCol>
                <a:gridCol w="1712941">
                  <a:extLst>
                    <a:ext uri="{9D8B030D-6E8A-4147-A177-3AD203B41FA5}">
                      <a16:colId xmlns:a16="http://schemas.microsoft.com/office/drawing/2014/main" val="3111714026"/>
                    </a:ext>
                  </a:extLst>
                </a:gridCol>
                <a:gridCol w="168000">
                  <a:extLst>
                    <a:ext uri="{9D8B030D-6E8A-4147-A177-3AD203B41FA5}">
                      <a16:colId xmlns:a16="http://schemas.microsoft.com/office/drawing/2014/main" val="2505345629"/>
                    </a:ext>
                  </a:extLst>
                </a:gridCol>
              </a:tblGrid>
              <a:tr h="583982">
                <a:tc gridSpan="2">
                  <a:txBody>
                    <a:bodyPr/>
                    <a:lstStyle/>
                    <a:p>
                      <a:pPr indent="207010">
                        <a:lnSpc>
                          <a:spcPct val="107000"/>
                        </a:lnSpc>
                        <a:spcAft>
                          <a:spcPts val="800"/>
                        </a:spcAft>
                      </a:pPr>
                      <a:r>
                        <a:rPr lang="en-GB" sz="24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CIUDADES</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81390">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18" name="Imagen 17">
            <a:extLst>
              <a:ext uri="{FF2B5EF4-FFF2-40B4-BE49-F238E27FC236}">
                <a16:creationId xmlns:a16="http://schemas.microsoft.com/office/drawing/2014/main" id="{FFA92860-BC5D-802D-0E58-50EF590C3C7B}"/>
              </a:ext>
            </a:extLst>
          </p:cNvPr>
          <p:cNvPicPr>
            <a:picLocks noChangeAspect="1"/>
          </p:cNvPicPr>
          <p:nvPr/>
        </p:nvPicPr>
        <p:blipFill>
          <a:blip r:embed="rId4"/>
          <a:srcRect l="33547" t="10867" r="38104" b="11874"/>
          <a:stretch/>
        </p:blipFill>
        <p:spPr>
          <a:xfrm>
            <a:off x="5212080" y="1787834"/>
            <a:ext cx="2015470" cy="2918017"/>
          </a:xfrm>
          <a:prstGeom prst="rect">
            <a:avLst/>
          </a:prstGeom>
          <a:ln>
            <a:noFill/>
          </a:ln>
          <a:effectLst>
            <a:outerShdw blurRad="292100" dist="139700" dir="2700000" algn="tl" rotWithShape="0">
              <a:srgbClr val="333333">
                <a:alpha val="65000"/>
              </a:srgbClr>
            </a:outerShdw>
          </a:effectLst>
        </p:spPr>
      </p:pic>
      <p:graphicFrame>
        <p:nvGraphicFramePr>
          <p:cNvPr id="2" name="Tabla 1">
            <a:extLst>
              <a:ext uri="{FF2B5EF4-FFF2-40B4-BE49-F238E27FC236}">
                <a16:creationId xmlns:a16="http://schemas.microsoft.com/office/drawing/2014/main" id="{ABD30CDF-4B30-AE01-5801-24DC138C624A}"/>
              </a:ext>
            </a:extLst>
          </p:cNvPr>
          <p:cNvGraphicFramePr>
            <a:graphicFrameLocks noGrp="1"/>
          </p:cNvGraphicFramePr>
          <p:nvPr/>
        </p:nvGraphicFramePr>
        <p:xfrm>
          <a:off x="4850216" y="884253"/>
          <a:ext cx="2588899" cy="712798"/>
        </p:xfrm>
        <a:graphic>
          <a:graphicData uri="http://schemas.openxmlformats.org/drawingml/2006/table">
            <a:tbl>
              <a:tblPr firstRow="1" firstCol="1" bandRow="1"/>
              <a:tblGrid>
                <a:gridCol w="731127">
                  <a:extLst>
                    <a:ext uri="{9D8B030D-6E8A-4147-A177-3AD203B41FA5}">
                      <a16:colId xmlns:a16="http://schemas.microsoft.com/office/drawing/2014/main" val="2004874774"/>
                    </a:ext>
                  </a:extLst>
                </a:gridCol>
                <a:gridCol w="1691841">
                  <a:extLst>
                    <a:ext uri="{9D8B030D-6E8A-4147-A177-3AD203B41FA5}">
                      <a16:colId xmlns:a16="http://schemas.microsoft.com/office/drawing/2014/main" val="3111714026"/>
                    </a:ext>
                  </a:extLst>
                </a:gridCol>
                <a:gridCol w="165931">
                  <a:extLst>
                    <a:ext uri="{9D8B030D-6E8A-4147-A177-3AD203B41FA5}">
                      <a16:colId xmlns:a16="http://schemas.microsoft.com/office/drawing/2014/main" val="2505345629"/>
                    </a:ext>
                  </a:extLst>
                </a:gridCol>
              </a:tblGrid>
              <a:tr h="607413">
                <a:tc gridSpan="2">
                  <a:txBody>
                    <a:bodyPr/>
                    <a:lstStyle/>
                    <a:p>
                      <a:pPr indent="207010">
                        <a:lnSpc>
                          <a:spcPct val="107000"/>
                        </a:lnSpc>
                        <a:spcAft>
                          <a:spcPts val="800"/>
                        </a:spcAft>
                      </a:pPr>
                      <a:r>
                        <a:rPr lang="en-GB" sz="20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SOCIEDAD CIVL</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05385">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graphicFrame>
        <p:nvGraphicFramePr>
          <p:cNvPr id="5" name="Tabla 4">
            <a:extLst>
              <a:ext uri="{FF2B5EF4-FFF2-40B4-BE49-F238E27FC236}">
                <a16:creationId xmlns:a16="http://schemas.microsoft.com/office/drawing/2014/main" id="{BF01B119-C5E8-D390-A1FB-0BC07029FD7B}"/>
              </a:ext>
            </a:extLst>
          </p:cNvPr>
          <p:cNvGraphicFramePr>
            <a:graphicFrameLocks noGrp="1"/>
          </p:cNvGraphicFramePr>
          <p:nvPr/>
        </p:nvGraphicFramePr>
        <p:xfrm>
          <a:off x="1101358" y="896137"/>
          <a:ext cx="2588899" cy="712798"/>
        </p:xfrm>
        <a:graphic>
          <a:graphicData uri="http://schemas.openxmlformats.org/drawingml/2006/table">
            <a:tbl>
              <a:tblPr firstRow="1" firstCol="1" bandRow="1"/>
              <a:tblGrid>
                <a:gridCol w="731127">
                  <a:extLst>
                    <a:ext uri="{9D8B030D-6E8A-4147-A177-3AD203B41FA5}">
                      <a16:colId xmlns:a16="http://schemas.microsoft.com/office/drawing/2014/main" val="2004874774"/>
                    </a:ext>
                  </a:extLst>
                </a:gridCol>
                <a:gridCol w="1691841">
                  <a:extLst>
                    <a:ext uri="{9D8B030D-6E8A-4147-A177-3AD203B41FA5}">
                      <a16:colId xmlns:a16="http://schemas.microsoft.com/office/drawing/2014/main" val="3111714026"/>
                    </a:ext>
                  </a:extLst>
                </a:gridCol>
                <a:gridCol w="165931">
                  <a:extLst>
                    <a:ext uri="{9D8B030D-6E8A-4147-A177-3AD203B41FA5}">
                      <a16:colId xmlns:a16="http://schemas.microsoft.com/office/drawing/2014/main" val="2505345629"/>
                    </a:ext>
                  </a:extLst>
                </a:gridCol>
              </a:tblGrid>
              <a:tr h="607413">
                <a:tc gridSpan="2">
                  <a:txBody>
                    <a:bodyPr/>
                    <a:lstStyle/>
                    <a:p>
                      <a:pPr indent="207010">
                        <a:lnSpc>
                          <a:spcPct val="107000"/>
                        </a:lnSpc>
                        <a:spcAft>
                          <a:spcPts val="800"/>
                        </a:spcAft>
                      </a:pPr>
                      <a:r>
                        <a:rPr lang="en-GB" sz="1800" spc="100" noProof="0" dirty="0" err="1">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coOPERACION</a:t>
                      </a:r>
                      <a:r>
                        <a:rPr lang="en-GB" sz="18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 DIRECTA</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05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05385">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8" name="Imagen 7">
            <a:extLst>
              <a:ext uri="{FF2B5EF4-FFF2-40B4-BE49-F238E27FC236}">
                <a16:creationId xmlns:a16="http://schemas.microsoft.com/office/drawing/2014/main" id="{7A456B00-6BA5-D2ED-6961-EFAC22BEEAFE}"/>
              </a:ext>
            </a:extLst>
          </p:cNvPr>
          <p:cNvPicPr>
            <a:picLocks noChangeAspect="1"/>
          </p:cNvPicPr>
          <p:nvPr/>
        </p:nvPicPr>
        <p:blipFill>
          <a:blip r:embed="rId5"/>
          <a:srcRect l="33136" t="10052" r="37843" b="12269"/>
          <a:stretch/>
        </p:blipFill>
        <p:spPr>
          <a:xfrm>
            <a:off x="1002050" y="1690576"/>
            <a:ext cx="2015470" cy="2865906"/>
          </a:xfrm>
          <a:prstGeom prst="rect">
            <a:avLst/>
          </a:prstGeom>
          <a:ln>
            <a:noFill/>
          </a:ln>
          <a:effectLst>
            <a:outerShdw blurRad="292100" dist="139700" dir="2700000" algn="tl" rotWithShape="0">
              <a:srgbClr val="333333">
                <a:alpha val="65000"/>
              </a:srgbClr>
            </a:outerShdw>
          </a:effectLst>
        </p:spPr>
      </p:pic>
      <p:graphicFrame>
        <p:nvGraphicFramePr>
          <p:cNvPr id="9" name="Tabla 8">
            <a:extLst>
              <a:ext uri="{FF2B5EF4-FFF2-40B4-BE49-F238E27FC236}">
                <a16:creationId xmlns:a16="http://schemas.microsoft.com/office/drawing/2014/main" id="{2EC78E14-12CD-C256-2782-CDD150781EAE}"/>
              </a:ext>
            </a:extLst>
          </p:cNvPr>
          <p:cNvGraphicFramePr>
            <a:graphicFrameLocks noGrp="1"/>
          </p:cNvGraphicFramePr>
          <p:nvPr>
            <p:extLst>
              <p:ext uri="{D42A27DB-BD31-4B8C-83A1-F6EECF244321}">
                <p14:modId xmlns:p14="http://schemas.microsoft.com/office/powerpoint/2010/main" val="1136960431"/>
              </p:ext>
            </p:extLst>
          </p:nvPr>
        </p:nvGraphicFramePr>
        <p:xfrm>
          <a:off x="290957" y="0"/>
          <a:ext cx="10915108" cy="588816"/>
        </p:xfrm>
        <a:graphic>
          <a:graphicData uri="http://schemas.openxmlformats.org/drawingml/2006/table">
            <a:tbl>
              <a:tblPr firstRow="1" firstCol="1" bandRow="1"/>
              <a:tblGrid>
                <a:gridCol w="3082519">
                  <a:extLst>
                    <a:ext uri="{9D8B030D-6E8A-4147-A177-3AD203B41FA5}">
                      <a16:colId xmlns:a16="http://schemas.microsoft.com/office/drawing/2014/main" val="2004874774"/>
                    </a:ext>
                  </a:extLst>
                </a:gridCol>
                <a:gridCol w="7133006">
                  <a:extLst>
                    <a:ext uri="{9D8B030D-6E8A-4147-A177-3AD203B41FA5}">
                      <a16:colId xmlns:a16="http://schemas.microsoft.com/office/drawing/2014/main" val="3111714026"/>
                    </a:ext>
                  </a:extLst>
                </a:gridCol>
                <a:gridCol w="699583">
                  <a:extLst>
                    <a:ext uri="{9D8B030D-6E8A-4147-A177-3AD203B41FA5}">
                      <a16:colId xmlns:a16="http://schemas.microsoft.com/office/drawing/2014/main" val="2505345629"/>
                    </a:ext>
                  </a:extLst>
                </a:gridCol>
              </a:tblGrid>
              <a:tr h="506520">
                <a:tc gridSpan="2">
                  <a:txBody>
                    <a:bodyPr/>
                    <a:lstStyle/>
                    <a:p>
                      <a:pPr indent="207010">
                        <a:lnSpc>
                          <a:spcPct val="107000"/>
                        </a:lnSpc>
                        <a:spcAft>
                          <a:spcPts val="800"/>
                        </a:spcAft>
                      </a:pPr>
                      <a:r>
                        <a:rPr lang="en-GB" sz="2800" spc="100" noProof="0" dirty="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PRINCIPALES CONCLUSIONES</a:t>
                      </a:r>
                      <a:endParaRPr lang="en-GB" sz="1000" noProof="0" dirty="0">
                        <a:solidFill>
                          <a:srgbClr val="346B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chemeClr val="bg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70594">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11" name="Imagen 10">
            <a:extLst>
              <a:ext uri="{FF2B5EF4-FFF2-40B4-BE49-F238E27FC236}">
                <a16:creationId xmlns:a16="http://schemas.microsoft.com/office/drawing/2014/main" id="{BE6A3F5B-C0B4-A5B1-71C9-381CB4920897}"/>
              </a:ext>
            </a:extLst>
          </p:cNvPr>
          <p:cNvPicPr>
            <a:picLocks noChangeAspect="1"/>
          </p:cNvPicPr>
          <p:nvPr/>
        </p:nvPicPr>
        <p:blipFill>
          <a:blip r:embed="rId6"/>
          <a:stretch>
            <a:fillRect/>
          </a:stretch>
        </p:blipFill>
        <p:spPr>
          <a:xfrm>
            <a:off x="3953094" y="884253"/>
            <a:ext cx="806322" cy="806322"/>
          </a:xfrm>
          <a:prstGeom prst="rect">
            <a:avLst/>
          </a:prstGeom>
        </p:spPr>
      </p:pic>
      <p:pic>
        <p:nvPicPr>
          <p:cNvPr id="15" name="Imagen 14">
            <a:extLst>
              <a:ext uri="{FF2B5EF4-FFF2-40B4-BE49-F238E27FC236}">
                <a16:creationId xmlns:a16="http://schemas.microsoft.com/office/drawing/2014/main" id="{7229B123-E1F0-F298-DB0C-EF9A185400D4}"/>
              </a:ext>
            </a:extLst>
          </p:cNvPr>
          <p:cNvPicPr>
            <a:picLocks noChangeAspect="1"/>
          </p:cNvPicPr>
          <p:nvPr/>
        </p:nvPicPr>
        <p:blipFill>
          <a:blip r:embed="rId7"/>
          <a:stretch>
            <a:fillRect/>
          </a:stretch>
        </p:blipFill>
        <p:spPr>
          <a:xfrm>
            <a:off x="290957" y="863282"/>
            <a:ext cx="711093" cy="711093"/>
          </a:xfrm>
          <a:prstGeom prst="rect">
            <a:avLst/>
          </a:prstGeom>
        </p:spPr>
      </p:pic>
      <p:sp>
        <p:nvSpPr>
          <p:cNvPr id="4" name="CuadroTexto 3">
            <a:extLst>
              <a:ext uri="{FF2B5EF4-FFF2-40B4-BE49-F238E27FC236}">
                <a16:creationId xmlns:a16="http://schemas.microsoft.com/office/drawing/2014/main" id="{42F84AB8-3007-F278-C45D-57E7F68D7E8B}"/>
              </a:ext>
            </a:extLst>
          </p:cNvPr>
          <p:cNvSpPr txBox="1"/>
          <p:nvPr/>
        </p:nvSpPr>
        <p:spPr>
          <a:xfrm>
            <a:off x="646503" y="4737060"/>
            <a:ext cx="3397470" cy="2001510"/>
          </a:xfrm>
          <a:prstGeom prst="rect">
            <a:avLst/>
          </a:prstGeom>
          <a:noFill/>
        </p:spPr>
        <p:txBody>
          <a:bodyPr wrap="square">
            <a:spAutoFit/>
          </a:bodyPr>
          <a:lstStyle/>
          <a:p>
            <a:pPr>
              <a:lnSpc>
                <a:spcPct val="150000"/>
              </a:lnSpc>
            </a:pPr>
            <a:r>
              <a:rPr lang="es-ES" sz="1200" b="0" i="0" dirty="0">
                <a:effectLst/>
                <a:latin typeface="Segoe UI" panose="020B0502040204020203" pitchFamily="34" charset="0"/>
              </a:rPr>
              <a:t>La cooperación directa representa solo el 6% de la AOD local (26% de la AOD transfronteriza), lo cual </a:t>
            </a:r>
            <a:r>
              <a:rPr lang="es-ES" sz="1200" b="1" i="0" dirty="0">
                <a:effectLst/>
                <a:latin typeface="Segoe UI" panose="020B0502040204020203" pitchFamily="34" charset="0"/>
              </a:rPr>
              <a:t>contrasta fuertemente con el discurso internacional sobre la localización de los ODS </a:t>
            </a:r>
            <a:r>
              <a:rPr lang="es-ES" sz="1200" b="0" i="0" dirty="0">
                <a:effectLst/>
                <a:latin typeface="Segoe UI" panose="020B0502040204020203" pitchFamily="34" charset="0"/>
              </a:rPr>
              <a:t>y el valor añadido de los donantes subestatales como proveedores de conocimiento</a:t>
            </a:r>
            <a:endParaRPr lang="es-ES" sz="1200" dirty="0"/>
          </a:p>
        </p:txBody>
      </p:sp>
      <p:sp>
        <p:nvSpPr>
          <p:cNvPr id="13" name="CuadroTexto 12">
            <a:extLst>
              <a:ext uri="{FF2B5EF4-FFF2-40B4-BE49-F238E27FC236}">
                <a16:creationId xmlns:a16="http://schemas.microsoft.com/office/drawing/2014/main" id="{6D31488E-B24A-964D-2487-8EA0EC5FEB46}"/>
              </a:ext>
            </a:extLst>
          </p:cNvPr>
          <p:cNvSpPr txBox="1"/>
          <p:nvPr/>
        </p:nvSpPr>
        <p:spPr>
          <a:xfrm>
            <a:off x="4759416" y="4790066"/>
            <a:ext cx="3257464" cy="1996893"/>
          </a:xfrm>
          <a:prstGeom prst="rect">
            <a:avLst/>
          </a:prstGeom>
          <a:noFill/>
        </p:spPr>
        <p:txBody>
          <a:bodyPr wrap="square">
            <a:spAutoFit/>
          </a:bodyPr>
          <a:lstStyle/>
          <a:p>
            <a:pPr>
              <a:lnSpc>
                <a:spcPct val="150000"/>
              </a:lnSpc>
              <a:buNone/>
            </a:pPr>
            <a:r>
              <a:rPr lang="es-ES" sz="1200" dirty="0">
                <a:latin typeface="Segoe UI" panose="020B0502040204020203" pitchFamily="34" charset="0"/>
              </a:rPr>
              <a:t>La mayoría de la ayuda internacional descentralizada se canaliza intencionadamente a través de ONG. Los gobiernos subnacionales </a:t>
            </a:r>
            <a:r>
              <a:rPr lang="es-ES" sz="1200" b="1" dirty="0">
                <a:latin typeface="Segoe UI" panose="020B0502040204020203" pitchFamily="34" charset="0"/>
              </a:rPr>
              <a:t>reconocen el valor político de las OSC en el Sur </a:t>
            </a:r>
            <a:r>
              <a:rPr lang="es-ES" sz="1200" dirty="0">
                <a:latin typeface="Segoe UI" panose="020B0502040204020203" pitchFamily="34" charset="0"/>
              </a:rPr>
              <a:t>y en cuestiones globales y en ocasiones también su valor instrumental para la cooperación técnica. </a:t>
            </a:r>
          </a:p>
        </p:txBody>
      </p:sp>
      <p:sp>
        <p:nvSpPr>
          <p:cNvPr id="17" name="CuadroTexto 16">
            <a:extLst>
              <a:ext uri="{FF2B5EF4-FFF2-40B4-BE49-F238E27FC236}">
                <a16:creationId xmlns:a16="http://schemas.microsoft.com/office/drawing/2014/main" id="{5436065A-14D7-8055-34B9-B99AA757A2F1}"/>
              </a:ext>
            </a:extLst>
          </p:cNvPr>
          <p:cNvSpPr txBox="1"/>
          <p:nvPr/>
        </p:nvSpPr>
        <p:spPr>
          <a:xfrm>
            <a:off x="8665207" y="4817802"/>
            <a:ext cx="3257464" cy="1442896"/>
          </a:xfrm>
          <a:prstGeom prst="rect">
            <a:avLst/>
          </a:prstGeom>
          <a:noFill/>
        </p:spPr>
        <p:txBody>
          <a:bodyPr wrap="square">
            <a:spAutoFit/>
          </a:bodyPr>
          <a:lstStyle/>
          <a:p>
            <a:pPr>
              <a:lnSpc>
                <a:spcPct val="150000"/>
              </a:lnSpc>
              <a:buNone/>
            </a:pPr>
            <a:r>
              <a:rPr lang="es-ES" sz="1200" dirty="0">
                <a:latin typeface="Segoe UI" panose="020B0502040204020203" pitchFamily="34" charset="0"/>
              </a:rPr>
              <a:t>Las ciudades donantes son el reflejo de la </a:t>
            </a:r>
            <a:r>
              <a:rPr lang="es-ES" sz="1200" dirty="0" err="1">
                <a:latin typeface="Segoe UI" panose="020B0502040204020203" pitchFamily="34" charset="0"/>
              </a:rPr>
              <a:t>la</a:t>
            </a:r>
            <a:r>
              <a:rPr lang="es-ES" sz="1200" dirty="0">
                <a:latin typeface="Segoe UI" panose="020B0502040204020203" pitchFamily="34" charset="0"/>
              </a:rPr>
              <a:t> ciudadanía global activa y anclan la agenda del desarrollo sostenible y su financiación en el territorio de los países donantes: el </a:t>
            </a:r>
            <a:r>
              <a:rPr lang="es-ES" sz="1200" b="1" dirty="0">
                <a:latin typeface="Segoe UI" panose="020B0502040204020203" pitchFamily="34" charset="0"/>
              </a:rPr>
              <a:t>0,7% </a:t>
            </a:r>
            <a:r>
              <a:rPr lang="es-ES" sz="1200" dirty="0">
                <a:latin typeface="Segoe UI" panose="020B0502040204020203" pitchFamily="34" charset="0"/>
              </a:rPr>
              <a:t>y la </a:t>
            </a:r>
            <a:r>
              <a:rPr lang="es-ES" sz="1200" b="1" dirty="0">
                <a:latin typeface="Segoe UI" panose="020B0502040204020203" pitchFamily="34" charset="0"/>
              </a:rPr>
              <a:t>conexión local-global</a:t>
            </a:r>
          </a:p>
        </p:txBody>
      </p:sp>
    </p:spTree>
    <p:extLst>
      <p:ext uri="{BB962C8B-B14F-4D97-AF65-F5344CB8AC3E}">
        <p14:creationId xmlns:p14="http://schemas.microsoft.com/office/powerpoint/2010/main" val="1082624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4908-F799-B50D-121E-64AC9909D36F}"/>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0F07E073-7EE6-5DEB-CCCE-33CD783AAE8A}"/>
              </a:ext>
            </a:extLst>
          </p:cNvPr>
          <p:cNvPicPr>
            <a:picLocks noChangeAspect="1"/>
          </p:cNvPicPr>
          <p:nvPr/>
        </p:nvPicPr>
        <p:blipFill>
          <a:blip r:embed="rId2"/>
          <a:srcRect l="33626" t="9936" r="37610" b="14512"/>
          <a:stretch/>
        </p:blipFill>
        <p:spPr>
          <a:xfrm>
            <a:off x="343521" y="3030042"/>
            <a:ext cx="1111551" cy="1551077"/>
          </a:xfrm>
          <a:prstGeom prst="rect">
            <a:avLst/>
          </a:prstGeom>
          <a:ln>
            <a:noFill/>
          </a:ln>
          <a:effectLst>
            <a:outerShdw blurRad="292100" dist="139700" dir="2700000" algn="tl" rotWithShape="0">
              <a:srgbClr val="333333">
                <a:alpha val="65000"/>
              </a:srgbClr>
            </a:outerShdw>
          </a:effectLst>
        </p:spPr>
      </p:pic>
      <p:graphicFrame>
        <p:nvGraphicFramePr>
          <p:cNvPr id="16" name="Tabla 15">
            <a:extLst>
              <a:ext uri="{FF2B5EF4-FFF2-40B4-BE49-F238E27FC236}">
                <a16:creationId xmlns:a16="http://schemas.microsoft.com/office/drawing/2014/main" id="{334DD05F-9487-E9A0-D95F-CB4879DC2D53}"/>
              </a:ext>
            </a:extLst>
          </p:cNvPr>
          <p:cNvGraphicFramePr>
            <a:graphicFrameLocks noGrp="1"/>
          </p:cNvGraphicFramePr>
          <p:nvPr>
            <p:extLst>
              <p:ext uri="{D42A27DB-BD31-4B8C-83A1-F6EECF244321}">
                <p14:modId xmlns:p14="http://schemas.microsoft.com/office/powerpoint/2010/main" val="125047497"/>
              </p:ext>
            </p:extLst>
          </p:nvPr>
        </p:nvGraphicFramePr>
        <p:xfrm>
          <a:off x="9158065" y="4964671"/>
          <a:ext cx="2621186" cy="665372"/>
        </p:xfrm>
        <a:graphic>
          <a:graphicData uri="http://schemas.openxmlformats.org/drawingml/2006/table">
            <a:tbl>
              <a:tblPr firstRow="1" firstCol="1" bandRow="1"/>
              <a:tblGrid>
                <a:gridCol w="740245">
                  <a:extLst>
                    <a:ext uri="{9D8B030D-6E8A-4147-A177-3AD203B41FA5}">
                      <a16:colId xmlns:a16="http://schemas.microsoft.com/office/drawing/2014/main" val="2004874774"/>
                    </a:ext>
                  </a:extLst>
                </a:gridCol>
                <a:gridCol w="1712941">
                  <a:extLst>
                    <a:ext uri="{9D8B030D-6E8A-4147-A177-3AD203B41FA5}">
                      <a16:colId xmlns:a16="http://schemas.microsoft.com/office/drawing/2014/main" val="3111714026"/>
                    </a:ext>
                  </a:extLst>
                </a:gridCol>
                <a:gridCol w="168000">
                  <a:extLst>
                    <a:ext uri="{9D8B030D-6E8A-4147-A177-3AD203B41FA5}">
                      <a16:colId xmlns:a16="http://schemas.microsoft.com/office/drawing/2014/main" val="2505345629"/>
                    </a:ext>
                  </a:extLst>
                </a:gridCol>
              </a:tblGrid>
              <a:tr h="583982">
                <a:tc gridSpan="2">
                  <a:txBody>
                    <a:bodyPr/>
                    <a:lstStyle/>
                    <a:p>
                      <a:pPr indent="207010">
                        <a:lnSpc>
                          <a:spcPct val="107000"/>
                        </a:lnSpc>
                        <a:spcAft>
                          <a:spcPts val="800"/>
                        </a:spcAft>
                      </a:pPr>
                      <a:r>
                        <a:rPr lang="en-GB" sz="24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CIUDADES</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81390">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18" name="Imagen 17">
            <a:extLst>
              <a:ext uri="{FF2B5EF4-FFF2-40B4-BE49-F238E27FC236}">
                <a16:creationId xmlns:a16="http://schemas.microsoft.com/office/drawing/2014/main" id="{2DFC5CDB-91DE-2544-D24E-7B19B216935D}"/>
              </a:ext>
            </a:extLst>
          </p:cNvPr>
          <p:cNvPicPr>
            <a:picLocks noChangeAspect="1"/>
          </p:cNvPicPr>
          <p:nvPr/>
        </p:nvPicPr>
        <p:blipFill>
          <a:blip r:embed="rId3"/>
          <a:srcRect l="33547" t="10867" r="38104" b="11874"/>
          <a:stretch/>
        </p:blipFill>
        <p:spPr>
          <a:xfrm>
            <a:off x="364216" y="5076016"/>
            <a:ext cx="1038292" cy="1503249"/>
          </a:xfrm>
          <a:prstGeom prst="rect">
            <a:avLst/>
          </a:prstGeom>
          <a:ln>
            <a:noFill/>
          </a:ln>
          <a:effectLst>
            <a:outerShdw blurRad="292100" dist="139700" dir="2700000" algn="tl" rotWithShape="0">
              <a:srgbClr val="333333">
                <a:alpha val="65000"/>
              </a:srgbClr>
            </a:outerShdw>
          </a:effectLst>
        </p:spPr>
      </p:pic>
      <p:graphicFrame>
        <p:nvGraphicFramePr>
          <p:cNvPr id="2" name="Tabla 1">
            <a:extLst>
              <a:ext uri="{FF2B5EF4-FFF2-40B4-BE49-F238E27FC236}">
                <a16:creationId xmlns:a16="http://schemas.microsoft.com/office/drawing/2014/main" id="{D1EB3F2E-8A40-A5C2-7816-9750810929E7}"/>
              </a:ext>
            </a:extLst>
          </p:cNvPr>
          <p:cNvGraphicFramePr>
            <a:graphicFrameLocks noGrp="1"/>
          </p:cNvGraphicFramePr>
          <p:nvPr>
            <p:extLst>
              <p:ext uri="{D42A27DB-BD31-4B8C-83A1-F6EECF244321}">
                <p14:modId xmlns:p14="http://schemas.microsoft.com/office/powerpoint/2010/main" val="3255200211"/>
              </p:ext>
            </p:extLst>
          </p:nvPr>
        </p:nvGraphicFramePr>
        <p:xfrm>
          <a:off x="9158065" y="3017631"/>
          <a:ext cx="2460610" cy="712798"/>
        </p:xfrm>
        <a:graphic>
          <a:graphicData uri="http://schemas.openxmlformats.org/drawingml/2006/table">
            <a:tbl>
              <a:tblPr firstRow="1" firstCol="1" bandRow="1"/>
              <a:tblGrid>
                <a:gridCol w="693433">
                  <a:extLst>
                    <a:ext uri="{9D8B030D-6E8A-4147-A177-3AD203B41FA5}">
                      <a16:colId xmlns:a16="http://schemas.microsoft.com/office/drawing/2014/main" val="2004874774"/>
                    </a:ext>
                  </a:extLst>
                </a:gridCol>
                <a:gridCol w="1604617">
                  <a:extLst>
                    <a:ext uri="{9D8B030D-6E8A-4147-A177-3AD203B41FA5}">
                      <a16:colId xmlns:a16="http://schemas.microsoft.com/office/drawing/2014/main" val="3111714026"/>
                    </a:ext>
                  </a:extLst>
                </a:gridCol>
                <a:gridCol w="162560">
                  <a:extLst>
                    <a:ext uri="{9D8B030D-6E8A-4147-A177-3AD203B41FA5}">
                      <a16:colId xmlns:a16="http://schemas.microsoft.com/office/drawing/2014/main" val="2505345629"/>
                    </a:ext>
                  </a:extLst>
                </a:gridCol>
              </a:tblGrid>
              <a:tr h="607413">
                <a:tc gridSpan="2">
                  <a:txBody>
                    <a:bodyPr/>
                    <a:lstStyle/>
                    <a:p>
                      <a:pPr indent="207010">
                        <a:lnSpc>
                          <a:spcPct val="107000"/>
                        </a:lnSpc>
                        <a:spcAft>
                          <a:spcPts val="800"/>
                        </a:spcAft>
                      </a:pPr>
                      <a:r>
                        <a:rPr lang="en-GB" sz="20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SOCIEDAD CIVL</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05385">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graphicFrame>
        <p:nvGraphicFramePr>
          <p:cNvPr id="5" name="Tabla 4">
            <a:extLst>
              <a:ext uri="{FF2B5EF4-FFF2-40B4-BE49-F238E27FC236}">
                <a16:creationId xmlns:a16="http://schemas.microsoft.com/office/drawing/2014/main" id="{050C636C-C14F-A248-910C-AFE8EB890D4C}"/>
              </a:ext>
            </a:extLst>
          </p:cNvPr>
          <p:cNvGraphicFramePr>
            <a:graphicFrameLocks noGrp="1"/>
          </p:cNvGraphicFramePr>
          <p:nvPr>
            <p:extLst>
              <p:ext uri="{D42A27DB-BD31-4B8C-83A1-F6EECF244321}">
                <p14:modId xmlns:p14="http://schemas.microsoft.com/office/powerpoint/2010/main" val="2200742101"/>
              </p:ext>
            </p:extLst>
          </p:nvPr>
        </p:nvGraphicFramePr>
        <p:xfrm>
          <a:off x="9062063" y="737905"/>
          <a:ext cx="2588899" cy="712798"/>
        </p:xfrm>
        <a:graphic>
          <a:graphicData uri="http://schemas.openxmlformats.org/drawingml/2006/table">
            <a:tbl>
              <a:tblPr firstRow="1" firstCol="1" bandRow="1"/>
              <a:tblGrid>
                <a:gridCol w="731127">
                  <a:extLst>
                    <a:ext uri="{9D8B030D-6E8A-4147-A177-3AD203B41FA5}">
                      <a16:colId xmlns:a16="http://schemas.microsoft.com/office/drawing/2014/main" val="2004874774"/>
                    </a:ext>
                  </a:extLst>
                </a:gridCol>
                <a:gridCol w="1691841">
                  <a:extLst>
                    <a:ext uri="{9D8B030D-6E8A-4147-A177-3AD203B41FA5}">
                      <a16:colId xmlns:a16="http://schemas.microsoft.com/office/drawing/2014/main" val="3111714026"/>
                    </a:ext>
                  </a:extLst>
                </a:gridCol>
                <a:gridCol w="165931">
                  <a:extLst>
                    <a:ext uri="{9D8B030D-6E8A-4147-A177-3AD203B41FA5}">
                      <a16:colId xmlns:a16="http://schemas.microsoft.com/office/drawing/2014/main" val="2505345629"/>
                    </a:ext>
                  </a:extLst>
                </a:gridCol>
              </a:tblGrid>
              <a:tr h="607413">
                <a:tc gridSpan="2">
                  <a:txBody>
                    <a:bodyPr/>
                    <a:lstStyle/>
                    <a:p>
                      <a:pPr indent="207010">
                        <a:lnSpc>
                          <a:spcPct val="107000"/>
                        </a:lnSpc>
                        <a:spcAft>
                          <a:spcPts val="800"/>
                        </a:spcAft>
                      </a:pPr>
                      <a:r>
                        <a:rPr lang="en-GB" sz="1800" spc="100" noProof="0" dirty="0" err="1">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coOPERACION</a:t>
                      </a:r>
                      <a:r>
                        <a:rPr lang="en-GB" sz="18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 DIRECTA</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05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05385">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8" name="Imagen 7">
            <a:extLst>
              <a:ext uri="{FF2B5EF4-FFF2-40B4-BE49-F238E27FC236}">
                <a16:creationId xmlns:a16="http://schemas.microsoft.com/office/drawing/2014/main" id="{F83C277B-2F3E-9F15-B070-6ADE1EE509CE}"/>
              </a:ext>
            </a:extLst>
          </p:cNvPr>
          <p:cNvPicPr>
            <a:picLocks noChangeAspect="1"/>
          </p:cNvPicPr>
          <p:nvPr/>
        </p:nvPicPr>
        <p:blipFill>
          <a:blip r:embed="rId4"/>
          <a:srcRect l="33136" t="10052" r="37843" b="12269"/>
          <a:stretch/>
        </p:blipFill>
        <p:spPr>
          <a:xfrm>
            <a:off x="290957" y="813054"/>
            <a:ext cx="1038292" cy="1476404"/>
          </a:xfrm>
          <a:prstGeom prst="rect">
            <a:avLst/>
          </a:prstGeom>
          <a:ln>
            <a:noFill/>
          </a:ln>
          <a:effectLst>
            <a:outerShdw blurRad="292100" dist="139700" dir="2700000" algn="tl" rotWithShape="0">
              <a:srgbClr val="333333">
                <a:alpha val="65000"/>
              </a:srgbClr>
            </a:outerShdw>
          </a:effectLst>
        </p:spPr>
      </p:pic>
      <p:graphicFrame>
        <p:nvGraphicFramePr>
          <p:cNvPr id="9" name="Tabla 8">
            <a:extLst>
              <a:ext uri="{FF2B5EF4-FFF2-40B4-BE49-F238E27FC236}">
                <a16:creationId xmlns:a16="http://schemas.microsoft.com/office/drawing/2014/main" id="{A6FD012C-AC5E-DDCB-89E9-DE38D4F28B77}"/>
              </a:ext>
            </a:extLst>
          </p:cNvPr>
          <p:cNvGraphicFramePr>
            <a:graphicFrameLocks noGrp="1"/>
          </p:cNvGraphicFramePr>
          <p:nvPr>
            <p:extLst>
              <p:ext uri="{D42A27DB-BD31-4B8C-83A1-F6EECF244321}">
                <p14:modId xmlns:p14="http://schemas.microsoft.com/office/powerpoint/2010/main" val="1525437369"/>
              </p:ext>
            </p:extLst>
          </p:nvPr>
        </p:nvGraphicFramePr>
        <p:xfrm>
          <a:off x="290957" y="0"/>
          <a:ext cx="10915108" cy="588816"/>
        </p:xfrm>
        <a:graphic>
          <a:graphicData uri="http://schemas.openxmlformats.org/drawingml/2006/table">
            <a:tbl>
              <a:tblPr firstRow="1" firstCol="1" bandRow="1"/>
              <a:tblGrid>
                <a:gridCol w="3082519">
                  <a:extLst>
                    <a:ext uri="{9D8B030D-6E8A-4147-A177-3AD203B41FA5}">
                      <a16:colId xmlns:a16="http://schemas.microsoft.com/office/drawing/2014/main" val="2004874774"/>
                    </a:ext>
                  </a:extLst>
                </a:gridCol>
                <a:gridCol w="7133006">
                  <a:extLst>
                    <a:ext uri="{9D8B030D-6E8A-4147-A177-3AD203B41FA5}">
                      <a16:colId xmlns:a16="http://schemas.microsoft.com/office/drawing/2014/main" val="3111714026"/>
                    </a:ext>
                  </a:extLst>
                </a:gridCol>
                <a:gridCol w="699583">
                  <a:extLst>
                    <a:ext uri="{9D8B030D-6E8A-4147-A177-3AD203B41FA5}">
                      <a16:colId xmlns:a16="http://schemas.microsoft.com/office/drawing/2014/main" val="2505345629"/>
                    </a:ext>
                  </a:extLst>
                </a:gridCol>
              </a:tblGrid>
              <a:tr h="506520">
                <a:tc gridSpan="2">
                  <a:txBody>
                    <a:bodyPr/>
                    <a:lstStyle/>
                    <a:p>
                      <a:pPr indent="207010">
                        <a:lnSpc>
                          <a:spcPct val="107000"/>
                        </a:lnSpc>
                        <a:spcAft>
                          <a:spcPts val="800"/>
                        </a:spcAft>
                      </a:pPr>
                      <a:r>
                        <a:rPr lang="en-GB" sz="2800" spc="100" noProof="0" dirty="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MODELOS</a:t>
                      </a:r>
                      <a:endParaRPr lang="en-GB" sz="1000" noProof="0" dirty="0">
                        <a:solidFill>
                          <a:srgbClr val="346B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chemeClr val="bg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70594">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sp>
        <p:nvSpPr>
          <p:cNvPr id="4" name="CuadroTexto 3">
            <a:extLst>
              <a:ext uri="{FF2B5EF4-FFF2-40B4-BE49-F238E27FC236}">
                <a16:creationId xmlns:a16="http://schemas.microsoft.com/office/drawing/2014/main" id="{CEDBD6C0-9AD0-BFA5-5453-E1B952BA8C87}"/>
              </a:ext>
            </a:extLst>
          </p:cNvPr>
          <p:cNvSpPr txBox="1"/>
          <p:nvPr/>
        </p:nvSpPr>
        <p:spPr>
          <a:xfrm>
            <a:off x="1538532" y="773527"/>
            <a:ext cx="7481497" cy="1724511"/>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s-ES" sz="1200" dirty="0">
                <a:latin typeface="Segoe UI" panose="020B0502040204020203" pitchFamily="34" charset="0"/>
              </a:rPr>
              <a:t>El Informe 2022 demuestra que la cooperación descentralizada directa se apoya en infraestructura administrativa y redes facilitadas por los gobiernos centrales. Andalucía, por ejemplo, ha hecho más cooperación directa que otras CCAA gracias al </a:t>
            </a:r>
            <a:r>
              <a:rPr lang="es-ES" sz="1200" b="1" dirty="0">
                <a:latin typeface="Segoe UI" panose="020B0502040204020203" pitchFamily="34" charset="0"/>
              </a:rPr>
              <a:t>convenio AACID-AECID, </a:t>
            </a:r>
            <a:r>
              <a:rPr lang="es-ES" sz="1200" dirty="0">
                <a:latin typeface="Segoe UI" panose="020B0502040204020203" pitchFamily="34" charset="0"/>
              </a:rPr>
              <a:t>aunque este modelo no se ha generalizado</a:t>
            </a:r>
          </a:p>
          <a:p>
            <a:pPr marL="171450" indent="-171450">
              <a:lnSpc>
                <a:spcPct val="150000"/>
              </a:lnSpc>
              <a:buFont typeface="Arial" panose="020B0604020202020204" pitchFamily="34" charset="0"/>
              <a:buChar char="•"/>
            </a:pPr>
            <a:r>
              <a:rPr lang="es-ES" sz="1200" dirty="0">
                <a:latin typeface="Segoe UI" panose="020B0502040204020203" pitchFamily="34" charset="0"/>
              </a:rPr>
              <a:t>Los </a:t>
            </a:r>
            <a:r>
              <a:rPr lang="es-ES" sz="1200" b="1" dirty="0">
                <a:latin typeface="Segoe UI" panose="020B0502040204020203" pitchFamily="34" charset="0"/>
              </a:rPr>
              <a:t>fondos municipales de cooperación </a:t>
            </a:r>
            <a:r>
              <a:rPr lang="es-ES" sz="1200" dirty="0">
                <a:latin typeface="Segoe UI" panose="020B0502040204020203" pitchFamily="34" charset="0"/>
              </a:rPr>
              <a:t>incluido FAMSI son un caso especial de infraestructura para la cooperación municipal directa por no depender del gobierno central.</a:t>
            </a:r>
            <a:endParaRPr lang="es-ES" sz="1200" dirty="0"/>
          </a:p>
        </p:txBody>
      </p:sp>
      <p:sp>
        <p:nvSpPr>
          <p:cNvPr id="13" name="CuadroTexto 12">
            <a:extLst>
              <a:ext uri="{FF2B5EF4-FFF2-40B4-BE49-F238E27FC236}">
                <a16:creationId xmlns:a16="http://schemas.microsoft.com/office/drawing/2014/main" id="{12187210-7B2E-8864-2609-77CE6D3F1505}"/>
              </a:ext>
            </a:extLst>
          </p:cNvPr>
          <p:cNvSpPr txBox="1"/>
          <p:nvPr/>
        </p:nvSpPr>
        <p:spPr>
          <a:xfrm>
            <a:off x="1641077" y="2940693"/>
            <a:ext cx="7330983" cy="1442896"/>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s-ES" sz="1200" dirty="0">
                <a:latin typeface="Segoe UI" panose="020B0502040204020203" pitchFamily="34" charset="0"/>
              </a:rPr>
              <a:t>La mayoría de la ayuda internacional descentralizada se canaliza a través de ONG. Esto no es falta de capacidad o pertinencia, sino que responde a un objetivo claro: </a:t>
            </a:r>
            <a:r>
              <a:rPr lang="es-ES" sz="1200" b="1" dirty="0">
                <a:latin typeface="Segoe UI" panose="020B0502040204020203" pitchFamily="34" charset="0"/>
              </a:rPr>
              <a:t>apoyar a las OSC </a:t>
            </a:r>
            <a:r>
              <a:rPr lang="es-ES" sz="1200" dirty="0">
                <a:latin typeface="Segoe UI" panose="020B0502040204020203" pitchFamily="34" charset="0"/>
              </a:rPr>
              <a:t>y sus alianzas Norte-Sur, potenciando su </a:t>
            </a:r>
            <a:r>
              <a:rPr lang="es-ES" sz="1200" b="1" dirty="0">
                <a:latin typeface="Segoe UI" panose="020B0502040204020203" pitchFamily="34" charset="0"/>
              </a:rPr>
              <a:t>papel político </a:t>
            </a:r>
            <a:r>
              <a:rPr lang="es-ES" sz="1200" dirty="0">
                <a:latin typeface="Segoe UI" panose="020B0502040204020203" pitchFamily="34" charset="0"/>
              </a:rPr>
              <a:t>en la agenda del desarrollo global y de los derechos humanos.</a:t>
            </a:r>
          </a:p>
          <a:p>
            <a:pPr marL="171450" indent="-171450">
              <a:lnSpc>
                <a:spcPct val="150000"/>
              </a:lnSpc>
              <a:buFont typeface="Arial" panose="020B0604020202020204" pitchFamily="34" charset="0"/>
              <a:buChar char="•"/>
            </a:pPr>
            <a:r>
              <a:rPr lang="es-ES" sz="1200" dirty="0">
                <a:latin typeface="Segoe UI" panose="020B0502040204020203" pitchFamily="34" charset="0"/>
              </a:rPr>
              <a:t>Los programas de </a:t>
            </a:r>
            <a:r>
              <a:rPr lang="es-ES" sz="1200" b="1" dirty="0">
                <a:latin typeface="Segoe UI" panose="020B0502040204020203" pitchFamily="34" charset="0"/>
              </a:rPr>
              <a:t>apoyo a defensores de derechos </a:t>
            </a:r>
            <a:r>
              <a:rPr lang="es-ES" sz="1200" dirty="0">
                <a:latin typeface="Segoe UI" panose="020B0502040204020203" pitchFamily="34" charset="0"/>
              </a:rPr>
              <a:t>en España son una modelo de la cooperación política descentralizada.</a:t>
            </a:r>
          </a:p>
        </p:txBody>
      </p:sp>
      <p:sp>
        <p:nvSpPr>
          <p:cNvPr id="10" name="CuadroTexto 9">
            <a:extLst>
              <a:ext uri="{FF2B5EF4-FFF2-40B4-BE49-F238E27FC236}">
                <a16:creationId xmlns:a16="http://schemas.microsoft.com/office/drawing/2014/main" id="{59B0B59A-C6E4-9291-D6B1-78BFE5C0A81E}"/>
              </a:ext>
            </a:extLst>
          </p:cNvPr>
          <p:cNvSpPr txBox="1"/>
          <p:nvPr/>
        </p:nvSpPr>
        <p:spPr>
          <a:xfrm>
            <a:off x="1739219" y="4945056"/>
            <a:ext cx="7322844" cy="1719894"/>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s-ES" sz="1200" dirty="0">
                <a:latin typeface="Segoe UI" panose="020B0502040204020203" pitchFamily="34" charset="0"/>
              </a:rPr>
              <a:t>Córdoba fue una de las ciudades pioneras en la cooperación descentralizada en España con el objetivo de destinar el 0,7% de su presupuesto a la ayuda al desarrollo en respuesta a un </a:t>
            </a:r>
            <a:r>
              <a:rPr lang="es-ES" sz="1200" b="1" dirty="0">
                <a:latin typeface="Segoe UI" panose="020B0502040204020203" pitchFamily="34" charset="0"/>
              </a:rPr>
              <a:t>movimiento ciudadano</a:t>
            </a:r>
            <a:r>
              <a:rPr lang="es-ES" sz="1200" dirty="0">
                <a:latin typeface="Segoe UI" panose="020B0502040204020203" pitchFamily="34" charset="0"/>
              </a:rPr>
              <a:t>.</a:t>
            </a:r>
          </a:p>
          <a:p>
            <a:pPr marL="171450" indent="-171450">
              <a:lnSpc>
                <a:spcPct val="150000"/>
              </a:lnSpc>
              <a:buFont typeface="Arial" panose="020B0604020202020204" pitchFamily="34" charset="0"/>
              <a:buChar char="•"/>
            </a:pPr>
            <a:r>
              <a:rPr lang="es-ES" sz="1200" dirty="0">
                <a:latin typeface="Segoe UI" panose="020B0502040204020203" pitchFamily="34" charset="0"/>
              </a:rPr>
              <a:t>La solidaridad se refuerza con </a:t>
            </a:r>
            <a:r>
              <a:rPr lang="es-ES" sz="1200" b="1" dirty="0">
                <a:latin typeface="Segoe UI" panose="020B0502040204020203" pitchFamily="34" charset="0"/>
              </a:rPr>
              <a:t>institucionalización y participación </a:t>
            </a:r>
            <a:r>
              <a:rPr lang="es-ES" sz="1200" dirty="0">
                <a:latin typeface="Segoe UI" panose="020B0502040204020203" pitchFamily="34" charset="0"/>
              </a:rPr>
              <a:t>con modelos participativos en los que destaca la relación con coordinadoras, los consejos y los planes directores.</a:t>
            </a:r>
          </a:p>
          <a:p>
            <a:pPr marL="171450" indent="-171450">
              <a:lnSpc>
                <a:spcPct val="150000"/>
              </a:lnSpc>
              <a:buFont typeface="Arial" panose="020B0604020202020204" pitchFamily="34" charset="0"/>
              <a:buChar char="•"/>
            </a:pPr>
            <a:r>
              <a:rPr lang="es-ES" sz="1200" dirty="0">
                <a:latin typeface="Segoe UI" panose="020B0502040204020203" pitchFamily="34" charset="0"/>
              </a:rPr>
              <a:t>La solidaridad se operacionaliza con </a:t>
            </a:r>
            <a:r>
              <a:rPr lang="es-ES" sz="1200" b="1" dirty="0">
                <a:latin typeface="Segoe UI" panose="020B0502040204020203" pitchFamily="34" charset="0"/>
              </a:rPr>
              <a:t>convocatorias de subvenciones a ONG </a:t>
            </a:r>
            <a:r>
              <a:rPr lang="es-ES" sz="1200" dirty="0">
                <a:latin typeface="Segoe UI" panose="020B0502040204020203" pitchFamily="34" charset="0"/>
              </a:rPr>
              <a:t>mayoritariamente. </a:t>
            </a:r>
          </a:p>
        </p:txBody>
      </p:sp>
    </p:spTree>
    <p:extLst>
      <p:ext uri="{BB962C8B-B14F-4D97-AF65-F5344CB8AC3E}">
        <p14:creationId xmlns:p14="http://schemas.microsoft.com/office/powerpoint/2010/main" val="225078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E30227-CA3A-7F2A-E1A6-DCAD82F7EE94}"/>
              </a:ext>
            </a:extLst>
          </p:cNvPr>
          <p:cNvSpPr>
            <a:spLocks noChangeArrowheads="1"/>
          </p:cNvSpPr>
          <p:nvPr/>
        </p:nvSpPr>
        <p:spPr bwMode="auto">
          <a:xfrm>
            <a:off x="0" y="392370"/>
            <a:ext cx="72423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808080"/>
                </a:solidFill>
                <a:effectLst/>
                <a:latin typeface="Segoe UI" panose="020B0502040204020203" pitchFamily="34" charset="0"/>
                <a:ea typeface="Aptos" panose="020B0004020202020204" pitchFamily="34" charset="0"/>
                <a:cs typeface="Segoe UI" panose="020B0502040204020203" pitchFamily="34" charset="0"/>
              </a:rPr>
              <a:t>Mapa 4.</a:t>
            </a:r>
            <a:r>
              <a:rPr kumimoji="0" lang="es-ES" altLang="es-ES" sz="2000" b="0" i="1" u="none" strike="noStrike" cap="none" normalizeH="0" baseline="0" dirty="0">
                <a:ln>
                  <a:noFill/>
                </a:ln>
                <a:solidFill>
                  <a:srgbClr val="0E2841"/>
                </a:solidFill>
                <a:effectLst/>
                <a:latin typeface="Segoe UI" panose="020B0502040204020203" pitchFamily="34" charset="0"/>
                <a:ea typeface="Aptos" panose="020B0004020202020204" pitchFamily="34" charset="0"/>
                <a:cs typeface="Segoe UI" panose="020B0502040204020203" pitchFamily="34" charset="0"/>
              </a:rPr>
              <a:t> </a:t>
            </a:r>
            <a:r>
              <a:rPr kumimoji="0" lang="es-ES" altLang="es-ES" b="1" i="0" u="none" strike="noStrike" cap="none" normalizeH="0" baseline="0" dirty="0">
                <a:ln>
                  <a:noFill/>
                </a:ln>
                <a:solidFill>
                  <a:srgbClr val="4982A1"/>
                </a:solidFill>
                <a:effectLst/>
                <a:latin typeface="Segoe UI" panose="020B0502040204020203" pitchFamily="34" charset="0"/>
                <a:ea typeface="Aptos" panose="020B0004020202020204" pitchFamily="34" charset="0"/>
                <a:cs typeface="Segoe UI" panose="020B0502040204020203" pitchFamily="34" charset="0"/>
              </a:rPr>
              <a:t>147 ciudades españolas conceden ayuda al desarrollo</a:t>
            </a:r>
            <a:endParaRPr kumimoji="0" lang="es-ES" altLang="es-ES" b="0" i="0" u="none" strike="noStrike" cap="none" normalizeH="0" baseline="0" dirty="0">
              <a:ln>
                <a:noFill/>
              </a:ln>
              <a:solidFill>
                <a:schemeClr val="tx1"/>
              </a:solidFill>
              <a:effectLst/>
            </a:endParaRPr>
          </a:p>
        </p:txBody>
      </p:sp>
      <p:pic>
        <p:nvPicPr>
          <p:cNvPr id="10241" name="Imagen 1" descr="Mapa&#10;&#10;Descripción generada automáticamente">
            <a:extLst>
              <a:ext uri="{FF2B5EF4-FFF2-40B4-BE49-F238E27FC236}">
                <a16:creationId xmlns:a16="http://schemas.microsoft.com/office/drawing/2014/main" id="{79571DD1-45E7-656C-568D-92713F5B7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77" t="6754" r="3122" b="5096"/>
          <a:stretch>
            <a:fillRect/>
          </a:stretch>
        </p:blipFill>
        <p:spPr bwMode="auto">
          <a:xfrm>
            <a:off x="3273179" y="1203027"/>
            <a:ext cx="7559040" cy="551088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5AB9DB8-E5E6-0FE5-9273-AB7D6ADCDC95}"/>
              </a:ext>
            </a:extLst>
          </p:cNvPr>
          <p:cNvSpPr txBox="1"/>
          <p:nvPr/>
        </p:nvSpPr>
        <p:spPr>
          <a:xfrm>
            <a:off x="790258" y="1343155"/>
            <a:ext cx="2359342" cy="3970318"/>
          </a:xfrm>
          <a:prstGeom prst="rect">
            <a:avLst/>
          </a:prstGeom>
          <a:noFill/>
        </p:spPr>
        <p:txBody>
          <a:bodyPr wrap="square">
            <a:spAutoFit/>
          </a:bodyPr>
          <a:lstStyle/>
          <a:p>
            <a:pPr algn="r"/>
            <a:r>
              <a:rPr lang="es-ES" b="1" i="0" dirty="0">
                <a:solidFill>
                  <a:srgbClr val="242424"/>
                </a:solidFill>
                <a:effectLst/>
                <a:latin typeface="Segoe UI" panose="020B0502040204020203" pitchFamily="34" charset="0"/>
              </a:rPr>
              <a:t>Córdoba </a:t>
            </a:r>
            <a:r>
              <a:rPr lang="es-ES" i="0" dirty="0">
                <a:solidFill>
                  <a:srgbClr val="242424"/>
                </a:solidFill>
                <a:effectLst/>
                <a:latin typeface="Segoe UI" panose="020B0502040204020203" pitchFamily="34" charset="0"/>
              </a:rPr>
              <a:t>pionera del 0,7% en el Sur </a:t>
            </a:r>
          </a:p>
          <a:p>
            <a:pPr algn="r"/>
            <a:endParaRPr lang="es-ES" b="0" i="0" dirty="0">
              <a:solidFill>
                <a:srgbClr val="242424"/>
              </a:solidFill>
              <a:effectLst/>
              <a:latin typeface="Segoe UI" panose="020B0502040204020203" pitchFamily="34" charset="0"/>
            </a:endParaRPr>
          </a:p>
          <a:p>
            <a:pPr algn="r"/>
            <a:endParaRPr lang="es-ES" b="0" i="0" dirty="0">
              <a:solidFill>
                <a:srgbClr val="242424"/>
              </a:solidFill>
              <a:effectLst/>
              <a:latin typeface="Segoe UI" panose="020B0502040204020203" pitchFamily="34" charset="0"/>
            </a:endParaRPr>
          </a:p>
          <a:p>
            <a:pPr algn="r"/>
            <a:r>
              <a:rPr lang="es-ES" b="1" i="0" dirty="0">
                <a:solidFill>
                  <a:srgbClr val="242424"/>
                </a:solidFill>
                <a:effectLst/>
                <a:latin typeface="Segoe UI" panose="020B0502040204020203" pitchFamily="34" charset="0"/>
              </a:rPr>
              <a:t>Vitoria </a:t>
            </a:r>
            <a:r>
              <a:rPr lang="es-ES" dirty="0">
                <a:solidFill>
                  <a:srgbClr val="242424"/>
                </a:solidFill>
                <a:latin typeface="Segoe UI" panose="020B0502040204020203" pitchFamily="34" charset="0"/>
              </a:rPr>
              <a:t>pionera del 0,7% en el Norte</a:t>
            </a:r>
            <a:endParaRPr lang="es-ES" i="0" dirty="0">
              <a:solidFill>
                <a:srgbClr val="242424"/>
              </a:solidFill>
              <a:effectLst/>
              <a:latin typeface="Segoe UI" panose="020B0502040204020203" pitchFamily="34" charset="0"/>
            </a:endParaRPr>
          </a:p>
          <a:p>
            <a:pPr algn="r"/>
            <a:endParaRPr lang="es-ES" i="0" dirty="0">
              <a:solidFill>
                <a:srgbClr val="242424"/>
              </a:solidFill>
              <a:effectLst/>
              <a:latin typeface="Segoe UI" panose="020B0502040204020203" pitchFamily="34" charset="0"/>
            </a:endParaRPr>
          </a:p>
          <a:p>
            <a:pPr algn="r"/>
            <a:endParaRPr lang="es-ES" b="1" dirty="0">
              <a:solidFill>
                <a:srgbClr val="242424"/>
              </a:solidFill>
              <a:latin typeface="Segoe UI" panose="020B0502040204020203" pitchFamily="34" charset="0"/>
            </a:endParaRPr>
          </a:p>
          <a:p>
            <a:pPr algn="r"/>
            <a:r>
              <a:rPr lang="es-ES" b="1" i="0" dirty="0">
                <a:solidFill>
                  <a:srgbClr val="242424"/>
                </a:solidFill>
                <a:effectLst/>
                <a:latin typeface="Segoe UI" panose="020B0502040204020203" pitchFamily="34" charset="0"/>
              </a:rPr>
              <a:t>Iniesta, </a:t>
            </a:r>
          </a:p>
          <a:p>
            <a:pPr algn="r"/>
            <a:r>
              <a:rPr lang="es-ES" i="0" dirty="0">
                <a:solidFill>
                  <a:srgbClr val="242424"/>
                </a:solidFill>
                <a:effectLst/>
                <a:latin typeface="Segoe UI" panose="020B0502040204020203" pitchFamily="34" charset="0"/>
              </a:rPr>
              <a:t>un </a:t>
            </a:r>
            <a:r>
              <a:rPr lang="es-ES" dirty="0">
                <a:solidFill>
                  <a:srgbClr val="242424"/>
                </a:solidFill>
                <a:latin typeface="Segoe UI" panose="020B0502040204020203" pitchFamily="34" charset="0"/>
              </a:rPr>
              <a:t>recién llegado con los mismos ideales y sus propios proyectos locales de solidaridad</a:t>
            </a:r>
            <a:endParaRPr lang="es-ES" i="0" dirty="0">
              <a:solidFill>
                <a:srgbClr val="242424"/>
              </a:solidFill>
              <a:effectLst/>
              <a:latin typeface="Segoe UI" panose="020B0502040204020203" pitchFamily="34" charset="0"/>
            </a:endParaRPr>
          </a:p>
        </p:txBody>
      </p:sp>
      <p:pic>
        <p:nvPicPr>
          <p:cNvPr id="5" name="Imagen 4">
            <a:extLst>
              <a:ext uri="{FF2B5EF4-FFF2-40B4-BE49-F238E27FC236}">
                <a16:creationId xmlns:a16="http://schemas.microsoft.com/office/drawing/2014/main" id="{C6F10F5F-CC5A-3470-DD0A-9143BFF37393}"/>
              </a:ext>
            </a:extLst>
          </p:cNvPr>
          <p:cNvPicPr>
            <a:picLocks noChangeAspect="1"/>
          </p:cNvPicPr>
          <p:nvPr/>
        </p:nvPicPr>
        <p:blipFill>
          <a:blip r:embed="rId3"/>
          <a:srcRect l="15058" t="11911" r="15191" b="31115"/>
          <a:stretch/>
        </p:blipFill>
        <p:spPr>
          <a:xfrm>
            <a:off x="8506118" y="152194"/>
            <a:ext cx="787100" cy="780211"/>
          </a:xfrm>
          <a:prstGeom prst="rect">
            <a:avLst/>
          </a:prstGeom>
        </p:spPr>
      </p:pic>
      <p:graphicFrame>
        <p:nvGraphicFramePr>
          <p:cNvPr id="6" name="Tabla 5">
            <a:extLst>
              <a:ext uri="{FF2B5EF4-FFF2-40B4-BE49-F238E27FC236}">
                <a16:creationId xmlns:a16="http://schemas.microsoft.com/office/drawing/2014/main" id="{9A1371BF-F263-3976-6EFA-430B82D8ACEE}"/>
              </a:ext>
            </a:extLst>
          </p:cNvPr>
          <p:cNvGraphicFramePr>
            <a:graphicFrameLocks noGrp="1"/>
          </p:cNvGraphicFramePr>
          <p:nvPr/>
        </p:nvGraphicFramePr>
        <p:xfrm>
          <a:off x="9392526" y="209613"/>
          <a:ext cx="2621186" cy="665372"/>
        </p:xfrm>
        <a:graphic>
          <a:graphicData uri="http://schemas.openxmlformats.org/drawingml/2006/table">
            <a:tbl>
              <a:tblPr firstRow="1" firstCol="1" bandRow="1"/>
              <a:tblGrid>
                <a:gridCol w="740245">
                  <a:extLst>
                    <a:ext uri="{9D8B030D-6E8A-4147-A177-3AD203B41FA5}">
                      <a16:colId xmlns:a16="http://schemas.microsoft.com/office/drawing/2014/main" val="2004874774"/>
                    </a:ext>
                  </a:extLst>
                </a:gridCol>
                <a:gridCol w="1712941">
                  <a:extLst>
                    <a:ext uri="{9D8B030D-6E8A-4147-A177-3AD203B41FA5}">
                      <a16:colId xmlns:a16="http://schemas.microsoft.com/office/drawing/2014/main" val="3111714026"/>
                    </a:ext>
                  </a:extLst>
                </a:gridCol>
                <a:gridCol w="168000">
                  <a:extLst>
                    <a:ext uri="{9D8B030D-6E8A-4147-A177-3AD203B41FA5}">
                      <a16:colId xmlns:a16="http://schemas.microsoft.com/office/drawing/2014/main" val="2505345629"/>
                    </a:ext>
                  </a:extLst>
                </a:gridCol>
              </a:tblGrid>
              <a:tr h="583982">
                <a:tc gridSpan="2">
                  <a:txBody>
                    <a:bodyPr/>
                    <a:lstStyle/>
                    <a:p>
                      <a:pPr indent="207010">
                        <a:lnSpc>
                          <a:spcPct val="107000"/>
                        </a:lnSpc>
                        <a:spcAft>
                          <a:spcPts val="800"/>
                        </a:spcAft>
                      </a:pPr>
                      <a:r>
                        <a:rPr lang="en-GB" sz="24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CIUDADES</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81390">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spTree>
    <p:extLst>
      <p:ext uri="{BB962C8B-B14F-4D97-AF65-F5344CB8AC3E}">
        <p14:creationId xmlns:p14="http://schemas.microsoft.com/office/powerpoint/2010/main" val="258004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a 15">
            <a:extLst>
              <a:ext uri="{FF2B5EF4-FFF2-40B4-BE49-F238E27FC236}">
                <a16:creationId xmlns:a16="http://schemas.microsoft.com/office/drawing/2014/main" id="{24DBA9FA-01BC-2627-5C4D-F98AD214FCC9}"/>
              </a:ext>
            </a:extLst>
          </p:cNvPr>
          <p:cNvGraphicFramePr>
            <a:graphicFrameLocks noGrp="1"/>
          </p:cNvGraphicFramePr>
          <p:nvPr>
            <p:extLst>
              <p:ext uri="{D42A27DB-BD31-4B8C-83A1-F6EECF244321}">
                <p14:modId xmlns:p14="http://schemas.microsoft.com/office/powerpoint/2010/main" val="3024159464"/>
              </p:ext>
            </p:extLst>
          </p:nvPr>
        </p:nvGraphicFramePr>
        <p:xfrm>
          <a:off x="1055075" y="127730"/>
          <a:ext cx="7887956" cy="914660"/>
        </p:xfrm>
        <a:graphic>
          <a:graphicData uri="http://schemas.openxmlformats.org/drawingml/2006/table">
            <a:tbl>
              <a:tblPr firstRow="1" firstCol="1" bandRow="1"/>
              <a:tblGrid>
                <a:gridCol w="2227625">
                  <a:extLst>
                    <a:ext uri="{9D8B030D-6E8A-4147-A177-3AD203B41FA5}">
                      <a16:colId xmlns:a16="http://schemas.microsoft.com/office/drawing/2014/main" val="2004874774"/>
                    </a:ext>
                  </a:extLst>
                </a:gridCol>
                <a:gridCol w="5154767">
                  <a:extLst>
                    <a:ext uri="{9D8B030D-6E8A-4147-A177-3AD203B41FA5}">
                      <a16:colId xmlns:a16="http://schemas.microsoft.com/office/drawing/2014/main" val="3111714026"/>
                    </a:ext>
                  </a:extLst>
                </a:gridCol>
                <a:gridCol w="505564">
                  <a:extLst>
                    <a:ext uri="{9D8B030D-6E8A-4147-A177-3AD203B41FA5}">
                      <a16:colId xmlns:a16="http://schemas.microsoft.com/office/drawing/2014/main" val="2505345629"/>
                    </a:ext>
                  </a:extLst>
                </a:gridCol>
              </a:tblGrid>
              <a:tr h="802777">
                <a:tc gridSpan="2">
                  <a:txBody>
                    <a:bodyPr/>
                    <a:lstStyle/>
                    <a:p>
                      <a:pPr indent="207010">
                        <a:lnSpc>
                          <a:spcPct val="107000"/>
                        </a:lnSpc>
                        <a:spcAft>
                          <a:spcPts val="800"/>
                        </a:spcAft>
                      </a:pP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a:t>
                      </a:r>
                      <a:r>
                        <a:rPr lang="en-GB" sz="3600" spc="100" noProof="0" dirty="0" err="1">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por</a:t>
                      </a: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 </a:t>
                      </a:r>
                      <a:r>
                        <a:rPr lang="en-GB" sz="3600" spc="100" noProof="0" dirty="0" err="1">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qué</a:t>
                      </a: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 ESTA SERIE DE INFORMES?</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11883">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18" name="Imagen 17">
            <a:extLst>
              <a:ext uri="{FF2B5EF4-FFF2-40B4-BE49-F238E27FC236}">
                <a16:creationId xmlns:a16="http://schemas.microsoft.com/office/drawing/2014/main" id="{0B2C57A8-1CC7-D4C3-3822-4F26BA42A70A}"/>
              </a:ext>
            </a:extLst>
          </p:cNvPr>
          <p:cNvPicPr>
            <a:picLocks noChangeAspect="1"/>
          </p:cNvPicPr>
          <p:nvPr/>
        </p:nvPicPr>
        <p:blipFill>
          <a:blip r:embed="rId2"/>
          <a:srcRect l="32720" t="10867" r="38104" b="11874"/>
          <a:stretch/>
        </p:blipFill>
        <p:spPr>
          <a:xfrm>
            <a:off x="347385" y="1456073"/>
            <a:ext cx="2573097" cy="3619780"/>
          </a:xfrm>
          <a:prstGeom prst="rect">
            <a:avLst/>
          </a:prstGeom>
          <a:ln>
            <a:noFill/>
          </a:ln>
          <a:effectLst>
            <a:outerShdw blurRad="292100" dist="139700" dir="2700000" algn="tl" rotWithShape="0">
              <a:srgbClr val="333333">
                <a:alpha val="65000"/>
              </a:srgbClr>
            </a:outerShdw>
          </a:effectLst>
        </p:spPr>
      </p:pic>
      <p:pic>
        <p:nvPicPr>
          <p:cNvPr id="25" name="Imagen 24">
            <a:extLst>
              <a:ext uri="{FF2B5EF4-FFF2-40B4-BE49-F238E27FC236}">
                <a16:creationId xmlns:a16="http://schemas.microsoft.com/office/drawing/2014/main" id="{342C09EC-20C0-00FF-7353-CCA197D828B2}"/>
              </a:ext>
            </a:extLst>
          </p:cNvPr>
          <p:cNvPicPr>
            <a:picLocks noChangeAspect="1"/>
          </p:cNvPicPr>
          <p:nvPr/>
        </p:nvPicPr>
        <p:blipFill>
          <a:blip r:embed="rId3"/>
          <a:srcRect l="33136" t="10052" r="37843" b="12269"/>
          <a:stretch/>
        </p:blipFill>
        <p:spPr>
          <a:xfrm>
            <a:off x="617973" y="2024273"/>
            <a:ext cx="2778370" cy="3950715"/>
          </a:xfrm>
          <a:prstGeom prst="rect">
            <a:avLst/>
          </a:prstGeom>
          <a:ln>
            <a:noFill/>
          </a:ln>
          <a:effectLst>
            <a:outerShdw blurRad="292100" dist="139700" dir="2700000" algn="tl" rotWithShape="0">
              <a:srgbClr val="333333">
                <a:alpha val="65000"/>
              </a:srgbClr>
            </a:outerShdw>
          </a:effectLst>
        </p:spPr>
      </p:pic>
      <p:pic>
        <p:nvPicPr>
          <p:cNvPr id="26" name="Imagen 25">
            <a:extLst>
              <a:ext uri="{FF2B5EF4-FFF2-40B4-BE49-F238E27FC236}">
                <a16:creationId xmlns:a16="http://schemas.microsoft.com/office/drawing/2014/main" id="{FE37D7D8-5AAE-4171-9CDB-196B68FF5366}"/>
              </a:ext>
            </a:extLst>
          </p:cNvPr>
          <p:cNvPicPr>
            <a:picLocks noChangeAspect="1"/>
          </p:cNvPicPr>
          <p:nvPr/>
        </p:nvPicPr>
        <p:blipFill>
          <a:blip r:embed="rId4"/>
          <a:srcRect l="33626" t="9936" r="37610" b="14512"/>
          <a:stretch/>
        </p:blipFill>
        <p:spPr>
          <a:xfrm>
            <a:off x="1301260" y="2741723"/>
            <a:ext cx="2778369" cy="3876982"/>
          </a:xfrm>
          <a:prstGeom prst="rect">
            <a:avLst/>
          </a:prstGeom>
          <a:ln>
            <a:noFill/>
          </a:ln>
          <a:effectLst>
            <a:outerShdw blurRad="292100" dist="139700" dir="2700000" algn="tl" rotWithShape="0">
              <a:srgbClr val="333333">
                <a:alpha val="65000"/>
              </a:srgbClr>
            </a:outerShdw>
          </a:effectLst>
        </p:spPr>
      </p:pic>
      <p:sp>
        <p:nvSpPr>
          <p:cNvPr id="28" name="CuadroTexto 27">
            <a:extLst>
              <a:ext uri="{FF2B5EF4-FFF2-40B4-BE49-F238E27FC236}">
                <a16:creationId xmlns:a16="http://schemas.microsoft.com/office/drawing/2014/main" id="{D11E267F-5970-C8BA-EA9A-7F9EB559ADD9}"/>
              </a:ext>
            </a:extLst>
          </p:cNvPr>
          <p:cNvSpPr txBox="1"/>
          <p:nvPr/>
        </p:nvSpPr>
        <p:spPr>
          <a:xfrm>
            <a:off x="4919093" y="1589429"/>
            <a:ext cx="6548229" cy="1384995"/>
          </a:xfrm>
          <a:prstGeom prst="rect">
            <a:avLst/>
          </a:prstGeom>
          <a:noFill/>
        </p:spPr>
        <p:txBody>
          <a:bodyPr wrap="square">
            <a:spAutoFit/>
          </a:bodyPr>
          <a:lstStyle/>
          <a:p>
            <a:pPr marL="342900" indent="-342900" algn="just">
              <a:buFont typeface="Wingdings" panose="05000000000000000000" pitchFamily="2" charset="2"/>
              <a:buChar char="§"/>
            </a:pPr>
            <a:r>
              <a:rPr lang="es-ES" sz="1400" dirty="0">
                <a:solidFill>
                  <a:schemeClr val="tx1">
                    <a:lumMod val="65000"/>
                    <a:lumOff val="35000"/>
                  </a:schemeClr>
                </a:solidFill>
                <a:latin typeface="Segoe UI" panose="020B0502040204020203" pitchFamily="34" charset="0"/>
                <a:cs typeface="Segoe UI" panose="020B0502040204020203" pitchFamily="34" charset="0"/>
              </a:rPr>
              <a:t>Mejorar la comprensión de la cooperación descentralizada para el desarrollo (CDD) a través de un análisis sistemático de la base de datos CRS de la OCDE y de investigaciones relacionadas.</a:t>
            </a:r>
          </a:p>
          <a:p>
            <a:pPr algn="just"/>
            <a:endParaRPr lang="es-ES" sz="1400"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lgn="just">
              <a:buFont typeface="Wingdings" panose="05000000000000000000" pitchFamily="2" charset="2"/>
              <a:buChar char="§"/>
            </a:pPr>
            <a:r>
              <a:rPr lang="es-ES" sz="1400" dirty="0">
                <a:solidFill>
                  <a:schemeClr val="tx1">
                    <a:lumMod val="65000"/>
                    <a:lumOff val="35000"/>
                  </a:schemeClr>
                </a:solidFill>
                <a:latin typeface="Segoe UI" panose="020B0502040204020203" pitchFamily="34" charset="0"/>
                <a:cs typeface="Segoe UI" panose="020B0502040204020203" pitchFamily="34" charset="0"/>
              </a:rPr>
              <a:t>Difundir las prácticas de CDD y favorecer los intercambios entre los gobiernos donantes subnacionales.</a:t>
            </a:r>
          </a:p>
        </p:txBody>
      </p:sp>
      <p:sp>
        <p:nvSpPr>
          <p:cNvPr id="29" name="CuadroTexto 28">
            <a:extLst>
              <a:ext uri="{FF2B5EF4-FFF2-40B4-BE49-F238E27FC236}">
                <a16:creationId xmlns:a16="http://schemas.microsoft.com/office/drawing/2014/main" id="{E567D840-4F90-1BBD-2D3D-62916C3270D6}"/>
              </a:ext>
            </a:extLst>
          </p:cNvPr>
          <p:cNvSpPr txBox="1"/>
          <p:nvPr/>
        </p:nvSpPr>
        <p:spPr>
          <a:xfrm>
            <a:off x="4876945" y="1185717"/>
            <a:ext cx="1548682" cy="369332"/>
          </a:xfrm>
          <a:prstGeom prst="rect">
            <a:avLst/>
          </a:prstGeom>
          <a:noFill/>
        </p:spPr>
        <p:txBody>
          <a:bodyPr wrap="square" rtlCol="0">
            <a:spAutoFit/>
          </a:bodyPr>
          <a:lstStyle>
            <a:defPPr>
              <a:defRPr lang="es-ES"/>
            </a:defPPr>
            <a:lvl1pPr>
              <a:defRPr sz="4000">
                <a:solidFill>
                  <a:schemeClr val="tx2"/>
                </a:solidFill>
                <a:effectLst/>
                <a:latin typeface="Segoe UI Semibold" panose="020B0702040204020203" pitchFamily="34" charset="0"/>
                <a:ea typeface="Calibri" panose="020F0502020204030204" pitchFamily="34" charset="0"/>
                <a:cs typeface="Segoe UI Semibold" panose="020B0702040204020203" pitchFamily="34" charset="0"/>
              </a:defRPr>
            </a:lvl1pPr>
          </a:lstStyle>
          <a:p>
            <a:r>
              <a:rPr lang="es-ES" sz="1800" dirty="0">
                <a:solidFill>
                  <a:schemeClr val="tx1">
                    <a:lumMod val="65000"/>
                    <a:lumOff val="35000"/>
                  </a:schemeClr>
                </a:solidFill>
              </a:rPr>
              <a:t>OBJETIVOS</a:t>
            </a:r>
            <a:endParaRPr lang="es-ES" sz="2400" dirty="0">
              <a:solidFill>
                <a:schemeClr val="tx1">
                  <a:lumMod val="65000"/>
                  <a:lumOff val="35000"/>
                </a:schemeClr>
              </a:solidFill>
            </a:endParaRPr>
          </a:p>
        </p:txBody>
      </p:sp>
      <p:sp>
        <p:nvSpPr>
          <p:cNvPr id="30" name="CuadroTexto 29">
            <a:extLst>
              <a:ext uri="{FF2B5EF4-FFF2-40B4-BE49-F238E27FC236}">
                <a16:creationId xmlns:a16="http://schemas.microsoft.com/office/drawing/2014/main" id="{DD6886B9-CCA4-A3EF-2085-7191899F348F}"/>
              </a:ext>
            </a:extLst>
          </p:cNvPr>
          <p:cNvSpPr txBox="1"/>
          <p:nvPr/>
        </p:nvSpPr>
        <p:spPr>
          <a:xfrm>
            <a:off x="4999053" y="3601027"/>
            <a:ext cx="6729527" cy="2626360"/>
          </a:xfrm>
          <a:prstGeom prst="rect">
            <a:avLst/>
          </a:prstGeom>
          <a:noFill/>
        </p:spPr>
        <p:txBody>
          <a:bodyPr wrap="square">
            <a:spAutoFit/>
          </a:bodyPr>
          <a:lstStyle/>
          <a:p>
            <a:pPr marL="285750" indent="-285750" algn="l">
              <a:spcBef>
                <a:spcPts val="750"/>
              </a:spcBef>
              <a:spcAft>
                <a:spcPts val="750"/>
              </a:spcAft>
              <a:buFont typeface="Arial" panose="020B0604020202020204" pitchFamily="34" charset="0"/>
              <a:buChar char="•"/>
            </a:pPr>
            <a:r>
              <a:rPr lang="es-ES" sz="1400" dirty="0">
                <a:solidFill>
                  <a:schemeClr val="tx1">
                    <a:lumMod val="65000"/>
                    <a:lumOff val="35000"/>
                  </a:schemeClr>
                </a:solidFill>
                <a:latin typeface="Segoe UI" panose="020B0502040204020203" pitchFamily="34" charset="0"/>
                <a:cs typeface="Segoe UI" panose="020B0502040204020203" pitchFamily="34" charset="0"/>
              </a:rPr>
              <a:t>Una visión cuantitativa de la AOD descentralizada.</a:t>
            </a:r>
          </a:p>
          <a:p>
            <a:pPr marL="285750" indent="-285750" algn="l">
              <a:spcBef>
                <a:spcPts val="750"/>
              </a:spcBef>
              <a:spcAft>
                <a:spcPts val="750"/>
              </a:spcAft>
              <a:buFont typeface="Arial" panose="020B0604020202020204" pitchFamily="34" charset="0"/>
              <a:buChar char="•"/>
            </a:pPr>
            <a:r>
              <a:rPr lang="es-ES" sz="1400" dirty="0">
                <a:solidFill>
                  <a:schemeClr val="tx1">
                    <a:lumMod val="65000"/>
                    <a:lumOff val="35000"/>
                  </a:schemeClr>
                </a:solidFill>
                <a:latin typeface="Segoe UI" panose="020B0502040204020203" pitchFamily="34" charset="0"/>
                <a:cs typeface="Segoe UI" panose="020B0502040204020203" pitchFamily="34" charset="0"/>
              </a:rPr>
              <a:t>Análisis cualitativo: estudio en profundidad de las modalidades y temas de la CDD a través de estudios de caso.</a:t>
            </a:r>
          </a:p>
          <a:p>
            <a:pPr marL="285750" indent="-285750" algn="l">
              <a:spcBef>
                <a:spcPts val="750"/>
              </a:spcBef>
              <a:spcAft>
                <a:spcPts val="750"/>
              </a:spcAft>
              <a:buFont typeface="Arial" panose="020B0604020202020204" pitchFamily="34" charset="0"/>
              <a:buChar char="•"/>
            </a:pPr>
            <a:r>
              <a:rPr lang="es-ES" sz="1400" dirty="0">
                <a:solidFill>
                  <a:schemeClr val="tx1">
                    <a:lumMod val="65000"/>
                    <a:lumOff val="35000"/>
                  </a:schemeClr>
                </a:solidFill>
                <a:latin typeface="Segoe UI" panose="020B0502040204020203" pitchFamily="34" charset="0"/>
                <a:cs typeface="Segoe UI" panose="020B0502040204020203" pitchFamily="34" charset="0"/>
              </a:rPr>
              <a:t>Recursos: </a:t>
            </a:r>
          </a:p>
          <a:p>
            <a:pPr marL="742950" lvl="1" indent="-285750">
              <a:spcBef>
                <a:spcPts val="750"/>
              </a:spcBef>
              <a:spcAft>
                <a:spcPts val="750"/>
              </a:spcAft>
              <a:buFont typeface="Arial" panose="020B0604020202020204" pitchFamily="34" charset="0"/>
              <a:buChar char="•"/>
            </a:pPr>
            <a:r>
              <a:rPr lang="es-ES" sz="1400" dirty="0">
                <a:solidFill>
                  <a:schemeClr val="tx1">
                    <a:lumMod val="65000"/>
                    <a:lumOff val="35000"/>
                  </a:schemeClr>
                </a:solidFill>
                <a:latin typeface="Segoe UI" panose="020B0502040204020203" pitchFamily="34" charset="0"/>
                <a:cs typeface="Segoe UI" panose="020B0502040204020203" pitchFamily="34" charset="0"/>
              </a:rPr>
              <a:t>Fichas país</a:t>
            </a:r>
          </a:p>
          <a:p>
            <a:pPr marL="742950" lvl="1" indent="-285750">
              <a:spcBef>
                <a:spcPts val="750"/>
              </a:spcBef>
              <a:spcAft>
                <a:spcPts val="750"/>
              </a:spcAft>
              <a:buFont typeface="Arial" panose="020B0604020202020204" pitchFamily="34" charset="0"/>
              <a:buChar char="•"/>
            </a:pPr>
            <a:r>
              <a:rPr lang="es-ES" sz="1400" dirty="0">
                <a:solidFill>
                  <a:schemeClr val="tx1">
                    <a:lumMod val="65000"/>
                    <a:lumOff val="35000"/>
                  </a:schemeClr>
                </a:solidFill>
                <a:latin typeface="Segoe UI" panose="020B0502040204020203" pitchFamily="34" charset="0"/>
                <a:cs typeface="Segoe UI" panose="020B0502040204020203" pitchFamily="34" charset="0"/>
              </a:rPr>
              <a:t>Rankings de donantes</a:t>
            </a:r>
          </a:p>
          <a:p>
            <a:pPr marL="742950" lvl="1" indent="-285750">
              <a:spcBef>
                <a:spcPts val="750"/>
              </a:spcBef>
              <a:spcAft>
                <a:spcPts val="750"/>
              </a:spcAft>
              <a:buFont typeface="Arial" panose="020B0604020202020204" pitchFamily="34" charset="0"/>
              <a:buChar char="•"/>
            </a:pPr>
            <a:r>
              <a:rPr lang="es-ES" sz="1400" dirty="0">
                <a:solidFill>
                  <a:schemeClr val="tx1">
                    <a:lumMod val="65000"/>
                    <a:lumOff val="35000"/>
                  </a:schemeClr>
                </a:solidFill>
                <a:latin typeface="Segoe UI" panose="020B0502040204020203" pitchFamily="34" charset="0"/>
                <a:cs typeface="Segoe UI" panose="020B0502040204020203" pitchFamily="34" charset="0"/>
              </a:rPr>
              <a:t>Mapas</a:t>
            </a:r>
          </a:p>
        </p:txBody>
      </p:sp>
      <p:sp>
        <p:nvSpPr>
          <p:cNvPr id="31" name="CuadroTexto 30">
            <a:extLst>
              <a:ext uri="{FF2B5EF4-FFF2-40B4-BE49-F238E27FC236}">
                <a16:creationId xmlns:a16="http://schemas.microsoft.com/office/drawing/2014/main" id="{E1E26495-8878-4AB6-71A7-14C251720E5C}"/>
              </a:ext>
            </a:extLst>
          </p:cNvPr>
          <p:cNvSpPr txBox="1"/>
          <p:nvPr/>
        </p:nvSpPr>
        <p:spPr>
          <a:xfrm>
            <a:off x="4929985" y="3168518"/>
            <a:ext cx="1772517" cy="369332"/>
          </a:xfrm>
          <a:prstGeom prst="rect">
            <a:avLst/>
          </a:prstGeom>
          <a:noFill/>
        </p:spPr>
        <p:txBody>
          <a:bodyPr wrap="square" rtlCol="0">
            <a:spAutoFit/>
          </a:bodyPr>
          <a:lstStyle>
            <a:defPPr>
              <a:defRPr lang="es-ES"/>
            </a:defPPr>
            <a:lvl1pPr>
              <a:defRPr sz="2000">
                <a:solidFill>
                  <a:schemeClr val="tx1">
                    <a:lumMod val="65000"/>
                    <a:lumOff val="35000"/>
                  </a:schemeClr>
                </a:solidFill>
                <a:effectLst/>
                <a:latin typeface="Segoe UI Semibold" panose="020B0702040204020203" pitchFamily="34" charset="0"/>
                <a:ea typeface="Calibri" panose="020F0502020204030204" pitchFamily="34" charset="0"/>
                <a:cs typeface="Segoe UI Semibold" panose="020B0702040204020203" pitchFamily="34" charset="0"/>
              </a:defRPr>
            </a:lvl1pPr>
          </a:lstStyle>
          <a:p>
            <a:r>
              <a:rPr lang="es-ES" sz="1800" dirty="0"/>
              <a:t>CONTENIDOS</a:t>
            </a:r>
          </a:p>
        </p:txBody>
      </p:sp>
      <p:pic>
        <p:nvPicPr>
          <p:cNvPr id="32" name="Gráfico 31" descr="Diana contorno">
            <a:extLst>
              <a:ext uri="{FF2B5EF4-FFF2-40B4-BE49-F238E27FC236}">
                <a16:creationId xmlns:a16="http://schemas.microsoft.com/office/drawing/2014/main" id="{4B80B90F-5505-26B6-7BD5-0501051228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3329" y="1156920"/>
            <a:ext cx="432509" cy="432509"/>
          </a:xfrm>
          <a:prstGeom prst="rect">
            <a:avLst/>
          </a:prstGeom>
        </p:spPr>
      </p:pic>
      <p:pic>
        <p:nvPicPr>
          <p:cNvPr id="33" name="Gráfico 32" descr="Lista contorno">
            <a:extLst>
              <a:ext uri="{FF2B5EF4-FFF2-40B4-BE49-F238E27FC236}">
                <a16:creationId xmlns:a16="http://schemas.microsoft.com/office/drawing/2014/main" id="{A9C3BEDB-8D3F-548D-250A-8F836591E0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55430" y="3168518"/>
            <a:ext cx="432509" cy="432509"/>
          </a:xfrm>
          <a:prstGeom prst="rect">
            <a:avLst/>
          </a:prstGeom>
        </p:spPr>
      </p:pic>
      <p:pic>
        <p:nvPicPr>
          <p:cNvPr id="38" name="Imagen 37">
            <a:extLst>
              <a:ext uri="{FF2B5EF4-FFF2-40B4-BE49-F238E27FC236}">
                <a16:creationId xmlns:a16="http://schemas.microsoft.com/office/drawing/2014/main" id="{85CC85DF-F7B1-FA7B-E2EA-FDB0ABCF2D0D}"/>
              </a:ext>
            </a:extLst>
          </p:cNvPr>
          <p:cNvPicPr>
            <a:picLocks noChangeAspect="1"/>
          </p:cNvPicPr>
          <p:nvPr/>
        </p:nvPicPr>
        <p:blipFill>
          <a:blip r:embed="rId9"/>
          <a:stretch>
            <a:fillRect/>
          </a:stretch>
        </p:blipFill>
        <p:spPr>
          <a:xfrm>
            <a:off x="0" y="36352"/>
            <a:ext cx="979714" cy="979714"/>
          </a:xfrm>
          <a:prstGeom prst="rect">
            <a:avLst/>
          </a:prstGeom>
        </p:spPr>
      </p:pic>
    </p:spTree>
    <p:extLst>
      <p:ext uri="{BB962C8B-B14F-4D97-AF65-F5344CB8AC3E}">
        <p14:creationId xmlns:p14="http://schemas.microsoft.com/office/powerpoint/2010/main" val="330365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6EDC78A-9B73-5CC4-6CB3-518D7D6B742D}"/>
              </a:ext>
            </a:extLst>
          </p:cNvPr>
          <p:cNvSpPr>
            <a:spLocks noChangeArrowheads="1"/>
          </p:cNvSpPr>
          <p:nvPr/>
        </p:nvSpPr>
        <p:spPr bwMode="auto">
          <a:xfrm>
            <a:off x="233680" y="230812"/>
            <a:ext cx="672498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808080"/>
                </a:solidFill>
                <a:effectLst/>
                <a:latin typeface="Segoe UI" panose="020B0502040204020203" pitchFamily="34" charset="0"/>
                <a:ea typeface="Aptos" panose="020B0004020202020204" pitchFamily="34" charset="0"/>
                <a:cs typeface="Segoe UI" panose="020B0502040204020203" pitchFamily="34" charset="0"/>
              </a:rPr>
              <a:t>Mapa 2</a:t>
            </a:r>
            <a:r>
              <a:rPr kumimoji="0" lang="es-ES" altLang="es-ES" sz="2000" b="0" i="1" u="none" strike="noStrike" cap="none" normalizeH="0" baseline="0" dirty="0">
                <a:ln>
                  <a:noFill/>
                </a:ln>
                <a:solidFill>
                  <a:srgbClr val="0E2841"/>
                </a:solidFill>
                <a:effectLst/>
                <a:latin typeface="Segoe UI" panose="020B0502040204020203" pitchFamily="34" charset="0"/>
                <a:ea typeface="Aptos" panose="020B0004020202020204" pitchFamily="34" charset="0"/>
                <a:cs typeface="Segoe UI" panose="020B0502040204020203" pitchFamily="34" charset="0"/>
              </a:rPr>
              <a:t>. </a:t>
            </a:r>
            <a:r>
              <a:rPr kumimoji="0" lang="es-ES" altLang="es-ES" b="1" i="0" u="none" strike="noStrike" cap="none" normalizeH="0" baseline="0" dirty="0">
                <a:ln>
                  <a:noFill/>
                </a:ln>
                <a:solidFill>
                  <a:srgbClr val="4982A1"/>
                </a:solidFill>
                <a:effectLst/>
                <a:latin typeface="Segoe UI" panose="020B0502040204020203" pitchFamily="34" charset="0"/>
                <a:ea typeface="Aptos" panose="020B0004020202020204" pitchFamily="34" charset="0"/>
                <a:cs typeface="Segoe UI" panose="020B0502040204020203" pitchFamily="34" charset="0"/>
              </a:rPr>
              <a:t>1</a:t>
            </a:r>
            <a:r>
              <a:rPr kumimoji="0" lang="es-ES" altLang="es-ES" b="1" i="0" u="none" strike="noStrike" cap="none" normalizeH="0" baseline="0" dirty="0" bmk="">
                <a:ln>
                  <a:noFill/>
                </a:ln>
                <a:solidFill>
                  <a:srgbClr val="4982A1"/>
                </a:solidFill>
                <a:effectLst/>
                <a:latin typeface="Segoe UI" panose="020B0502040204020203" pitchFamily="34" charset="0"/>
                <a:ea typeface="Aptos" panose="020B0004020202020204" pitchFamily="34" charset="0"/>
                <a:cs typeface="Segoe UI" panose="020B0502040204020203" pitchFamily="34" charset="0"/>
              </a:rPr>
              <a:t>29 ciudades belgas cuentan con programas de AOD</a:t>
            </a:r>
            <a:endParaRPr kumimoji="0" lang="es-ES" altLang="es-E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4800" b="0" i="0" u="none" strike="noStrike" cap="none" normalizeH="0" baseline="0" dirty="0">
              <a:ln>
                <a:noFill/>
              </a:ln>
              <a:solidFill>
                <a:schemeClr val="tx1"/>
              </a:solidFill>
              <a:effectLst/>
              <a:latin typeface="Arial" panose="020B0604020202020204" pitchFamily="34" charset="0"/>
            </a:endParaRPr>
          </a:p>
        </p:txBody>
      </p:sp>
      <p:pic>
        <p:nvPicPr>
          <p:cNvPr id="7172" name="Imagen 4" descr="Gráfico, Gráfico de dispersión&#10;&#10;Descripción generada automáticamente">
            <a:extLst>
              <a:ext uri="{FF2B5EF4-FFF2-40B4-BE49-F238E27FC236}">
                <a16:creationId xmlns:a16="http://schemas.microsoft.com/office/drawing/2014/main" id="{8CF6C11F-22CE-CA9C-B22A-B2450F10B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22" t="18854" r="35963" b="32912"/>
          <a:stretch>
            <a:fillRect/>
          </a:stretch>
        </p:blipFill>
        <p:spPr bwMode="auto">
          <a:xfrm>
            <a:off x="4977463" y="920247"/>
            <a:ext cx="6543040" cy="5522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C3772BBB-87EB-D495-C92C-9BD0AAB8070B}"/>
              </a:ext>
            </a:extLst>
          </p:cNvPr>
          <p:cNvSpPr>
            <a:spLocks noChangeArrowheads="1"/>
          </p:cNvSpPr>
          <p:nvPr/>
        </p:nvSpPr>
        <p:spPr bwMode="auto">
          <a:xfrm>
            <a:off x="1961817" y="5973366"/>
            <a:ext cx="5079063"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050" b="0" i="0" u="none" strike="noStrike" cap="none" normalizeH="0" baseline="0" dirty="0">
                <a:ln>
                  <a:noFill/>
                </a:ln>
                <a:solidFill>
                  <a:srgbClr val="595959"/>
                </a:solidFill>
                <a:effectLst/>
                <a:latin typeface="Segoe UI" panose="020B0502040204020203" pitchFamily="34" charset="0"/>
                <a:ea typeface="Calibri" panose="020F0502020204030204" pitchFamily="34" charset="0"/>
                <a:cs typeface="Segoe UI" panose="020B0502040204020203" pitchFamily="34" charset="0"/>
              </a:rPr>
              <a:t>Fuente: Datos de AOD de la OCDE y bases de datos nacionales consolidados en el Anexo III. Los puntos son proporcionales al presupuesto de ayuda de cada país con el máximo en 578.000 dólares. Véase el detalle y su geolocalización en </a:t>
            </a:r>
            <a:r>
              <a:rPr kumimoji="0" lang="es-ES" altLang="es-ES" sz="1050" b="0" i="0" u="none" strike="noStrike" cap="none" normalizeH="0" baseline="0" dirty="0" err="1">
                <a:ln>
                  <a:noFill/>
                </a:ln>
                <a:solidFill>
                  <a:srgbClr val="44546A"/>
                </a:solidFill>
                <a:effectLst/>
                <a:latin typeface="Segoe UI" panose="020B0502040204020203" pitchFamily="34" charset="0"/>
                <a:ea typeface="Calibri" panose="020F0502020204030204" pitchFamily="34" charset="0"/>
                <a:cs typeface="Segoe UI" panose="020B0502040204020203" pitchFamily="34" charset="0"/>
                <a:hlinkClick r:id="rId3"/>
              </a:rPr>
              <a:t>Flourish</a:t>
            </a:r>
            <a:r>
              <a:rPr kumimoji="0" lang="es-ES" altLang="es-ES" sz="1050" b="0" i="0" u="sng" strike="noStrike" cap="none" normalizeH="0" baseline="0" dirty="0">
                <a:ln>
                  <a:noFill/>
                </a:ln>
                <a:solidFill>
                  <a:srgbClr val="44546A"/>
                </a:solidFill>
                <a:effectLst/>
                <a:latin typeface="Segoe UI" panose="020B0502040204020203" pitchFamily="34" charset="0"/>
                <a:ea typeface="Calibri" panose="020F0502020204030204" pitchFamily="34" charset="0"/>
                <a:cs typeface="Segoe UI" panose="020B0502040204020203" pitchFamily="34" charset="0"/>
              </a:rPr>
              <a:t>.</a:t>
            </a:r>
            <a:endParaRPr kumimoji="0" lang="es-ES" altLang="es-ES" sz="3200" b="0" i="0" u="none" strike="noStrike" cap="none" normalizeH="0" baseline="0" dirty="0">
              <a:ln>
                <a:noFill/>
              </a:ln>
              <a:solidFill>
                <a:schemeClr val="tx1"/>
              </a:solidFill>
              <a:effectLst/>
              <a:latin typeface="Arial" panose="020B0604020202020204" pitchFamily="34" charset="0"/>
            </a:endParaRPr>
          </a:p>
        </p:txBody>
      </p:sp>
      <p:sp>
        <p:nvSpPr>
          <p:cNvPr id="7" name="CuadroTexto 6">
            <a:extLst>
              <a:ext uri="{FF2B5EF4-FFF2-40B4-BE49-F238E27FC236}">
                <a16:creationId xmlns:a16="http://schemas.microsoft.com/office/drawing/2014/main" id="{74BB6299-7122-63EF-B9BD-8C48ACD155D1}"/>
              </a:ext>
            </a:extLst>
          </p:cNvPr>
          <p:cNvSpPr txBox="1"/>
          <p:nvPr/>
        </p:nvSpPr>
        <p:spPr>
          <a:xfrm>
            <a:off x="759669" y="1238772"/>
            <a:ext cx="2519680" cy="3970318"/>
          </a:xfrm>
          <a:prstGeom prst="rect">
            <a:avLst/>
          </a:prstGeom>
          <a:noFill/>
        </p:spPr>
        <p:txBody>
          <a:bodyPr wrap="square">
            <a:spAutoFit/>
          </a:bodyPr>
          <a:lstStyle/>
          <a:p>
            <a:pPr algn="r"/>
            <a:r>
              <a:rPr lang="es-ES" b="1" i="0" dirty="0">
                <a:solidFill>
                  <a:srgbClr val="242424"/>
                </a:solidFill>
                <a:effectLst/>
                <a:latin typeface="Segoe UI" panose="020B0502040204020203" pitchFamily="34" charset="0"/>
              </a:rPr>
              <a:t>Gante: </a:t>
            </a:r>
            <a:r>
              <a:rPr lang="es-ES" i="0" dirty="0">
                <a:solidFill>
                  <a:srgbClr val="242424"/>
                </a:solidFill>
                <a:effectLst/>
                <a:latin typeface="Segoe UI" panose="020B0502040204020203" pitchFamily="34" charset="0"/>
              </a:rPr>
              <a:t>del activismo pacifista a una visión de ciudad sobre la solidaridad global</a:t>
            </a:r>
            <a:endParaRPr lang="es-ES" dirty="0">
              <a:solidFill>
                <a:srgbClr val="242424"/>
              </a:solidFill>
              <a:latin typeface="Segoe UI" panose="020B0502040204020203" pitchFamily="34" charset="0"/>
            </a:endParaRPr>
          </a:p>
          <a:p>
            <a:pPr algn="r"/>
            <a:endParaRPr lang="es-ES" b="1" i="0" dirty="0">
              <a:solidFill>
                <a:srgbClr val="242424"/>
              </a:solidFill>
              <a:effectLst/>
              <a:latin typeface="Segoe UI" panose="020B0502040204020203" pitchFamily="34" charset="0"/>
            </a:endParaRPr>
          </a:p>
          <a:p>
            <a:pPr algn="r"/>
            <a:r>
              <a:rPr lang="es-ES" i="0" dirty="0" err="1">
                <a:solidFill>
                  <a:srgbClr val="242424"/>
                </a:solidFill>
                <a:effectLst/>
                <a:latin typeface="Segoe UI" panose="020B0502040204020203" pitchFamily="34" charset="0"/>
              </a:rPr>
              <a:t>Mundia</a:t>
            </a:r>
            <a:r>
              <a:rPr lang="es-ES" i="0" dirty="0">
                <a:solidFill>
                  <a:srgbClr val="242424"/>
                </a:solidFill>
                <a:effectLst/>
                <a:latin typeface="Segoe UI" panose="020B0502040204020203" pitchFamily="34" charset="0"/>
              </a:rPr>
              <a:t>: una plataforma local-global en </a:t>
            </a:r>
            <a:r>
              <a:rPr lang="es-ES" b="1" i="0" dirty="0">
                <a:solidFill>
                  <a:srgbClr val="242424"/>
                </a:solidFill>
                <a:effectLst/>
                <a:latin typeface="Segoe UI" panose="020B0502040204020203" pitchFamily="34" charset="0"/>
              </a:rPr>
              <a:t>Lovaina</a:t>
            </a:r>
          </a:p>
          <a:p>
            <a:pPr algn="r"/>
            <a:endParaRPr lang="es-ES" b="1" dirty="0">
              <a:solidFill>
                <a:srgbClr val="242424"/>
              </a:solidFill>
              <a:latin typeface="Segoe UI" panose="020B0502040204020203" pitchFamily="34" charset="0"/>
            </a:endParaRPr>
          </a:p>
          <a:p>
            <a:pPr algn="r"/>
            <a:endParaRPr lang="es-ES" b="1" i="0" dirty="0">
              <a:solidFill>
                <a:srgbClr val="242424"/>
              </a:solidFill>
              <a:effectLst/>
              <a:latin typeface="Segoe UI" panose="020B0502040204020203" pitchFamily="34" charset="0"/>
            </a:endParaRPr>
          </a:p>
          <a:p>
            <a:pPr algn="r"/>
            <a:r>
              <a:rPr lang="es-ES" i="0" dirty="0">
                <a:solidFill>
                  <a:srgbClr val="242424"/>
                </a:solidFill>
                <a:effectLst/>
                <a:latin typeface="Segoe UI" panose="020B0502040204020203" pitchFamily="34" charset="0"/>
              </a:rPr>
              <a:t>Hermanamiento de </a:t>
            </a:r>
            <a:r>
              <a:rPr lang="es-ES" b="1" i="0" dirty="0" err="1">
                <a:solidFill>
                  <a:srgbClr val="242424"/>
                </a:solidFill>
                <a:effectLst/>
                <a:latin typeface="Segoe UI" panose="020B0502040204020203" pitchFamily="34" charset="0"/>
              </a:rPr>
              <a:t>Evergem</a:t>
            </a:r>
            <a:r>
              <a:rPr lang="es-ES" b="1" i="0" dirty="0">
                <a:solidFill>
                  <a:srgbClr val="242424"/>
                </a:solidFill>
                <a:effectLst/>
                <a:latin typeface="Segoe UI" panose="020B0502040204020203" pitchFamily="34" charset="0"/>
              </a:rPr>
              <a:t> </a:t>
            </a:r>
            <a:r>
              <a:rPr lang="es-ES" i="0" dirty="0">
                <a:solidFill>
                  <a:srgbClr val="242424"/>
                </a:solidFill>
                <a:effectLst/>
                <a:latin typeface="Segoe UI" panose="020B0502040204020203" pitchFamily="34" charset="0"/>
              </a:rPr>
              <a:t>con Guaranda, Ecuador</a:t>
            </a:r>
          </a:p>
          <a:p>
            <a:pPr algn="r"/>
            <a:endParaRPr lang="es-ES" i="0" dirty="0">
              <a:solidFill>
                <a:srgbClr val="242424"/>
              </a:solidFill>
              <a:effectLst/>
              <a:latin typeface="Segoe UI" panose="020B0502040204020203" pitchFamily="34" charset="0"/>
            </a:endParaRPr>
          </a:p>
        </p:txBody>
      </p:sp>
      <p:pic>
        <p:nvPicPr>
          <p:cNvPr id="2" name="Imagen 1">
            <a:extLst>
              <a:ext uri="{FF2B5EF4-FFF2-40B4-BE49-F238E27FC236}">
                <a16:creationId xmlns:a16="http://schemas.microsoft.com/office/drawing/2014/main" id="{04E29174-4691-63EA-6D07-24A769EDC0CD}"/>
              </a:ext>
            </a:extLst>
          </p:cNvPr>
          <p:cNvPicPr>
            <a:picLocks noChangeAspect="1"/>
          </p:cNvPicPr>
          <p:nvPr/>
        </p:nvPicPr>
        <p:blipFill>
          <a:blip r:embed="rId4"/>
          <a:srcRect l="15058" t="11911" r="15191" b="31115"/>
          <a:stretch/>
        </p:blipFill>
        <p:spPr>
          <a:xfrm>
            <a:off x="8506118" y="152194"/>
            <a:ext cx="787100" cy="780211"/>
          </a:xfrm>
          <a:prstGeom prst="rect">
            <a:avLst/>
          </a:prstGeom>
        </p:spPr>
      </p:pic>
      <p:graphicFrame>
        <p:nvGraphicFramePr>
          <p:cNvPr id="3" name="Tabla 2">
            <a:extLst>
              <a:ext uri="{FF2B5EF4-FFF2-40B4-BE49-F238E27FC236}">
                <a16:creationId xmlns:a16="http://schemas.microsoft.com/office/drawing/2014/main" id="{CDF7C00B-3928-576D-C116-A945B65B8B7E}"/>
              </a:ext>
            </a:extLst>
          </p:cNvPr>
          <p:cNvGraphicFramePr>
            <a:graphicFrameLocks noGrp="1"/>
          </p:cNvGraphicFramePr>
          <p:nvPr/>
        </p:nvGraphicFramePr>
        <p:xfrm>
          <a:off x="9392526" y="209613"/>
          <a:ext cx="2621186" cy="665372"/>
        </p:xfrm>
        <a:graphic>
          <a:graphicData uri="http://schemas.openxmlformats.org/drawingml/2006/table">
            <a:tbl>
              <a:tblPr firstRow="1" firstCol="1" bandRow="1"/>
              <a:tblGrid>
                <a:gridCol w="740245">
                  <a:extLst>
                    <a:ext uri="{9D8B030D-6E8A-4147-A177-3AD203B41FA5}">
                      <a16:colId xmlns:a16="http://schemas.microsoft.com/office/drawing/2014/main" val="2004874774"/>
                    </a:ext>
                  </a:extLst>
                </a:gridCol>
                <a:gridCol w="1712941">
                  <a:extLst>
                    <a:ext uri="{9D8B030D-6E8A-4147-A177-3AD203B41FA5}">
                      <a16:colId xmlns:a16="http://schemas.microsoft.com/office/drawing/2014/main" val="3111714026"/>
                    </a:ext>
                  </a:extLst>
                </a:gridCol>
                <a:gridCol w="168000">
                  <a:extLst>
                    <a:ext uri="{9D8B030D-6E8A-4147-A177-3AD203B41FA5}">
                      <a16:colId xmlns:a16="http://schemas.microsoft.com/office/drawing/2014/main" val="2505345629"/>
                    </a:ext>
                  </a:extLst>
                </a:gridCol>
              </a:tblGrid>
              <a:tr h="583982">
                <a:tc gridSpan="2">
                  <a:txBody>
                    <a:bodyPr/>
                    <a:lstStyle/>
                    <a:p>
                      <a:pPr indent="207010">
                        <a:lnSpc>
                          <a:spcPct val="107000"/>
                        </a:lnSpc>
                        <a:spcAft>
                          <a:spcPts val="800"/>
                        </a:spcAft>
                      </a:pPr>
                      <a:r>
                        <a:rPr lang="en-GB" sz="24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CIUDADES</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81390">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spTree>
    <p:extLst>
      <p:ext uri="{BB962C8B-B14F-4D97-AF65-F5344CB8AC3E}">
        <p14:creationId xmlns:p14="http://schemas.microsoft.com/office/powerpoint/2010/main" val="255533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Imagen 2" descr="Mapa&#10;&#10;Descripción generada automáticamente">
            <a:extLst>
              <a:ext uri="{FF2B5EF4-FFF2-40B4-BE49-F238E27FC236}">
                <a16:creationId xmlns:a16="http://schemas.microsoft.com/office/drawing/2014/main" id="{FBD42C91-E6E9-A074-914E-1E1632FC8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59" b="3352"/>
          <a:stretch>
            <a:fillRect/>
          </a:stretch>
        </p:blipFill>
        <p:spPr bwMode="auto">
          <a:xfrm>
            <a:off x="4091181" y="932405"/>
            <a:ext cx="6611938" cy="55751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A50B7DE-E3B9-9DAD-FC91-96B81B5D5C45}"/>
              </a:ext>
            </a:extLst>
          </p:cNvPr>
          <p:cNvSpPr>
            <a:spLocks noChangeArrowheads="1"/>
          </p:cNvSpPr>
          <p:nvPr/>
        </p:nvSpPr>
        <p:spPr bwMode="auto">
          <a:xfrm>
            <a:off x="4409440" y="5951021"/>
            <a:ext cx="73050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dirty="0">
                <a:ln>
                  <a:noFill/>
                </a:ln>
                <a:solidFill>
                  <a:srgbClr val="595959"/>
                </a:solidFill>
                <a:effectLst/>
                <a:latin typeface="Segoe UI" panose="020B0502040204020203" pitchFamily="34" charset="0"/>
                <a:ea typeface="Calibri" panose="020F0502020204030204" pitchFamily="34" charset="0"/>
                <a:cs typeface="Segoe UI" panose="020B0502040204020203" pitchFamily="34" charset="0"/>
              </a:rPr>
              <a:t>Fuente: Datos de AOD de la OCDE y bases de datos nacionales consolidados en el Anexo III. Los puntos son proporcionales al presupuesto de ayuda de cada país con el máximo en 37.7 millones de dólares. Véase el detalle y su geolocalización en </a:t>
            </a:r>
            <a:r>
              <a:rPr kumimoji="0" lang="es-ES" altLang="es-ES" sz="900" b="0" i="0" u="none" strike="noStrike" cap="none" normalizeH="0" baseline="0" dirty="0" err="1">
                <a:ln>
                  <a:noFill/>
                </a:ln>
                <a:solidFill>
                  <a:srgbClr val="44546A"/>
                </a:solidFill>
                <a:effectLst/>
                <a:latin typeface="Segoe UI" panose="020B0502040204020203" pitchFamily="34" charset="0"/>
                <a:ea typeface="Calibri" panose="020F0502020204030204" pitchFamily="34" charset="0"/>
                <a:cs typeface="Segoe UI" panose="020B0502040204020203" pitchFamily="34" charset="0"/>
                <a:hlinkClick r:id="rId3"/>
              </a:rPr>
              <a:t>Flourish</a:t>
            </a:r>
            <a:endParaRPr kumimoji="0" lang="es-ES" altLang="es-ES" sz="2400" b="0" i="0" u="none" strike="noStrike" cap="none" normalizeH="0" baseline="0" dirty="0">
              <a:ln>
                <a:noFill/>
              </a:ln>
              <a:solidFill>
                <a:schemeClr val="tx1"/>
              </a:solidFill>
              <a:effectLst/>
              <a:latin typeface="Arial" panose="020B0604020202020204" pitchFamily="34" charset="0"/>
            </a:endParaRPr>
          </a:p>
        </p:txBody>
      </p:sp>
      <p:sp>
        <p:nvSpPr>
          <p:cNvPr id="5" name="CuadroTexto 4">
            <a:extLst>
              <a:ext uri="{FF2B5EF4-FFF2-40B4-BE49-F238E27FC236}">
                <a16:creationId xmlns:a16="http://schemas.microsoft.com/office/drawing/2014/main" id="{E7A29F00-8823-20A3-C89A-D4E175D2B6FA}"/>
              </a:ext>
            </a:extLst>
          </p:cNvPr>
          <p:cNvSpPr txBox="1"/>
          <p:nvPr/>
        </p:nvSpPr>
        <p:spPr>
          <a:xfrm>
            <a:off x="790258" y="1343155"/>
            <a:ext cx="2359342" cy="3693319"/>
          </a:xfrm>
          <a:prstGeom prst="rect">
            <a:avLst/>
          </a:prstGeom>
          <a:noFill/>
        </p:spPr>
        <p:txBody>
          <a:bodyPr wrap="square">
            <a:spAutoFit/>
          </a:bodyPr>
          <a:lstStyle/>
          <a:p>
            <a:pPr algn="r"/>
            <a:r>
              <a:rPr lang="es-ES" i="0" dirty="0">
                <a:solidFill>
                  <a:srgbClr val="242424"/>
                </a:solidFill>
                <a:effectLst/>
                <a:latin typeface="Segoe UI" panose="020B0502040204020203" pitchFamily="34" charset="0"/>
              </a:rPr>
              <a:t>Festivales locales y ayuda global en </a:t>
            </a:r>
            <a:r>
              <a:rPr lang="es-ES" b="1" i="0" dirty="0">
                <a:solidFill>
                  <a:srgbClr val="242424"/>
                </a:solidFill>
                <a:effectLst/>
                <a:latin typeface="Segoe UI" panose="020B0502040204020203" pitchFamily="34" charset="0"/>
              </a:rPr>
              <a:t>Lille</a:t>
            </a:r>
          </a:p>
          <a:p>
            <a:pPr algn="r"/>
            <a:endParaRPr lang="es-ES" b="0" i="0" dirty="0">
              <a:solidFill>
                <a:srgbClr val="242424"/>
              </a:solidFill>
              <a:effectLst/>
              <a:latin typeface="Segoe UI" panose="020B0502040204020203" pitchFamily="34" charset="0"/>
            </a:endParaRPr>
          </a:p>
          <a:p>
            <a:pPr algn="r"/>
            <a:endParaRPr lang="es-ES" b="0" i="0" dirty="0">
              <a:solidFill>
                <a:srgbClr val="242424"/>
              </a:solidFill>
              <a:effectLst/>
              <a:latin typeface="Segoe UI" panose="020B0502040204020203" pitchFamily="34" charset="0"/>
            </a:endParaRPr>
          </a:p>
          <a:p>
            <a:pPr algn="r"/>
            <a:r>
              <a:rPr lang="es-ES" b="1" i="0" dirty="0" err="1">
                <a:solidFill>
                  <a:srgbClr val="242424"/>
                </a:solidFill>
                <a:effectLst/>
                <a:latin typeface="Segoe UI" panose="020B0502040204020203" pitchFamily="34" charset="0"/>
              </a:rPr>
              <a:t>Châtellerault</a:t>
            </a:r>
            <a:r>
              <a:rPr lang="es-ES" i="0" dirty="0">
                <a:solidFill>
                  <a:srgbClr val="242424"/>
                </a:solidFill>
                <a:effectLst/>
                <a:latin typeface="Segoe UI" panose="020B0502040204020203" pitchFamily="34" charset="0"/>
              </a:rPr>
              <a:t>: cooperación solidaria municipal</a:t>
            </a:r>
          </a:p>
          <a:p>
            <a:pPr algn="r"/>
            <a:endParaRPr lang="es-ES" i="0" dirty="0">
              <a:solidFill>
                <a:srgbClr val="242424"/>
              </a:solidFill>
              <a:effectLst/>
              <a:latin typeface="Segoe UI" panose="020B0502040204020203" pitchFamily="34" charset="0"/>
            </a:endParaRPr>
          </a:p>
          <a:p>
            <a:pPr algn="r"/>
            <a:endParaRPr lang="es-ES" b="1" dirty="0">
              <a:solidFill>
                <a:srgbClr val="242424"/>
              </a:solidFill>
              <a:latin typeface="Segoe UI" panose="020B0502040204020203" pitchFamily="34" charset="0"/>
            </a:endParaRPr>
          </a:p>
          <a:p>
            <a:pPr algn="r"/>
            <a:r>
              <a:rPr lang="es-ES" b="1" i="0" dirty="0" err="1">
                <a:solidFill>
                  <a:srgbClr val="242424"/>
                </a:solidFill>
                <a:effectLst/>
                <a:latin typeface="Segoe UI" panose="020B0502040204020203" pitchFamily="34" charset="0"/>
              </a:rPr>
              <a:t>Espalion</a:t>
            </a:r>
            <a:r>
              <a:rPr lang="es-ES" b="1" i="0" dirty="0">
                <a:solidFill>
                  <a:srgbClr val="242424"/>
                </a:solidFill>
                <a:effectLst/>
                <a:latin typeface="Segoe UI" panose="020B0502040204020203" pitchFamily="34" charset="0"/>
              </a:rPr>
              <a:t>, </a:t>
            </a:r>
            <a:r>
              <a:rPr lang="es-ES" i="0" dirty="0">
                <a:solidFill>
                  <a:srgbClr val="242424"/>
                </a:solidFill>
                <a:effectLst/>
                <a:latin typeface="Segoe UI" panose="020B0502040204020203" pitchFamily="34" charset="0"/>
              </a:rPr>
              <a:t>una pequeña ciudad que coopera con apoyo de su Ministerio</a:t>
            </a:r>
          </a:p>
        </p:txBody>
      </p:sp>
      <p:sp>
        <p:nvSpPr>
          <p:cNvPr id="7" name="Rectangle 2">
            <a:extLst>
              <a:ext uri="{FF2B5EF4-FFF2-40B4-BE49-F238E27FC236}">
                <a16:creationId xmlns:a16="http://schemas.microsoft.com/office/drawing/2014/main" id="{AC6746BA-0AE0-7568-D1B5-0B8E757AD657}"/>
              </a:ext>
            </a:extLst>
          </p:cNvPr>
          <p:cNvSpPr>
            <a:spLocks noChangeArrowheads="1"/>
          </p:cNvSpPr>
          <p:nvPr/>
        </p:nvSpPr>
        <p:spPr bwMode="auto">
          <a:xfrm>
            <a:off x="325120" y="306815"/>
            <a:ext cx="66119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rgbClr val="808080"/>
                </a:solidFill>
                <a:effectLst/>
                <a:latin typeface="Segoe UI" panose="020B0502040204020203" pitchFamily="34" charset="0"/>
                <a:ea typeface="Aptos" panose="020B0004020202020204" pitchFamily="34" charset="0"/>
                <a:cs typeface="Segoe UI" panose="020B0502040204020203" pitchFamily="34" charset="0"/>
              </a:rPr>
              <a:t>Mapa 3</a:t>
            </a:r>
            <a:r>
              <a:rPr kumimoji="0" lang="es-ES" altLang="es-ES" sz="2800" b="0" i="1" u="none" strike="noStrike" cap="none" normalizeH="0" baseline="0" dirty="0">
                <a:ln>
                  <a:noFill/>
                </a:ln>
                <a:solidFill>
                  <a:srgbClr val="0E2841"/>
                </a:solidFill>
                <a:effectLst/>
                <a:latin typeface="Segoe UI" panose="020B0502040204020203" pitchFamily="34" charset="0"/>
                <a:ea typeface="Aptos" panose="020B0004020202020204" pitchFamily="34" charset="0"/>
                <a:cs typeface="Segoe UI" panose="020B0502040204020203" pitchFamily="34" charset="0"/>
              </a:rPr>
              <a:t>. </a:t>
            </a:r>
            <a:r>
              <a:rPr kumimoji="0" lang="es-ES" altLang="es-ES" sz="2400" b="1" i="0" u="none" strike="noStrike" cap="none" normalizeH="0" baseline="0" dirty="0">
                <a:ln>
                  <a:noFill/>
                </a:ln>
                <a:solidFill>
                  <a:srgbClr val="4982A1"/>
                </a:solidFill>
                <a:effectLst/>
                <a:latin typeface="Segoe UI" panose="020B0502040204020203" pitchFamily="34" charset="0"/>
                <a:ea typeface="Aptos" panose="020B0004020202020204" pitchFamily="34" charset="0"/>
                <a:cs typeface="Segoe UI" panose="020B0502040204020203" pitchFamily="34" charset="0"/>
              </a:rPr>
              <a:t>92 ciudades francesas conceden AOD</a:t>
            </a:r>
            <a:endParaRPr kumimoji="0" lang="es-ES" altLang="es-ES" sz="2400" b="0" i="0" u="none" strike="noStrike" cap="none" normalizeH="0" baseline="0" dirty="0">
              <a:ln>
                <a:noFill/>
              </a:ln>
              <a:solidFill>
                <a:schemeClr val="tx1"/>
              </a:solidFill>
              <a:effectLst/>
            </a:endParaRPr>
          </a:p>
        </p:txBody>
      </p:sp>
      <p:pic>
        <p:nvPicPr>
          <p:cNvPr id="2" name="Imagen 1">
            <a:extLst>
              <a:ext uri="{FF2B5EF4-FFF2-40B4-BE49-F238E27FC236}">
                <a16:creationId xmlns:a16="http://schemas.microsoft.com/office/drawing/2014/main" id="{BD61392C-2F93-F7F4-CCD8-EAA259A1967B}"/>
              </a:ext>
            </a:extLst>
          </p:cNvPr>
          <p:cNvPicPr>
            <a:picLocks noChangeAspect="1"/>
          </p:cNvPicPr>
          <p:nvPr/>
        </p:nvPicPr>
        <p:blipFill>
          <a:blip r:embed="rId4"/>
          <a:srcRect l="15058" t="11911" r="15191" b="31115"/>
          <a:stretch/>
        </p:blipFill>
        <p:spPr>
          <a:xfrm>
            <a:off x="8506118" y="152194"/>
            <a:ext cx="787100" cy="780211"/>
          </a:xfrm>
          <a:prstGeom prst="rect">
            <a:avLst/>
          </a:prstGeom>
        </p:spPr>
      </p:pic>
      <p:graphicFrame>
        <p:nvGraphicFramePr>
          <p:cNvPr id="4" name="Tabla 3">
            <a:extLst>
              <a:ext uri="{FF2B5EF4-FFF2-40B4-BE49-F238E27FC236}">
                <a16:creationId xmlns:a16="http://schemas.microsoft.com/office/drawing/2014/main" id="{054FB725-6695-576A-372E-2F5A42C1F368}"/>
              </a:ext>
            </a:extLst>
          </p:cNvPr>
          <p:cNvGraphicFramePr>
            <a:graphicFrameLocks noGrp="1"/>
          </p:cNvGraphicFramePr>
          <p:nvPr/>
        </p:nvGraphicFramePr>
        <p:xfrm>
          <a:off x="9392526" y="209613"/>
          <a:ext cx="2621186" cy="665372"/>
        </p:xfrm>
        <a:graphic>
          <a:graphicData uri="http://schemas.openxmlformats.org/drawingml/2006/table">
            <a:tbl>
              <a:tblPr firstRow="1" firstCol="1" bandRow="1"/>
              <a:tblGrid>
                <a:gridCol w="740245">
                  <a:extLst>
                    <a:ext uri="{9D8B030D-6E8A-4147-A177-3AD203B41FA5}">
                      <a16:colId xmlns:a16="http://schemas.microsoft.com/office/drawing/2014/main" val="2004874774"/>
                    </a:ext>
                  </a:extLst>
                </a:gridCol>
                <a:gridCol w="1712941">
                  <a:extLst>
                    <a:ext uri="{9D8B030D-6E8A-4147-A177-3AD203B41FA5}">
                      <a16:colId xmlns:a16="http://schemas.microsoft.com/office/drawing/2014/main" val="3111714026"/>
                    </a:ext>
                  </a:extLst>
                </a:gridCol>
                <a:gridCol w="168000">
                  <a:extLst>
                    <a:ext uri="{9D8B030D-6E8A-4147-A177-3AD203B41FA5}">
                      <a16:colId xmlns:a16="http://schemas.microsoft.com/office/drawing/2014/main" val="2505345629"/>
                    </a:ext>
                  </a:extLst>
                </a:gridCol>
              </a:tblGrid>
              <a:tr h="583982">
                <a:tc gridSpan="2">
                  <a:txBody>
                    <a:bodyPr/>
                    <a:lstStyle/>
                    <a:p>
                      <a:pPr indent="207010">
                        <a:lnSpc>
                          <a:spcPct val="107000"/>
                        </a:lnSpc>
                        <a:spcAft>
                          <a:spcPts val="800"/>
                        </a:spcAft>
                      </a:pPr>
                      <a:r>
                        <a:rPr lang="en-GB" sz="24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CIUDADES</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81390">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spTree>
    <p:extLst>
      <p:ext uri="{BB962C8B-B14F-4D97-AF65-F5344CB8AC3E}">
        <p14:creationId xmlns:p14="http://schemas.microsoft.com/office/powerpoint/2010/main" val="142209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97EFB-23A3-7D35-AC79-B55AEA87F2D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9988C99-AA30-7959-DD6B-343AEB0B2958}"/>
              </a:ext>
            </a:extLst>
          </p:cNvPr>
          <p:cNvPicPr>
            <a:picLocks noChangeAspect="1"/>
          </p:cNvPicPr>
          <p:nvPr/>
        </p:nvPicPr>
        <p:blipFill>
          <a:blip r:embed="rId2"/>
          <a:srcRect t="50000" b="31293"/>
          <a:stretch/>
        </p:blipFill>
        <p:spPr>
          <a:xfrm>
            <a:off x="0" y="3429000"/>
            <a:ext cx="12192000" cy="1282959"/>
          </a:xfrm>
          <a:prstGeom prst="rect">
            <a:avLst/>
          </a:prstGeom>
        </p:spPr>
      </p:pic>
      <p:sp>
        <p:nvSpPr>
          <p:cNvPr id="2" name="CuadroTexto 1">
            <a:extLst>
              <a:ext uri="{FF2B5EF4-FFF2-40B4-BE49-F238E27FC236}">
                <a16:creationId xmlns:a16="http://schemas.microsoft.com/office/drawing/2014/main" id="{E5E0A9A5-1536-5FD8-B2B1-3DA47C55EEDE}"/>
              </a:ext>
            </a:extLst>
          </p:cNvPr>
          <p:cNvSpPr txBox="1"/>
          <p:nvPr/>
        </p:nvSpPr>
        <p:spPr>
          <a:xfrm>
            <a:off x="858417" y="4711959"/>
            <a:ext cx="7008650" cy="830997"/>
          </a:xfrm>
          <a:prstGeom prst="rect">
            <a:avLst/>
          </a:prstGeom>
          <a:noFill/>
        </p:spPr>
        <p:txBody>
          <a:bodyPr wrap="none" rtlCol="0">
            <a:spAutoFit/>
          </a:bodyPr>
          <a:lstStyle/>
          <a:p>
            <a:r>
              <a:rPr lang="es-ES" sz="4800" dirty="0">
                <a:solidFill>
                  <a:srgbClr val="3B7291"/>
                </a:solidFill>
                <a:latin typeface="Bison DemiBold" panose="020B0604020202020204" charset="0"/>
              </a:rPr>
              <a:t>IMPLICACIONES PARA LA GOBERNANZA</a:t>
            </a:r>
          </a:p>
        </p:txBody>
      </p:sp>
    </p:spTree>
    <p:extLst>
      <p:ext uri="{BB962C8B-B14F-4D97-AF65-F5344CB8AC3E}">
        <p14:creationId xmlns:p14="http://schemas.microsoft.com/office/powerpoint/2010/main" val="185285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9D367-7682-09EA-523C-DC0716530B94}"/>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6F11BB03-7005-6597-A32C-9049A52D49A1}"/>
              </a:ext>
            </a:extLst>
          </p:cNvPr>
          <p:cNvGraphicFramePr>
            <a:graphicFrameLocks noGrp="1"/>
          </p:cNvGraphicFramePr>
          <p:nvPr>
            <p:extLst>
              <p:ext uri="{D42A27DB-BD31-4B8C-83A1-F6EECF244321}">
                <p14:modId xmlns:p14="http://schemas.microsoft.com/office/powerpoint/2010/main" val="2678656412"/>
              </p:ext>
            </p:extLst>
          </p:nvPr>
        </p:nvGraphicFramePr>
        <p:xfrm>
          <a:off x="1120389" y="1693814"/>
          <a:ext cx="3724782" cy="588816"/>
        </p:xfrm>
        <a:graphic>
          <a:graphicData uri="http://schemas.openxmlformats.org/drawingml/2006/table">
            <a:tbl>
              <a:tblPr firstRow="1" firstCol="1" bandRow="1"/>
              <a:tblGrid>
                <a:gridCol w="1043115">
                  <a:extLst>
                    <a:ext uri="{9D8B030D-6E8A-4147-A177-3AD203B41FA5}">
                      <a16:colId xmlns:a16="http://schemas.microsoft.com/office/drawing/2014/main" val="2004874774"/>
                    </a:ext>
                  </a:extLst>
                </a:gridCol>
                <a:gridCol w="2413784">
                  <a:extLst>
                    <a:ext uri="{9D8B030D-6E8A-4147-A177-3AD203B41FA5}">
                      <a16:colId xmlns:a16="http://schemas.microsoft.com/office/drawing/2014/main" val="3111714026"/>
                    </a:ext>
                  </a:extLst>
                </a:gridCol>
                <a:gridCol w="267883">
                  <a:extLst>
                    <a:ext uri="{9D8B030D-6E8A-4147-A177-3AD203B41FA5}">
                      <a16:colId xmlns:a16="http://schemas.microsoft.com/office/drawing/2014/main" val="2505345629"/>
                    </a:ext>
                  </a:extLst>
                </a:gridCol>
              </a:tblGrid>
              <a:tr h="506520">
                <a:tc gridSpan="2">
                  <a:txBody>
                    <a:bodyPr/>
                    <a:lstStyle/>
                    <a:p>
                      <a:pPr indent="207010">
                        <a:lnSpc>
                          <a:spcPct val="107000"/>
                        </a:lnSpc>
                        <a:spcAft>
                          <a:spcPts val="800"/>
                        </a:spcAft>
                      </a:pPr>
                      <a:r>
                        <a:rPr lang="en-GB" sz="2000" spc="100" noProof="0" dirty="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SOCIOS TÉCNICOS</a:t>
                      </a:r>
                      <a:endParaRPr lang="en-GB" sz="800" noProof="0" dirty="0">
                        <a:solidFill>
                          <a:srgbClr val="346B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chemeClr val="bg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70594">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graphicFrame>
        <p:nvGraphicFramePr>
          <p:cNvPr id="3" name="Tabla 2">
            <a:extLst>
              <a:ext uri="{FF2B5EF4-FFF2-40B4-BE49-F238E27FC236}">
                <a16:creationId xmlns:a16="http://schemas.microsoft.com/office/drawing/2014/main" id="{71FF266E-8950-4345-6541-4FF0635B0113}"/>
              </a:ext>
            </a:extLst>
          </p:cNvPr>
          <p:cNvGraphicFramePr>
            <a:graphicFrameLocks noGrp="1"/>
          </p:cNvGraphicFramePr>
          <p:nvPr/>
        </p:nvGraphicFramePr>
        <p:xfrm>
          <a:off x="1120389" y="295681"/>
          <a:ext cx="10384256" cy="914660"/>
        </p:xfrm>
        <a:graphic>
          <a:graphicData uri="http://schemas.openxmlformats.org/drawingml/2006/table">
            <a:tbl>
              <a:tblPr firstRow="1" firstCol="1" bandRow="1"/>
              <a:tblGrid>
                <a:gridCol w="2932600">
                  <a:extLst>
                    <a:ext uri="{9D8B030D-6E8A-4147-A177-3AD203B41FA5}">
                      <a16:colId xmlns:a16="http://schemas.microsoft.com/office/drawing/2014/main" val="2004874774"/>
                    </a:ext>
                  </a:extLst>
                </a:gridCol>
                <a:gridCol w="6786096">
                  <a:extLst>
                    <a:ext uri="{9D8B030D-6E8A-4147-A177-3AD203B41FA5}">
                      <a16:colId xmlns:a16="http://schemas.microsoft.com/office/drawing/2014/main" val="3111714026"/>
                    </a:ext>
                  </a:extLst>
                </a:gridCol>
                <a:gridCol w="665560">
                  <a:extLst>
                    <a:ext uri="{9D8B030D-6E8A-4147-A177-3AD203B41FA5}">
                      <a16:colId xmlns:a16="http://schemas.microsoft.com/office/drawing/2014/main" val="2505345629"/>
                    </a:ext>
                  </a:extLst>
                </a:gridCol>
              </a:tblGrid>
              <a:tr h="802777">
                <a:tc gridSpan="2">
                  <a:txBody>
                    <a:bodyPr/>
                    <a:lstStyle/>
                    <a:p>
                      <a:pPr indent="207010">
                        <a:lnSpc>
                          <a:spcPct val="107000"/>
                        </a:lnSpc>
                        <a:spcAft>
                          <a:spcPts val="800"/>
                        </a:spcAft>
                      </a:pP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LAS CIUDADES EN LA AGENDA GLOBAL DE DESARROLLO</a:t>
                      </a: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11883">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4" name="Imagen 3">
            <a:extLst>
              <a:ext uri="{FF2B5EF4-FFF2-40B4-BE49-F238E27FC236}">
                <a16:creationId xmlns:a16="http://schemas.microsoft.com/office/drawing/2014/main" id="{1D768605-10AE-4D99-169F-8F07BD092255}"/>
              </a:ext>
            </a:extLst>
          </p:cNvPr>
          <p:cNvPicPr>
            <a:picLocks noChangeAspect="1"/>
          </p:cNvPicPr>
          <p:nvPr/>
        </p:nvPicPr>
        <p:blipFill>
          <a:blip r:embed="rId2"/>
          <a:stretch>
            <a:fillRect/>
          </a:stretch>
        </p:blipFill>
        <p:spPr>
          <a:xfrm>
            <a:off x="65314" y="204303"/>
            <a:ext cx="979714" cy="979714"/>
          </a:xfrm>
          <a:prstGeom prst="rect">
            <a:avLst/>
          </a:prstGeom>
        </p:spPr>
      </p:pic>
      <p:graphicFrame>
        <p:nvGraphicFramePr>
          <p:cNvPr id="6" name="Tabla 5">
            <a:extLst>
              <a:ext uri="{FF2B5EF4-FFF2-40B4-BE49-F238E27FC236}">
                <a16:creationId xmlns:a16="http://schemas.microsoft.com/office/drawing/2014/main" id="{7F0BA743-3E64-5760-4593-EE40DE17CB4F}"/>
              </a:ext>
            </a:extLst>
          </p:cNvPr>
          <p:cNvGraphicFramePr>
            <a:graphicFrameLocks noGrp="1"/>
          </p:cNvGraphicFramePr>
          <p:nvPr>
            <p:extLst>
              <p:ext uri="{D42A27DB-BD31-4B8C-83A1-F6EECF244321}">
                <p14:modId xmlns:p14="http://schemas.microsoft.com/office/powerpoint/2010/main" val="2908268066"/>
              </p:ext>
            </p:extLst>
          </p:nvPr>
        </p:nvGraphicFramePr>
        <p:xfrm>
          <a:off x="3419260" y="1786352"/>
          <a:ext cx="2546639" cy="474696"/>
        </p:xfrm>
        <a:graphic>
          <a:graphicData uri="http://schemas.openxmlformats.org/drawingml/2006/table">
            <a:tbl>
              <a:tblPr firstRow="1" firstCol="1" bandRow="1"/>
              <a:tblGrid>
                <a:gridCol w="709731">
                  <a:extLst>
                    <a:ext uri="{9D8B030D-6E8A-4147-A177-3AD203B41FA5}">
                      <a16:colId xmlns:a16="http://schemas.microsoft.com/office/drawing/2014/main" val="2004874774"/>
                    </a:ext>
                  </a:extLst>
                </a:gridCol>
                <a:gridCol w="1642330">
                  <a:extLst>
                    <a:ext uri="{9D8B030D-6E8A-4147-A177-3AD203B41FA5}">
                      <a16:colId xmlns:a16="http://schemas.microsoft.com/office/drawing/2014/main" val="3111714026"/>
                    </a:ext>
                  </a:extLst>
                </a:gridCol>
                <a:gridCol w="194578">
                  <a:extLst>
                    <a:ext uri="{9D8B030D-6E8A-4147-A177-3AD203B41FA5}">
                      <a16:colId xmlns:a16="http://schemas.microsoft.com/office/drawing/2014/main" val="2505345629"/>
                    </a:ext>
                  </a:extLst>
                </a:gridCol>
              </a:tblGrid>
              <a:tr h="407957">
                <a:tc gridSpan="2">
                  <a:txBody>
                    <a:bodyPr/>
                    <a:lstStyle/>
                    <a:p>
                      <a:pPr indent="207010">
                        <a:lnSpc>
                          <a:spcPct val="107000"/>
                        </a:lnSpc>
                        <a:spcAft>
                          <a:spcPts val="800"/>
                        </a:spcAft>
                      </a:pPr>
                      <a:r>
                        <a:rPr lang="en-GB" sz="2000" kern="1200" spc="100" noProof="0" dirty="0" err="1">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Plataformas</a:t>
                      </a:r>
                      <a:r>
                        <a:rPr lang="en-GB" sz="2000" kern="1200" spc="100" noProof="0" dirty="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 de EDS</a:t>
                      </a:r>
                    </a:p>
                  </a:txBody>
                  <a:tcPr marL="68580" marR="68580" marT="17780" marB="17780">
                    <a:lnL>
                      <a:noFill/>
                    </a:lnL>
                    <a:lnR>
                      <a:noFill/>
                    </a:lnR>
                    <a:lnT>
                      <a:noFill/>
                    </a:lnT>
                    <a:lnB>
                      <a:noFill/>
                    </a:lnB>
                    <a:solidFill>
                      <a:schemeClr val="bg1"/>
                    </a:solidFill>
                  </a:tcPr>
                </a:tc>
                <a:tc hMerge="1">
                  <a:txBody>
                    <a:bodyPr/>
                    <a:lstStyle/>
                    <a:p>
                      <a:endParaRPr lang="es-ES"/>
                    </a:p>
                  </a:txBody>
                  <a:tcPr/>
                </a:tc>
                <a:tc>
                  <a:txBody>
                    <a:bodyPr/>
                    <a:lstStyle/>
                    <a:p>
                      <a:pPr>
                        <a:lnSpc>
                          <a:spcPct val="107000"/>
                        </a:lnSpc>
                        <a:spcAft>
                          <a:spcPts val="800"/>
                        </a:spcAft>
                      </a:pPr>
                      <a:r>
                        <a:rPr lang="en-GB" sz="16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0">
                <a:tc>
                  <a:txBody>
                    <a:bodyPr/>
                    <a:lstStyle/>
                    <a:p>
                      <a:pPr>
                        <a:lnSpc>
                          <a:spcPct val="107000"/>
                        </a:lnSpc>
                        <a:spcAft>
                          <a:spcPts val="800"/>
                        </a:spcAft>
                      </a:pPr>
                      <a:r>
                        <a:rPr lang="en-GB" sz="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sp>
        <p:nvSpPr>
          <p:cNvPr id="10" name="CuadroTexto 9">
            <a:extLst>
              <a:ext uri="{FF2B5EF4-FFF2-40B4-BE49-F238E27FC236}">
                <a16:creationId xmlns:a16="http://schemas.microsoft.com/office/drawing/2014/main" id="{823D5F2F-9AE2-18FC-2817-3A9168F67C81}"/>
              </a:ext>
            </a:extLst>
          </p:cNvPr>
          <p:cNvSpPr txBox="1"/>
          <p:nvPr/>
        </p:nvSpPr>
        <p:spPr>
          <a:xfrm>
            <a:off x="1120389" y="2666802"/>
            <a:ext cx="1905360" cy="30880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71450" indent="-171450" algn="l">
              <a:spcBef>
                <a:spcPts val="750"/>
              </a:spcBef>
              <a:spcAft>
                <a:spcPts val="750"/>
              </a:spcAft>
              <a:buFont typeface="Arial" panose="020B0604020202020204" pitchFamily="34" charset="0"/>
              <a:buChar char="•"/>
            </a:pPr>
            <a:r>
              <a:rPr lang="es-ES" sz="1200" i="0" dirty="0">
                <a:solidFill>
                  <a:srgbClr val="242424"/>
                </a:solidFill>
                <a:effectLst/>
                <a:latin typeface="Segoe UI" panose="020B0502040204020203" pitchFamily="34" charset="0"/>
              </a:rPr>
              <a:t>Contribución al avance de las agendas de desarrollo sostenible.</a:t>
            </a:r>
          </a:p>
          <a:p>
            <a:pPr marL="171450" indent="-171450" algn="l">
              <a:spcBef>
                <a:spcPts val="750"/>
              </a:spcBef>
              <a:spcAft>
                <a:spcPts val="750"/>
              </a:spcAft>
              <a:buFont typeface="Arial" panose="020B0604020202020204" pitchFamily="34" charset="0"/>
              <a:buChar char="•"/>
            </a:pPr>
            <a:r>
              <a:rPr lang="es-ES" sz="1200" i="0" dirty="0">
                <a:solidFill>
                  <a:srgbClr val="242424"/>
                </a:solidFill>
                <a:effectLst/>
                <a:latin typeface="Segoe UI" panose="020B0502040204020203" pitchFamily="34" charset="0"/>
              </a:rPr>
              <a:t>Colaboración con gobiernos locales del Sur Global para mejorar servicios públicos y desarrollo urbano sostenible.</a:t>
            </a:r>
          </a:p>
          <a:p>
            <a:pPr marL="171450" indent="-171450" algn="l">
              <a:spcBef>
                <a:spcPts val="750"/>
              </a:spcBef>
              <a:spcAft>
                <a:spcPts val="750"/>
              </a:spcAft>
              <a:buFont typeface="Arial" panose="020B0604020202020204" pitchFamily="34" charset="0"/>
              <a:buChar char="•"/>
            </a:pPr>
            <a:r>
              <a:rPr lang="es-ES" sz="1200" i="0" dirty="0">
                <a:solidFill>
                  <a:srgbClr val="242424"/>
                </a:solidFill>
                <a:effectLst/>
                <a:latin typeface="Segoe UI" panose="020B0502040204020203" pitchFamily="34" charset="0"/>
              </a:rPr>
              <a:t>Promoción de la innovación y mejora de capacidades en ciudades del Sur Global.</a:t>
            </a:r>
          </a:p>
        </p:txBody>
      </p:sp>
      <p:sp>
        <p:nvSpPr>
          <p:cNvPr id="13" name="CuadroTexto 12">
            <a:extLst>
              <a:ext uri="{FF2B5EF4-FFF2-40B4-BE49-F238E27FC236}">
                <a16:creationId xmlns:a16="http://schemas.microsoft.com/office/drawing/2014/main" id="{C49A7786-0FCE-5C95-CF40-4FDFCD197022}"/>
              </a:ext>
            </a:extLst>
          </p:cNvPr>
          <p:cNvSpPr txBox="1"/>
          <p:nvPr/>
        </p:nvSpPr>
        <p:spPr>
          <a:xfrm>
            <a:off x="3419260" y="2636803"/>
            <a:ext cx="1919843" cy="30880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71450" indent="-1714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Promoción del aprendizaje a lo largo de toda la vida y la educación para el desarrollo sostenible (EDS).</a:t>
            </a:r>
          </a:p>
          <a:p>
            <a:pPr marL="171450" indent="-1714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Fomento de la cohesión social y el respeto mutuo en comunidades diversas.</a:t>
            </a:r>
          </a:p>
          <a:p>
            <a:pPr marL="171450" indent="-1714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Implementación de iniciativas educativas que aborden desafíos locales y globales.</a:t>
            </a:r>
          </a:p>
        </p:txBody>
      </p:sp>
      <p:graphicFrame>
        <p:nvGraphicFramePr>
          <p:cNvPr id="2" name="Tabla 1">
            <a:extLst>
              <a:ext uri="{FF2B5EF4-FFF2-40B4-BE49-F238E27FC236}">
                <a16:creationId xmlns:a16="http://schemas.microsoft.com/office/drawing/2014/main" id="{1EB9E13F-1FD7-B8CF-A1BE-F371D4BCB7BC}"/>
              </a:ext>
            </a:extLst>
          </p:cNvPr>
          <p:cNvGraphicFramePr>
            <a:graphicFrameLocks noGrp="1"/>
          </p:cNvGraphicFramePr>
          <p:nvPr>
            <p:extLst>
              <p:ext uri="{D42A27DB-BD31-4B8C-83A1-F6EECF244321}">
                <p14:modId xmlns:p14="http://schemas.microsoft.com/office/powerpoint/2010/main" val="3373936545"/>
              </p:ext>
            </p:extLst>
          </p:nvPr>
        </p:nvGraphicFramePr>
        <p:xfrm>
          <a:off x="6229642" y="1750874"/>
          <a:ext cx="2546639" cy="474696"/>
        </p:xfrm>
        <a:graphic>
          <a:graphicData uri="http://schemas.openxmlformats.org/drawingml/2006/table">
            <a:tbl>
              <a:tblPr firstRow="1" firstCol="1" bandRow="1"/>
              <a:tblGrid>
                <a:gridCol w="709731">
                  <a:extLst>
                    <a:ext uri="{9D8B030D-6E8A-4147-A177-3AD203B41FA5}">
                      <a16:colId xmlns:a16="http://schemas.microsoft.com/office/drawing/2014/main" val="2004874774"/>
                    </a:ext>
                  </a:extLst>
                </a:gridCol>
                <a:gridCol w="1642330">
                  <a:extLst>
                    <a:ext uri="{9D8B030D-6E8A-4147-A177-3AD203B41FA5}">
                      <a16:colId xmlns:a16="http://schemas.microsoft.com/office/drawing/2014/main" val="3111714026"/>
                    </a:ext>
                  </a:extLst>
                </a:gridCol>
                <a:gridCol w="194578">
                  <a:extLst>
                    <a:ext uri="{9D8B030D-6E8A-4147-A177-3AD203B41FA5}">
                      <a16:colId xmlns:a16="http://schemas.microsoft.com/office/drawing/2014/main" val="2505345629"/>
                    </a:ext>
                  </a:extLst>
                </a:gridCol>
              </a:tblGrid>
              <a:tr h="407957">
                <a:tc gridSpan="2">
                  <a:txBody>
                    <a:bodyPr/>
                    <a:lstStyle/>
                    <a:p>
                      <a:pPr indent="207010">
                        <a:lnSpc>
                          <a:spcPct val="107000"/>
                        </a:lnSpc>
                        <a:spcAft>
                          <a:spcPts val="800"/>
                        </a:spcAft>
                      </a:pPr>
                      <a:r>
                        <a:rPr lang="en-GB" sz="2000" kern="1200" spc="100" noProof="0" dirty="0" err="1">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Ciudades</a:t>
                      </a:r>
                      <a:r>
                        <a:rPr lang="en-GB" sz="2000" kern="1200" spc="100" noProof="0" dirty="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 </a:t>
                      </a:r>
                      <a:r>
                        <a:rPr lang="en-GB" sz="2000" kern="1200" spc="100" noProof="0" dirty="0" err="1">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refugio</a:t>
                      </a:r>
                      <a:endParaRPr lang="en-GB" sz="2000" kern="1200" spc="100" noProof="0" dirty="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chemeClr val="bg1"/>
                    </a:solidFill>
                  </a:tcPr>
                </a:tc>
                <a:tc hMerge="1">
                  <a:txBody>
                    <a:bodyPr/>
                    <a:lstStyle/>
                    <a:p>
                      <a:endParaRPr lang="es-ES"/>
                    </a:p>
                  </a:txBody>
                  <a:tcPr/>
                </a:tc>
                <a:tc>
                  <a:txBody>
                    <a:bodyPr/>
                    <a:lstStyle/>
                    <a:p>
                      <a:pPr>
                        <a:lnSpc>
                          <a:spcPct val="107000"/>
                        </a:lnSpc>
                        <a:spcAft>
                          <a:spcPts val="800"/>
                        </a:spcAft>
                      </a:pPr>
                      <a:r>
                        <a:rPr lang="en-GB" sz="16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0">
                <a:tc>
                  <a:txBody>
                    <a:bodyPr/>
                    <a:lstStyle/>
                    <a:p>
                      <a:pPr>
                        <a:lnSpc>
                          <a:spcPct val="107000"/>
                        </a:lnSpc>
                        <a:spcAft>
                          <a:spcPts val="800"/>
                        </a:spcAft>
                      </a:pPr>
                      <a:r>
                        <a:rPr lang="en-GB" sz="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sp>
        <p:nvSpPr>
          <p:cNvPr id="5" name="CuadroTexto 4">
            <a:extLst>
              <a:ext uri="{FF2B5EF4-FFF2-40B4-BE49-F238E27FC236}">
                <a16:creationId xmlns:a16="http://schemas.microsoft.com/office/drawing/2014/main" id="{670ED03E-CC49-B0C3-43DD-F0C203380297}"/>
              </a:ext>
            </a:extLst>
          </p:cNvPr>
          <p:cNvSpPr txBox="1"/>
          <p:nvPr/>
        </p:nvSpPr>
        <p:spPr>
          <a:xfrm>
            <a:off x="6352773" y="2700185"/>
            <a:ext cx="2026516" cy="327269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71450" indent="-171450">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Provisión de refugio y asistencia a personas desplazadas durante crisis humanitarias.</a:t>
            </a:r>
          </a:p>
          <a:p>
            <a:pPr marL="171450" indent="-171450">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Garantía de acceso a servicios esenciales como educación, atención médica y vivienda para refugiados.</a:t>
            </a:r>
          </a:p>
          <a:p>
            <a:pPr marL="171450" indent="-171450">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Integración de refugiados en las comunidades locales a través de estrategias innovadoras y alianzas.</a:t>
            </a:r>
          </a:p>
        </p:txBody>
      </p:sp>
      <p:sp>
        <p:nvSpPr>
          <p:cNvPr id="7" name="Rectángulo 6">
            <a:extLst>
              <a:ext uri="{FF2B5EF4-FFF2-40B4-BE49-F238E27FC236}">
                <a16:creationId xmlns:a16="http://schemas.microsoft.com/office/drawing/2014/main" id="{CEE0C7F4-E1E9-931C-6C26-0FD66EA352C6}"/>
              </a:ext>
            </a:extLst>
          </p:cNvPr>
          <p:cNvSpPr/>
          <p:nvPr/>
        </p:nvSpPr>
        <p:spPr>
          <a:xfrm>
            <a:off x="1120389" y="2472788"/>
            <a:ext cx="1975699" cy="357020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Rectángulo 7">
            <a:extLst>
              <a:ext uri="{FF2B5EF4-FFF2-40B4-BE49-F238E27FC236}">
                <a16:creationId xmlns:a16="http://schemas.microsoft.com/office/drawing/2014/main" id="{FA831DD7-7373-C6BF-B005-5E4CAD6659B2}"/>
              </a:ext>
            </a:extLst>
          </p:cNvPr>
          <p:cNvSpPr/>
          <p:nvPr/>
        </p:nvSpPr>
        <p:spPr>
          <a:xfrm>
            <a:off x="3419260" y="2472788"/>
            <a:ext cx="2169935" cy="357020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1" name="Rectángulo 10">
            <a:extLst>
              <a:ext uri="{FF2B5EF4-FFF2-40B4-BE49-F238E27FC236}">
                <a16:creationId xmlns:a16="http://schemas.microsoft.com/office/drawing/2014/main" id="{168C75AA-609E-1632-325C-60E8C0999E66}"/>
              </a:ext>
            </a:extLst>
          </p:cNvPr>
          <p:cNvSpPr/>
          <p:nvPr/>
        </p:nvSpPr>
        <p:spPr>
          <a:xfrm>
            <a:off x="6229642" y="2472788"/>
            <a:ext cx="2259061" cy="357020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12" name="Tabla 11">
            <a:extLst>
              <a:ext uri="{FF2B5EF4-FFF2-40B4-BE49-F238E27FC236}">
                <a16:creationId xmlns:a16="http://schemas.microsoft.com/office/drawing/2014/main" id="{B87264B4-1BB5-E8F0-9D70-E3A100021CC0}"/>
              </a:ext>
            </a:extLst>
          </p:cNvPr>
          <p:cNvGraphicFramePr>
            <a:graphicFrameLocks noGrp="1"/>
          </p:cNvGraphicFramePr>
          <p:nvPr>
            <p:extLst>
              <p:ext uri="{D42A27DB-BD31-4B8C-83A1-F6EECF244321}">
                <p14:modId xmlns:p14="http://schemas.microsoft.com/office/powerpoint/2010/main" val="1498617427"/>
              </p:ext>
            </p:extLst>
          </p:nvPr>
        </p:nvGraphicFramePr>
        <p:xfrm>
          <a:off x="9040024" y="1786352"/>
          <a:ext cx="2546639" cy="474696"/>
        </p:xfrm>
        <a:graphic>
          <a:graphicData uri="http://schemas.openxmlformats.org/drawingml/2006/table">
            <a:tbl>
              <a:tblPr firstRow="1" firstCol="1" bandRow="1"/>
              <a:tblGrid>
                <a:gridCol w="709731">
                  <a:extLst>
                    <a:ext uri="{9D8B030D-6E8A-4147-A177-3AD203B41FA5}">
                      <a16:colId xmlns:a16="http://schemas.microsoft.com/office/drawing/2014/main" val="2004874774"/>
                    </a:ext>
                  </a:extLst>
                </a:gridCol>
                <a:gridCol w="1642330">
                  <a:extLst>
                    <a:ext uri="{9D8B030D-6E8A-4147-A177-3AD203B41FA5}">
                      <a16:colId xmlns:a16="http://schemas.microsoft.com/office/drawing/2014/main" val="3111714026"/>
                    </a:ext>
                  </a:extLst>
                </a:gridCol>
                <a:gridCol w="194578">
                  <a:extLst>
                    <a:ext uri="{9D8B030D-6E8A-4147-A177-3AD203B41FA5}">
                      <a16:colId xmlns:a16="http://schemas.microsoft.com/office/drawing/2014/main" val="2505345629"/>
                    </a:ext>
                  </a:extLst>
                </a:gridCol>
              </a:tblGrid>
              <a:tr h="407957">
                <a:tc gridSpan="2">
                  <a:txBody>
                    <a:bodyPr/>
                    <a:lstStyle/>
                    <a:p>
                      <a:pPr indent="207010">
                        <a:lnSpc>
                          <a:spcPct val="107000"/>
                        </a:lnSpc>
                        <a:spcAft>
                          <a:spcPts val="800"/>
                        </a:spcAft>
                      </a:pPr>
                      <a:r>
                        <a:rPr lang="en-GB" sz="2000" kern="1200" spc="100" noProof="0" dirty="0" err="1">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Ciudades</a:t>
                      </a:r>
                      <a:r>
                        <a:rPr lang="en-GB" sz="2000" kern="1200" spc="100" noProof="0" dirty="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 DONANTE</a:t>
                      </a:r>
                    </a:p>
                  </a:txBody>
                  <a:tcPr marL="68580" marR="68580" marT="17780" marB="17780">
                    <a:lnL>
                      <a:noFill/>
                    </a:lnL>
                    <a:lnR>
                      <a:noFill/>
                    </a:lnR>
                    <a:lnT>
                      <a:noFill/>
                    </a:lnT>
                    <a:lnB>
                      <a:noFill/>
                    </a:lnB>
                    <a:solidFill>
                      <a:schemeClr val="bg1"/>
                    </a:solidFill>
                  </a:tcPr>
                </a:tc>
                <a:tc hMerge="1">
                  <a:txBody>
                    <a:bodyPr/>
                    <a:lstStyle/>
                    <a:p>
                      <a:endParaRPr lang="es-ES"/>
                    </a:p>
                  </a:txBody>
                  <a:tcPr/>
                </a:tc>
                <a:tc>
                  <a:txBody>
                    <a:bodyPr/>
                    <a:lstStyle/>
                    <a:p>
                      <a:pPr>
                        <a:lnSpc>
                          <a:spcPct val="107000"/>
                        </a:lnSpc>
                        <a:spcAft>
                          <a:spcPts val="800"/>
                        </a:spcAft>
                      </a:pPr>
                      <a:r>
                        <a:rPr lang="en-GB" sz="16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0">
                <a:tc>
                  <a:txBody>
                    <a:bodyPr/>
                    <a:lstStyle/>
                    <a:p>
                      <a:pPr>
                        <a:lnSpc>
                          <a:spcPct val="107000"/>
                        </a:lnSpc>
                        <a:spcAft>
                          <a:spcPts val="800"/>
                        </a:spcAft>
                      </a:pPr>
                      <a:r>
                        <a:rPr lang="en-GB" sz="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sp>
        <p:nvSpPr>
          <p:cNvPr id="14" name="CuadroTexto 13">
            <a:extLst>
              <a:ext uri="{FF2B5EF4-FFF2-40B4-BE49-F238E27FC236}">
                <a16:creationId xmlns:a16="http://schemas.microsoft.com/office/drawing/2014/main" id="{837B74F2-426F-ADDC-3FDA-8EAF83ACE48A}"/>
              </a:ext>
            </a:extLst>
          </p:cNvPr>
          <p:cNvSpPr txBox="1"/>
          <p:nvPr/>
        </p:nvSpPr>
        <p:spPr>
          <a:xfrm>
            <a:off x="9163155" y="2626247"/>
            <a:ext cx="2135930" cy="32932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71450" indent="-171450">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Un compromiso duradero de </a:t>
            </a:r>
            <a:r>
              <a:rPr lang="es-ES" sz="1200" b="1" dirty="0">
                <a:solidFill>
                  <a:srgbClr val="242424"/>
                </a:solidFill>
                <a:latin typeface="Segoe UI" panose="020B0502040204020203" pitchFamily="34" charset="0"/>
              </a:rPr>
              <a:t>650 ciudades y 117 entidades supramunicipales</a:t>
            </a:r>
            <a:r>
              <a:rPr lang="es-ES" sz="1200" dirty="0">
                <a:solidFill>
                  <a:srgbClr val="242424"/>
                </a:solidFill>
                <a:latin typeface="Segoe UI" panose="020B0502040204020203" pitchFamily="34" charset="0"/>
              </a:rPr>
              <a:t>.</a:t>
            </a:r>
          </a:p>
          <a:p>
            <a:pPr marL="171450" indent="-171450">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Surgieron en los 1980 y 1990 del </a:t>
            </a:r>
            <a:r>
              <a:rPr lang="es-ES" sz="1200" b="1" dirty="0">
                <a:solidFill>
                  <a:srgbClr val="242424"/>
                </a:solidFill>
                <a:latin typeface="Segoe UI" panose="020B0502040204020203" pitchFamily="34" charset="0"/>
              </a:rPr>
              <a:t>activismo ciudadano y la solidaridad global</a:t>
            </a:r>
            <a:r>
              <a:rPr lang="es-ES" sz="1200" dirty="0">
                <a:solidFill>
                  <a:srgbClr val="242424"/>
                </a:solidFill>
                <a:latin typeface="Segoe UI" panose="020B0502040204020203" pitchFamily="34" charset="0"/>
              </a:rPr>
              <a:t>.</a:t>
            </a:r>
          </a:p>
          <a:p>
            <a:pPr marL="171450" indent="-171450">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El </a:t>
            </a:r>
            <a:r>
              <a:rPr lang="es-ES" sz="1200" b="1" dirty="0">
                <a:solidFill>
                  <a:srgbClr val="242424"/>
                </a:solidFill>
                <a:latin typeface="Segoe UI" panose="020B0502040204020203" pitchFamily="34" charset="0"/>
              </a:rPr>
              <a:t>0,7% </a:t>
            </a:r>
            <a:r>
              <a:rPr lang="es-ES" sz="1200" dirty="0">
                <a:solidFill>
                  <a:srgbClr val="242424"/>
                </a:solidFill>
                <a:latin typeface="Segoe UI" panose="020B0502040204020203" pitchFamily="34" charset="0"/>
              </a:rPr>
              <a:t>ha sido central en la narrativa de la ayuda local</a:t>
            </a:r>
          </a:p>
          <a:p>
            <a:pPr marL="171450" indent="-171450">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Canal: </a:t>
            </a:r>
            <a:r>
              <a:rPr lang="es-ES" sz="1200" b="1" dirty="0">
                <a:solidFill>
                  <a:srgbClr val="242424"/>
                </a:solidFill>
                <a:latin typeface="Segoe UI" panose="020B0502040204020203" pitchFamily="34" charset="0"/>
              </a:rPr>
              <a:t>OSC </a:t>
            </a:r>
            <a:r>
              <a:rPr lang="es-ES" sz="1200" dirty="0">
                <a:solidFill>
                  <a:srgbClr val="242424"/>
                </a:solidFill>
                <a:latin typeface="Segoe UI" panose="020B0502040204020203" pitchFamily="34" charset="0"/>
              </a:rPr>
              <a:t>con o sin sinergias con la política municipal</a:t>
            </a:r>
            <a:endParaRPr lang="es-ES" sz="1200" i="0" dirty="0">
              <a:solidFill>
                <a:srgbClr val="242424"/>
              </a:solidFill>
              <a:effectLst/>
              <a:latin typeface="Segoe UI" panose="020B0502040204020203" pitchFamily="34" charset="0"/>
            </a:endParaRPr>
          </a:p>
        </p:txBody>
      </p:sp>
      <p:sp>
        <p:nvSpPr>
          <p:cNvPr id="15" name="Rectángulo 14">
            <a:extLst>
              <a:ext uri="{FF2B5EF4-FFF2-40B4-BE49-F238E27FC236}">
                <a16:creationId xmlns:a16="http://schemas.microsoft.com/office/drawing/2014/main" id="{7776B774-BA99-9C86-9E37-8127C3CC3D8A}"/>
              </a:ext>
            </a:extLst>
          </p:cNvPr>
          <p:cNvSpPr/>
          <p:nvPr/>
        </p:nvSpPr>
        <p:spPr>
          <a:xfrm>
            <a:off x="9040024" y="2508266"/>
            <a:ext cx="2259061" cy="357020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32967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17498-4ED1-E2F6-D256-2C7E30C490D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7A61DBFF-B791-BF2A-FC1F-6AFC51E6B3DD}"/>
              </a:ext>
            </a:extLst>
          </p:cNvPr>
          <p:cNvPicPr>
            <a:picLocks noChangeAspect="1"/>
          </p:cNvPicPr>
          <p:nvPr/>
        </p:nvPicPr>
        <p:blipFill>
          <a:blip r:embed="rId2"/>
          <a:srcRect l="15058" t="11911" r="15191" b="31115"/>
          <a:stretch/>
        </p:blipFill>
        <p:spPr>
          <a:xfrm>
            <a:off x="10823508" y="127730"/>
            <a:ext cx="974691" cy="966160"/>
          </a:xfrm>
          <a:prstGeom prst="rect">
            <a:avLst/>
          </a:prstGeom>
        </p:spPr>
      </p:pic>
      <p:graphicFrame>
        <p:nvGraphicFramePr>
          <p:cNvPr id="16" name="Tabla 15">
            <a:extLst>
              <a:ext uri="{FF2B5EF4-FFF2-40B4-BE49-F238E27FC236}">
                <a16:creationId xmlns:a16="http://schemas.microsoft.com/office/drawing/2014/main" id="{BE5FDE42-987F-2B23-AE9C-83ADF8772CBA}"/>
              </a:ext>
            </a:extLst>
          </p:cNvPr>
          <p:cNvGraphicFramePr>
            <a:graphicFrameLocks noGrp="1"/>
          </p:cNvGraphicFramePr>
          <p:nvPr>
            <p:extLst>
              <p:ext uri="{D42A27DB-BD31-4B8C-83A1-F6EECF244321}">
                <p14:modId xmlns:p14="http://schemas.microsoft.com/office/powerpoint/2010/main" val="94319954"/>
              </p:ext>
            </p:extLst>
          </p:nvPr>
        </p:nvGraphicFramePr>
        <p:xfrm>
          <a:off x="262967" y="127730"/>
          <a:ext cx="9842086" cy="914660"/>
        </p:xfrm>
        <a:graphic>
          <a:graphicData uri="http://schemas.openxmlformats.org/drawingml/2006/table">
            <a:tbl>
              <a:tblPr firstRow="1" firstCol="1" bandRow="1"/>
              <a:tblGrid>
                <a:gridCol w="2779488">
                  <a:extLst>
                    <a:ext uri="{9D8B030D-6E8A-4147-A177-3AD203B41FA5}">
                      <a16:colId xmlns:a16="http://schemas.microsoft.com/office/drawing/2014/main" val="2004874774"/>
                    </a:ext>
                  </a:extLst>
                </a:gridCol>
                <a:gridCol w="6431788">
                  <a:extLst>
                    <a:ext uri="{9D8B030D-6E8A-4147-A177-3AD203B41FA5}">
                      <a16:colId xmlns:a16="http://schemas.microsoft.com/office/drawing/2014/main" val="3111714026"/>
                    </a:ext>
                  </a:extLst>
                </a:gridCol>
                <a:gridCol w="630810">
                  <a:extLst>
                    <a:ext uri="{9D8B030D-6E8A-4147-A177-3AD203B41FA5}">
                      <a16:colId xmlns:a16="http://schemas.microsoft.com/office/drawing/2014/main" val="2505345629"/>
                    </a:ext>
                  </a:extLst>
                </a:gridCol>
              </a:tblGrid>
              <a:tr h="802777">
                <a:tc gridSpan="2">
                  <a:txBody>
                    <a:bodyPr/>
                    <a:lstStyle/>
                    <a:p>
                      <a:pPr indent="207010">
                        <a:lnSpc>
                          <a:spcPct val="107000"/>
                        </a:lnSpc>
                        <a:spcAft>
                          <a:spcPts val="800"/>
                        </a:spcAft>
                      </a:pP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IMPLICACIONES para </a:t>
                      </a:r>
                      <a:r>
                        <a:rPr lang="en-GB" sz="3600" spc="100" noProof="0" dirty="0" err="1">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una</a:t>
                      </a: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 </a:t>
                      </a:r>
                      <a:r>
                        <a:rPr lang="en-GB" sz="3600" spc="100" noProof="0" dirty="0" err="1">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gobernanza</a:t>
                      </a: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 </a:t>
                      </a:r>
                      <a:r>
                        <a:rPr lang="en-GB" sz="3600" spc="100" noProof="0" dirty="0" err="1">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eficaz</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11883">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3" name="Imagen 2">
            <a:extLst>
              <a:ext uri="{FF2B5EF4-FFF2-40B4-BE49-F238E27FC236}">
                <a16:creationId xmlns:a16="http://schemas.microsoft.com/office/drawing/2014/main" id="{9C0F8B4E-AF7A-F97B-FBC9-95ECB9C1CCC3}"/>
              </a:ext>
            </a:extLst>
          </p:cNvPr>
          <p:cNvPicPr>
            <a:picLocks noChangeAspect="1"/>
          </p:cNvPicPr>
          <p:nvPr/>
        </p:nvPicPr>
        <p:blipFill>
          <a:blip r:embed="rId3"/>
          <a:srcRect l="34349" t="45512" r="37983" b="45896"/>
          <a:stretch/>
        </p:blipFill>
        <p:spPr>
          <a:xfrm>
            <a:off x="262968" y="906820"/>
            <a:ext cx="4375708" cy="721956"/>
          </a:xfrm>
          <a:prstGeom prst="rect">
            <a:avLst/>
          </a:prstGeom>
          <a:ln>
            <a:noFill/>
          </a:ln>
          <a:effectLst>
            <a:outerShdw blurRad="292100" dist="139700" dir="2700000" algn="tl" rotWithShape="0">
              <a:srgbClr val="333333">
                <a:alpha val="65000"/>
              </a:srgbClr>
            </a:outerShdw>
          </a:effectLst>
        </p:spPr>
      </p:pic>
      <p:sp>
        <p:nvSpPr>
          <p:cNvPr id="10" name="CuadroTexto 9">
            <a:extLst>
              <a:ext uri="{FF2B5EF4-FFF2-40B4-BE49-F238E27FC236}">
                <a16:creationId xmlns:a16="http://schemas.microsoft.com/office/drawing/2014/main" id="{41CCEAFB-AF1C-F048-D7B8-9D9FC57D3DD3}"/>
              </a:ext>
            </a:extLst>
          </p:cNvPr>
          <p:cNvSpPr txBox="1"/>
          <p:nvPr/>
        </p:nvSpPr>
        <p:spPr>
          <a:xfrm>
            <a:off x="701038" y="2407866"/>
            <a:ext cx="11097159" cy="3785652"/>
          </a:xfrm>
          <a:prstGeom prst="rect">
            <a:avLst/>
          </a:prstGeom>
          <a:noFill/>
        </p:spPr>
        <p:txBody>
          <a:bodyPr wrap="square">
            <a:spAutoFit/>
          </a:bodyPr>
          <a:lstStyle/>
          <a:p>
            <a:pPr marL="342900" indent="-342900" algn="l">
              <a:buAutoNum type="arabicPeriod"/>
            </a:pPr>
            <a:r>
              <a:rPr lang="es-ES" sz="1600" dirty="0">
                <a:solidFill>
                  <a:srgbClr val="242424"/>
                </a:solidFill>
                <a:latin typeface="Segoe UI" panose="020B0502040204020203" pitchFamily="34" charset="0"/>
              </a:rPr>
              <a:t>La </a:t>
            </a:r>
            <a:r>
              <a:rPr lang="es-ES" sz="1600" b="1" dirty="0">
                <a:solidFill>
                  <a:srgbClr val="242424"/>
                </a:solidFill>
                <a:latin typeface="Segoe UI" panose="020B0502040204020203" pitchFamily="34" charset="0"/>
              </a:rPr>
              <a:t>cooperación descentralizada mejora la gobernanza global </a:t>
            </a:r>
            <a:r>
              <a:rPr lang="es-ES" sz="1600" dirty="0">
                <a:solidFill>
                  <a:srgbClr val="242424"/>
                </a:solidFill>
                <a:latin typeface="Segoe UI" panose="020B0502040204020203" pitchFamily="34" charset="0"/>
              </a:rPr>
              <a:t>gracias a su descentralización: arraiga la agenda ONU de la financiación del desarrollo en el territorio y refuerza redes de la sociedad civil transnacional  </a:t>
            </a:r>
          </a:p>
          <a:p>
            <a:pPr marL="342900" indent="-342900" algn="l">
              <a:buAutoNum type="arabicPeriod"/>
            </a:pPr>
            <a:endParaRPr lang="es-ES" sz="1600" b="0" i="0" dirty="0">
              <a:solidFill>
                <a:srgbClr val="242424"/>
              </a:solidFill>
              <a:effectLst/>
              <a:latin typeface="Segoe UI" panose="020B0502040204020203" pitchFamily="34" charset="0"/>
            </a:endParaRPr>
          </a:p>
          <a:p>
            <a:pPr marL="342900" indent="-342900">
              <a:buFont typeface="+mj-lt"/>
              <a:buAutoNum type="arabicPeriod"/>
            </a:pPr>
            <a:r>
              <a:rPr lang="es-ES" sz="1600" dirty="0"/>
              <a:t>Implica a 13 países donante: incluir la </a:t>
            </a:r>
            <a:r>
              <a:rPr lang="es-ES" sz="1600" b="1" dirty="0"/>
              <a:t>perspectiva internacional </a:t>
            </a:r>
            <a:r>
              <a:rPr lang="es-ES" sz="1600" dirty="0"/>
              <a:t>en las reflexiones estatales sobre cooperación descentralizada</a:t>
            </a:r>
          </a:p>
          <a:p>
            <a:pPr marL="342900" indent="-342900">
              <a:buFont typeface="+mj-lt"/>
              <a:buAutoNum type="arabicPeriod"/>
            </a:pPr>
            <a:endParaRPr lang="es-ES" sz="1600" dirty="0"/>
          </a:p>
          <a:p>
            <a:pPr marL="342900" indent="-342900">
              <a:buFont typeface="+mj-lt"/>
              <a:buAutoNum type="arabicPeriod"/>
            </a:pPr>
            <a:r>
              <a:rPr lang="es-ES" sz="1600" dirty="0"/>
              <a:t>Es necesario “</a:t>
            </a:r>
            <a:r>
              <a:rPr lang="es-ES" sz="1600" b="1" dirty="0"/>
              <a:t>contar mejor</a:t>
            </a:r>
            <a:r>
              <a:rPr lang="es-ES" sz="1600" dirty="0"/>
              <a:t>” la cooperación descentralizada en dos sentidos: contar presupuestos (la AODD invisibilizada en la OCDE) y contar la historia (el relato oficial es incompleto)</a:t>
            </a:r>
          </a:p>
          <a:p>
            <a:pPr marL="342900" indent="-342900">
              <a:buFont typeface="+mj-lt"/>
              <a:buAutoNum type="arabicPeriod"/>
            </a:pPr>
            <a:endParaRPr lang="es-ES" sz="1600" dirty="0">
              <a:solidFill>
                <a:srgbClr val="242424"/>
              </a:solidFill>
              <a:latin typeface="Segoe UI" panose="020B0502040204020203" pitchFamily="34" charset="0"/>
            </a:endParaRPr>
          </a:p>
          <a:p>
            <a:pPr marL="342900" indent="-342900">
              <a:buFont typeface="+mj-lt"/>
              <a:buAutoNum type="arabicPeriod"/>
            </a:pPr>
            <a:r>
              <a:rPr lang="es-ES" sz="1600" dirty="0">
                <a:solidFill>
                  <a:srgbClr val="242424"/>
                </a:solidFill>
                <a:latin typeface="Segoe UI" panose="020B0502040204020203" pitchFamily="34" charset="0"/>
              </a:rPr>
              <a:t>Desafíos en el </a:t>
            </a:r>
            <a:r>
              <a:rPr lang="es-ES" sz="1600" b="1" dirty="0">
                <a:solidFill>
                  <a:srgbClr val="242424"/>
                </a:solidFill>
                <a:latin typeface="Segoe UI" panose="020B0502040204020203" pitchFamily="34" charset="0"/>
              </a:rPr>
              <a:t>numero y variedad </a:t>
            </a:r>
            <a:r>
              <a:rPr lang="es-ES" sz="1600" dirty="0">
                <a:solidFill>
                  <a:srgbClr val="242424"/>
                </a:solidFill>
                <a:latin typeface="Segoe UI" panose="020B0502040204020203" pitchFamily="34" charset="0"/>
              </a:rPr>
              <a:t>de donantes</a:t>
            </a:r>
          </a:p>
          <a:p>
            <a:pPr marL="342900" indent="-342900">
              <a:buFont typeface="+mj-lt"/>
              <a:buAutoNum type="arabicPeriod"/>
            </a:pPr>
            <a:endParaRPr lang="es-ES" sz="1600" b="1" dirty="0">
              <a:solidFill>
                <a:srgbClr val="242424"/>
              </a:solidFill>
              <a:latin typeface="Segoe UI" panose="020B0502040204020203" pitchFamily="34" charset="0"/>
            </a:endParaRPr>
          </a:p>
          <a:p>
            <a:pPr marL="342900" indent="-342900">
              <a:buFont typeface="+mj-lt"/>
              <a:buAutoNum type="arabicPeriod"/>
            </a:pPr>
            <a:r>
              <a:rPr lang="es-ES" sz="1600" dirty="0">
                <a:solidFill>
                  <a:srgbClr val="242424"/>
                </a:solidFill>
                <a:latin typeface="Segoe UI" panose="020B0502040204020203" pitchFamily="34" charset="0"/>
              </a:rPr>
              <a:t>La cooperación </a:t>
            </a:r>
            <a:r>
              <a:rPr lang="es-ES" sz="1600" b="1" dirty="0">
                <a:solidFill>
                  <a:srgbClr val="242424"/>
                </a:solidFill>
                <a:latin typeface="Segoe UI" panose="020B0502040204020203" pitchFamily="34" charset="0"/>
              </a:rPr>
              <a:t>descentralizada directa </a:t>
            </a:r>
            <a:r>
              <a:rPr lang="es-ES" sz="1600" dirty="0">
                <a:solidFill>
                  <a:srgbClr val="242424"/>
                </a:solidFill>
                <a:latin typeface="Segoe UI" panose="020B0502040204020203" pitchFamily="34" charset="0"/>
              </a:rPr>
              <a:t>es escasa y dependiente de actores centrales.</a:t>
            </a:r>
          </a:p>
          <a:p>
            <a:pPr marL="342900" indent="-342900">
              <a:buFont typeface="+mj-lt"/>
              <a:buAutoNum type="arabicPeriod"/>
            </a:pPr>
            <a:endParaRPr lang="es-ES" sz="1600" b="1" dirty="0">
              <a:solidFill>
                <a:srgbClr val="242424"/>
              </a:solidFill>
              <a:latin typeface="Segoe UI" panose="020B0502040204020203" pitchFamily="34" charset="0"/>
            </a:endParaRPr>
          </a:p>
          <a:p>
            <a:pPr marL="342900" indent="-342900">
              <a:buFont typeface="+mj-lt"/>
              <a:buAutoNum type="arabicPeriod"/>
            </a:pPr>
            <a:r>
              <a:rPr lang="es-ES" sz="1600" dirty="0">
                <a:solidFill>
                  <a:srgbClr val="242424"/>
                </a:solidFill>
                <a:latin typeface="Segoe UI" panose="020B0502040204020203" pitchFamily="34" charset="0"/>
              </a:rPr>
              <a:t>La cooperación </a:t>
            </a:r>
            <a:r>
              <a:rPr lang="es-ES" sz="1600" b="1" dirty="0">
                <a:solidFill>
                  <a:srgbClr val="242424"/>
                </a:solidFill>
                <a:latin typeface="Segoe UI" panose="020B0502040204020203" pitchFamily="34" charset="0"/>
              </a:rPr>
              <a:t>descentralizada indirecta </a:t>
            </a:r>
            <a:r>
              <a:rPr lang="es-ES" sz="1600" dirty="0">
                <a:solidFill>
                  <a:srgbClr val="242424"/>
                </a:solidFill>
                <a:latin typeface="Segoe UI" panose="020B0502040204020203" pitchFamily="34" charset="0"/>
              </a:rPr>
              <a:t>funciona bien y su valor añadido está relacionado con la propia </a:t>
            </a:r>
            <a:r>
              <a:rPr lang="es-ES" sz="1600" dirty="0" err="1">
                <a:solidFill>
                  <a:srgbClr val="242424"/>
                </a:solidFill>
                <a:latin typeface="Segoe UI" panose="020B0502040204020203" pitchFamily="34" charset="0"/>
              </a:rPr>
              <a:t>descentralizción</a:t>
            </a:r>
            <a:r>
              <a:rPr lang="es-ES" sz="1600" dirty="0">
                <a:solidFill>
                  <a:srgbClr val="242424"/>
                </a:solidFill>
                <a:latin typeface="Segoe UI" panose="020B0502040204020203" pitchFamily="34" charset="0"/>
              </a:rPr>
              <a:t> </a:t>
            </a:r>
            <a:endParaRPr lang="es-ES" sz="1600" b="1" dirty="0">
              <a:solidFill>
                <a:srgbClr val="242424"/>
              </a:solidFill>
              <a:latin typeface="Segoe UI" panose="020B0502040204020203" pitchFamily="34" charset="0"/>
            </a:endParaRPr>
          </a:p>
          <a:p>
            <a:pPr marL="342900" indent="-342900">
              <a:buAutoNum type="arabicPeriod" startAt="2"/>
            </a:pPr>
            <a:endParaRPr lang="es-ES" sz="1600" b="1" dirty="0">
              <a:solidFill>
                <a:srgbClr val="242424"/>
              </a:solidFill>
              <a:latin typeface="Segoe UI" panose="020B0502040204020203" pitchFamily="34" charset="0"/>
            </a:endParaRPr>
          </a:p>
        </p:txBody>
      </p:sp>
      <p:sp>
        <p:nvSpPr>
          <p:cNvPr id="4" name="CuadroTexto 3">
            <a:extLst>
              <a:ext uri="{FF2B5EF4-FFF2-40B4-BE49-F238E27FC236}">
                <a16:creationId xmlns:a16="http://schemas.microsoft.com/office/drawing/2014/main" id="{23D20F76-FFD6-8E84-C31E-0904F627F376}"/>
              </a:ext>
            </a:extLst>
          </p:cNvPr>
          <p:cNvSpPr txBox="1"/>
          <p:nvPr/>
        </p:nvSpPr>
        <p:spPr>
          <a:xfrm>
            <a:off x="3422335" y="5951180"/>
            <a:ext cx="5654566" cy="584775"/>
          </a:xfrm>
          <a:prstGeom prst="rect">
            <a:avLst/>
          </a:prstGeom>
          <a:noFill/>
        </p:spPr>
        <p:txBody>
          <a:bodyPr wrap="square">
            <a:spAutoFit/>
          </a:bodyPr>
          <a:lstStyle/>
          <a:p>
            <a:pPr algn="ctr"/>
            <a:r>
              <a:rPr lang="en-US" sz="3200" dirty="0">
                <a:solidFill>
                  <a:srgbClr val="B6D165"/>
                </a:solidFill>
              </a:rPr>
              <a:t>“If it </a:t>
            </a:r>
            <a:r>
              <a:rPr lang="en-US" sz="3200" dirty="0" err="1">
                <a:solidFill>
                  <a:srgbClr val="B6D165"/>
                </a:solidFill>
              </a:rPr>
              <a:t>ain’t</a:t>
            </a:r>
            <a:r>
              <a:rPr lang="en-US" sz="3200" dirty="0">
                <a:solidFill>
                  <a:srgbClr val="B6D165"/>
                </a:solidFill>
              </a:rPr>
              <a:t> broke, don’t fix it.”</a:t>
            </a:r>
            <a:endParaRPr lang="es-ES" sz="3200" dirty="0">
              <a:solidFill>
                <a:srgbClr val="B6D165"/>
              </a:solidFill>
            </a:endParaRPr>
          </a:p>
        </p:txBody>
      </p:sp>
    </p:spTree>
    <p:extLst>
      <p:ext uri="{BB962C8B-B14F-4D97-AF65-F5344CB8AC3E}">
        <p14:creationId xmlns:p14="http://schemas.microsoft.com/office/powerpoint/2010/main" val="18063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30124-76C8-8963-454E-BD41F9FD163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96E6F5F-1CE3-F047-E15A-E0EBFA1F771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555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21C20-74D1-CB5E-6C17-AE7900F2A1FF}"/>
            </a:ext>
          </a:extLst>
        </p:cNvPr>
        <p:cNvGrpSpPr/>
        <p:nvPr/>
      </p:nvGrpSpPr>
      <p:grpSpPr>
        <a:xfrm>
          <a:off x="0" y="0"/>
          <a:ext cx="0" cy="0"/>
          <a:chOff x="0" y="0"/>
          <a:chExt cx="0" cy="0"/>
        </a:xfrm>
      </p:grpSpPr>
      <p:graphicFrame>
        <p:nvGraphicFramePr>
          <p:cNvPr id="16" name="Tabla 15">
            <a:extLst>
              <a:ext uri="{FF2B5EF4-FFF2-40B4-BE49-F238E27FC236}">
                <a16:creationId xmlns:a16="http://schemas.microsoft.com/office/drawing/2014/main" id="{2F497C98-3DB4-C9AC-A6E4-D5ADF78302D0}"/>
              </a:ext>
            </a:extLst>
          </p:cNvPr>
          <p:cNvGraphicFramePr>
            <a:graphicFrameLocks noGrp="1"/>
          </p:cNvGraphicFramePr>
          <p:nvPr>
            <p:extLst>
              <p:ext uri="{D42A27DB-BD31-4B8C-83A1-F6EECF244321}">
                <p14:modId xmlns:p14="http://schemas.microsoft.com/office/powerpoint/2010/main" val="2577139915"/>
              </p:ext>
            </p:extLst>
          </p:nvPr>
        </p:nvGraphicFramePr>
        <p:xfrm>
          <a:off x="1055075" y="127730"/>
          <a:ext cx="5784500" cy="914660"/>
        </p:xfrm>
        <a:graphic>
          <a:graphicData uri="http://schemas.openxmlformats.org/drawingml/2006/table">
            <a:tbl>
              <a:tblPr firstRow="1" firstCol="1" bandRow="1"/>
              <a:tblGrid>
                <a:gridCol w="1633591">
                  <a:extLst>
                    <a:ext uri="{9D8B030D-6E8A-4147-A177-3AD203B41FA5}">
                      <a16:colId xmlns:a16="http://schemas.microsoft.com/office/drawing/2014/main" val="2004874774"/>
                    </a:ext>
                  </a:extLst>
                </a:gridCol>
                <a:gridCol w="3780162">
                  <a:extLst>
                    <a:ext uri="{9D8B030D-6E8A-4147-A177-3AD203B41FA5}">
                      <a16:colId xmlns:a16="http://schemas.microsoft.com/office/drawing/2014/main" val="3111714026"/>
                    </a:ext>
                  </a:extLst>
                </a:gridCol>
                <a:gridCol w="370747">
                  <a:extLst>
                    <a:ext uri="{9D8B030D-6E8A-4147-A177-3AD203B41FA5}">
                      <a16:colId xmlns:a16="http://schemas.microsoft.com/office/drawing/2014/main" val="2505345629"/>
                    </a:ext>
                  </a:extLst>
                </a:gridCol>
              </a:tblGrid>
              <a:tr h="802777">
                <a:tc gridSpan="2">
                  <a:txBody>
                    <a:bodyPr/>
                    <a:lstStyle/>
                    <a:p>
                      <a:pPr indent="207010">
                        <a:lnSpc>
                          <a:spcPct val="107000"/>
                        </a:lnSpc>
                        <a:spcAft>
                          <a:spcPts val="800"/>
                        </a:spcAft>
                      </a:pP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MÉTODOLOGÍA</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11883">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2" name="Gráfico 1" descr="Jerarquía contorno">
            <a:extLst>
              <a:ext uri="{FF2B5EF4-FFF2-40B4-BE49-F238E27FC236}">
                <a16:creationId xmlns:a16="http://schemas.microsoft.com/office/drawing/2014/main" id="{451B4354-F866-88EA-74AC-F2ACBA5E30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460" y="2837007"/>
            <a:ext cx="1122941" cy="1122941"/>
          </a:xfrm>
          <a:prstGeom prst="rect">
            <a:avLst/>
          </a:prstGeom>
        </p:spPr>
      </p:pic>
      <p:pic>
        <p:nvPicPr>
          <p:cNvPr id="5" name="Gráfico 4" descr="Base de datos contorno">
            <a:extLst>
              <a:ext uri="{FF2B5EF4-FFF2-40B4-BE49-F238E27FC236}">
                <a16:creationId xmlns:a16="http://schemas.microsoft.com/office/drawing/2014/main" id="{700535F5-410C-6A1A-DAA7-B7D5C95232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4122" y="1510106"/>
            <a:ext cx="914660" cy="914660"/>
          </a:xfrm>
          <a:prstGeom prst="rect">
            <a:avLst/>
          </a:prstGeom>
        </p:spPr>
      </p:pic>
      <p:sp>
        <p:nvSpPr>
          <p:cNvPr id="6" name="CuadroTexto 5">
            <a:extLst>
              <a:ext uri="{FF2B5EF4-FFF2-40B4-BE49-F238E27FC236}">
                <a16:creationId xmlns:a16="http://schemas.microsoft.com/office/drawing/2014/main" id="{B2DEF209-EC8B-99AE-FD22-012F04DF00D7}"/>
              </a:ext>
            </a:extLst>
          </p:cNvPr>
          <p:cNvSpPr txBox="1"/>
          <p:nvPr/>
        </p:nvSpPr>
        <p:spPr>
          <a:xfrm>
            <a:off x="1546784" y="1475472"/>
            <a:ext cx="2750060" cy="4785926"/>
          </a:xfrm>
          <a:prstGeom prst="rect">
            <a:avLst/>
          </a:prstGeom>
          <a:noFill/>
        </p:spPr>
        <p:txBody>
          <a:bodyPr wrap="square" rtlCol="0">
            <a:spAutoFit/>
          </a:bodyPr>
          <a:lstStyle/>
          <a:p>
            <a:pPr marL="342900" indent="-342900" algn="l">
              <a:buFont typeface="+mj-lt"/>
              <a:buAutoNum type="arabicPeriod"/>
            </a:pPr>
            <a:r>
              <a:rPr lang="es-ES" sz="1400" i="0" dirty="0">
                <a:solidFill>
                  <a:srgbClr val="242424"/>
                </a:solidFill>
                <a:effectLst/>
                <a:latin typeface="Segoe UI" panose="020B0502040204020203" pitchFamily="34" charset="0"/>
              </a:rPr>
              <a:t>Nos basamos en los datos y categorías del CRS de la OCDE.</a:t>
            </a:r>
            <a:endParaRPr lang="es-ES" sz="1400" dirty="0">
              <a:solidFill>
                <a:srgbClr val="242424"/>
              </a:solidFill>
              <a:latin typeface="Segoe UI" panose="020B0502040204020203" pitchFamily="34" charset="0"/>
            </a:endParaRPr>
          </a:p>
          <a:p>
            <a:pPr marL="342900" indent="-342900" algn="l">
              <a:buFont typeface="+mj-lt"/>
              <a:buAutoNum type="arabicPeriod"/>
            </a:pPr>
            <a:endParaRPr lang="es-ES" sz="1400" i="0" dirty="0">
              <a:solidFill>
                <a:srgbClr val="242424"/>
              </a:solidFill>
              <a:effectLst/>
              <a:latin typeface="Segoe UI" panose="020B0502040204020203" pitchFamily="34" charset="0"/>
            </a:endParaRPr>
          </a:p>
          <a:p>
            <a:pPr marL="342900" indent="-342900" algn="l">
              <a:buFont typeface="+mj-lt"/>
              <a:buAutoNum type="arabicPeriod"/>
            </a:pPr>
            <a:r>
              <a:rPr lang="es-ES" sz="1400" i="0" dirty="0">
                <a:solidFill>
                  <a:srgbClr val="242424"/>
                </a:solidFill>
                <a:effectLst/>
                <a:latin typeface="Segoe UI" panose="020B0502040204020203" pitchFamily="34" charset="0"/>
              </a:rPr>
              <a:t>Definimos la AODD como la AOD extendida por una "agencia" subnacional.</a:t>
            </a:r>
            <a:endParaRPr lang="es-ES" sz="1400" dirty="0">
              <a:solidFill>
                <a:srgbClr val="242424"/>
              </a:solidFill>
              <a:latin typeface="Segoe UI" panose="020B0502040204020203" pitchFamily="34" charset="0"/>
            </a:endParaRPr>
          </a:p>
          <a:p>
            <a:pPr marL="342900" indent="-342900" algn="l">
              <a:buFont typeface="+mj-lt"/>
              <a:buAutoNum type="arabicPeriod"/>
            </a:pPr>
            <a:endParaRPr lang="es-ES" sz="1400" i="0" dirty="0">
              <a:solidFill>
                <a:srgbClr val="242424"/>
              </a:solidFill>
              <a:effectLst/>
              <a:latin typeface="Segoe UI" panose="020B0502040204020203" pitchFamily="34" charset="0"/>
            </a:endParaRPr>
          </a:p>
          <a:p>
            <a:pPr marL="342900" indent="-342900" algn="l">
              <a:buFont typeface="+mj-lt"/>
              <a:buAutoNum type="arabicPeriod"/>
            </a:pPr>
            <a:r>
              <a:rPr lang="es-ES" sz="1400" i="0" dirty="0">
                <a:solidFill>
                  <a:srgbClr val="242424"/>
                </a:solidFill>
                <a:effectLst/>
                <a:latin typeface="Segoe UI" panose="020B0502040204020203" pitchFamily="34" charset="0"/>
              </a:rPr>
              <a:t>Desglosamos la AODD en categorías que son útiles para los donantes subnacionales.</a:t>
            </a:r>
            <a:endParaRPr lang="es-ES" sz="1400" dirty="0">
              <a:solidFill>
                <a:srgbClr val="242424"/>
              </a:solidFill>
              <a:latin typeface="Segoe UI" panose="020B0502040204020203" pitchFamily="34" charset="0"/>
            </a:endParaRPr>
          </a:p>
          <a:p>
            <a:pPr marL="342900" indent="-342900" algn="l">
              <a:buFont typeface="+mj-lt"/>
              <a:buAutoNum type="arabicPeriod"/>
            </a:pPr>
            <a:endParaRPr lang="es-ES" sz="1400" dirty="0">
              <a:solidFill>
                <a:srgbClr val="242424"/>
              </a:solidFill>
              <a:latin typeface="Segoe UI" panose="020B0502040204020203" pitchFamily="34" charset="0"/>
              <a:ea typeface="Segoe UI Black" panose="020B0A02040204020203" pitchFamily="34" charset="0"/>
              <a:cs typeface="Segoe UI" panose="020B0502040204020203" pitchFamily="34" charset="0"/>
            </a:endParaRPr>
          </a:p>
          <a:p>
            <a:pPr marL="342900" indent="-342900" algn="l">
              <a:buFont typeface="+mj-lt"/>
              <a:buAutoNum type="arabicPeriod"/>
            </a:pPr>
            <a:r>
              <a:rPr lang="es-ES" sz="1400" dirty="0">
                <a:latin typeface="Segoe UI" panose="020B0502040204020203" pitchFamily="34" charset="0"/>
                <a:ea typeface="Segoe UI Black" panose="020B0A02040204020203" pitchFamily="34" charset="0"/>
                <a:cs typeface="Segoe UI" panose="020B0502040204020203" pitchFamily="34" charset="0"/>
              </a:rPr>
              <a:t>Desde este año, desglosamos los nombres genéricos de agencias descentralizadas con la ayuda de bases de datos nacionales</a:t>
            </a:r>
          </a:p>
          <a:p>
            <a:pPr marL="342900" indent="-342900">
              <a:buFontTx/>
              <a:buAutoNum type="arabicParenR"/>
            </a:pPr>
            <a:endParaRPr lang="es-ES" sz="1400" dirty="0">
              <a:latin typeface="Segoe UI" panose="020B0502040204020203" pitchFamily="34" charset="0"/>
              <a:ea typeface="Segoe UI Black" panose="020B0A02040204020203" pitchFamily="34" charset="0"/>
              <a:cs typeface="Segoe UI" panose="020B0502040204020203" pitchFamily="34" charset="0"/>
            </a:endParaRPr>
          </a:p>
          <a:p>
            <a:pPr marL="342900" indent="-342900">
              <a:buAutoNum type="arabicParenR"/>
            </a:pPr>
            <a:endParaRPr lang="es-ES" sz="1400" dirty="0">
              <a:solidFill>
                <a:srgbClr val="346B8A"/>
              </a:solidFill>
              <a:latin typeface="Segoe UI Semibold" panose="020B0702040204020203" pitchFamily="34" charset="0"/>
              <a:ea typeface="Segoe UI Black" panose="020B0A02040204020203" pitchFamily="34" charset="0"/>
              <a:cs typeface="Segoe UI Semibold" panose="020B0702040204020203" pitchFamily="34" charset="0"/>
            </a:endParaRPr>
          </a:p>
          <a:p>
            <a:r>
              <a:rPr lang="en-US" sz="1100" dirty="0">
                <a:solidFill>
                  <a:srgbClr val="346B8A"/>
                </a:solidFill>
                <a:latin typeface="Segoe UI" panose="020B0502040204020203" pitchFamily="34" charset="0"/>
                <a:ea typeface="Segoe UI Black" panose="020B0A02040204020203" pitchFamily="34" charset="0"/>
                <a:cs typeface="Segoe UI" panose="020B0502040204020203" pitchFamily="34" charset="0"/>
              </a:rPr>
              <a:t> </a:t>
            </a:r>
            <a:endParaRPr lang="es-ES" sz="1100" dirty="0">
              <a:solidFill>
                <a:srgbClr val="346B8A"/>
              </a:solidFill>
              <a:latin typeface="Segoe UI" panose="020B0502040204020203" pitchFamily="34" charset="0"/>
              <a:ea typeface="Segoe UI Black" panose="020B0A02040204020203" pitchFamily="34" charset="0"/>
              <a:cs typeface="Segoe UI" panose="020B0502040204020203" pitchFamily="34" charset="0"/>
            </a:endParaRPr>
          </a:p>
        </p:txBody>
      </p:sp>
      <p:pic>
        <p:nvPicPr>
          <p:cNvPr id="14" name="Imagen 13">
            <a:extLst>
              <a:ext uri="{FF2B5EF4-FFF2-40B4-BE49-F238E27FC236}">
                <a16:creationId xmlns:a16="http://schemas.microsoft.com/office/drawing/2014/main" id="{74A6FD20-F379-B4DC-94F7-A4DBC6F13D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533" t="-875" r="23055" b="12884"/>
          <a:stretch/>
        </p:blipFill>
        <p:spPr bwMode="auto">
          <a:xfrm>
            <a:off x="5563344" y="1210231"/>
            <a:ext cx="6354534" cy="5652637"/>
          </a:xfrm>
          <a:prstGeom prst="rect">
            <a:avLst/>
          </a:prstGeom>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417D11F5-B285-EB33-B085-68CB4D211683}"/>
              </a:ext>
            </a:extLst>
          </p:cNvPr>
          <p:cNvSpPr txBox="1"/>
          <p:nvPr/>
        </p:nvSpPr>
        <p:spPr>
          <a:xfrm rot="16200000">
            <a:off x="4435326" y="3629122"/>
            <a:ext cx="1474237" cy="369332"/>
          </a:xfrm>
          <a:prstGeom prst="rect">
            <a:avLst/>
          </a:prstGeom>
          <a:solidFill>
            <a:schemeClr val="bg1"/>
          </a:solidFill>
        </p:spPr>
        <p:txBody>
          <a:bodyPr wrap="square" rtlCol="0">
            <a:spAutoFit/>
          </a:bodyPr>
          <a:lstStyle/>
          <a:p>
            <a:r>
              <a:rPr lang="es-ES" dirty="0"/>
              <a:t>DODA: 2,703</a:t>
            </a:r>
          </a:p>
        </p:txBody>
      </p:sp>
      <p:sp>
        <p:nvSpPr>
          <p:cNvPr id="20" name="CuadroTexto 19">
            <a:extLst>
              <a:ext uri="{FF2B5EF4-FFF2-40B4-BE49-F238E27FC236}">
                <a16:creationId xmlns:a16="http://schemas.microsoft.com/office/drawing/2014/main" id="{7E23C04E-8DB8-F2D7-C6B7-40FFA1F9354F}"/>
              </a:ext>
            </a:extLst>
          </p:cNvPr>
          <p:cNvSpPr txBox="1"/>
          <p:nvPr/>
        </p:nvSpPr>
        <p:spPr>
          <a:xfrm>
            <a:off x="9119119" y="585060"/>
            <a:ext cx="3268187" cy="275396"/>
          </a:xfrm>
          <a:prstGeom prst="rect">
            <a:avLst/>
          </a:prstGeom>
          <a:noFill/>
        </p:spPr>
        <p:txBody>
          <a:bodyPr wrap="square">
            <a:spAutoFit/>
          </a:bodyPr>
          <a:lstStyle>
            <a:defPPr>
              <a:defRPr lang="es-ES"/>
            </a:defPPr>
            <a:lvl1pPr algn="just">
              <a:lnSpc>
                <a:spcPct val="107000"/>
              </a:lnSpc>
              <a:spcAft>
                <a:spcPts val="800"/>
              </a:spcAft>
              <a:defRPr sz="1000">
                <a:solidFill>
                  <a:srgbClr val="4982A1"/>
                </a:solidFill>
                <a:effectLst/>
                <a:latin typeface="Segoe UI" panose="020B0502040204020203" pitchFamily="34" charset="0"/>
                <a:ea typeface="Calibri" panose="020F0502020204030204" pitchFamily="34" charset="0"/>
                <a:cs typeface="Times New Roman" panose="02020603050405020304" pitchFamily="18" charset="0"/>
              </a:defRPr>
            </a:lvl1pPr>
          </a:lstStyle>
          <a:p>
            <a:r>
              <a:rPr lang="en-US" sz="1200" dirty="0">
                <a:latin typeface="Segoe UI Semibold" panose="020B0702040204020203" pitchFamily="34" charset="0"/>
                <a:cs typeface="Segoe UI Semibold" panose="020B0702040204020203" pitchFamily="34" charset="0"/>
              </a:rPr>
              <a:t>DODA by category, 2020 (USD million)</a:t>
            </a:r>
            <a:endParaRPr lang="es-ES" sz="1200" dirty="0">
              <a:latin typeface="Segoe UI Semibold" panose="020B0702040204020203" pitchFamily="34" charset="0"/>
              <a:cs typeface="Segoe UI Semibold" panose="020B0702040204020203" pitchFamily="34" charset="0"/>
            </a:endParaRPr>
          </a:p>
        </p:txBody>
      </p:sp>
      <p:cxnSp>
        <p:nvCxnSpPr>
          <p:cNvPr id="22" name="Conector recto 21">
            <a:extLst>
              <a:ext uri="{FF2B5EF4-FFF2-40B4-BE49-F238E27FC236}">
                <a16:creationId xmlns:a16="http://schemas.microsoft.com/office/drawing/2014/main" id="{0857E751-4212-3483-AC96-7C175D32BD84}"/>
              </a:ext>
            </a:extLst>
          </p:cNvPr>
          <p:cNvCxnSpPr/>
          <p:nvPr/>
        </p:nvCxnSpPr>
        <p:spPr>
          <a:xfrm>
            <a:off x="5635690" y="1205362"/>
            <a:ext cx="0" cy="4260774"/>
          </a:xfrm>
          <a:prstGeom prst="line">
            <a:avLst/>
          </a:prstGeom>
          <a:ln w="19050">
            <a:solidFill>
              <a:srgbClr val="3B729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E9605724-20C9-6BAB-5F93-49EF20D92D9F}"/>
              </a:ext>
            </a:extLst>
          </p:cNvPr>
          <p:cNvCxnSpPr>
            <a:cxnSpLocks/>
          </p:cNvCxnSpPr>
          <p:nvPr/>
        </p:nvCxnSpPr>
        <p:spPr>
          <a:xfrm>
            <a:off x="9119119" y="1205362"/>
            <a:ext cx="0" cy="4442407"/>
          </a:xfrm>
          <a:prstGeom prst="line">
            <a:avLst/>
          </a:prstGeom>
          <a:ln w="19050">
            <a:solidFill>
              <a:srgbClr val="3B7291"/>
            </a:solidFill>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0BE206A5-8441-E260-8729-7B727F9C3694}"/>
              </a:ext>
            </a:extLst>
          </p:cNvPr>
          <p:cNvSpPr txBox="1"/>
          <p:nvPr/>
        </p:nvSpPr>
        <p:spPr>
          <a:xfrm>
            <a:off x="4560029" y="1202329"/>
            <a:ext cx="960178" cy="307777"/>
          </a:xfrm>
          <a:prstGeom prst="rect">
            <a:avLst/>
          </a:prstGeom>
          <a:solidFill>
            <a:schemeClr val="bg1"/>
          </a:solidFill>
        </p:spPr>
        <p:txBody>
          <a:bodyPr wrap="square" rtlCol="0">
            <a:spAutoFit/>
          </a:bodyPr>
          <a:lstStyle/>
          <a:p>
            <a:r>
              <a:rPr lang="es-ES" sz="1400" dirty="0">
                <a:solidFill>
                  <a:srgbClr val="346B8A"/>
                </a:solidFill>
              </a:rPr>
              <a:t>AGENCY</a:t>
            </a:r>
          </a:p>
        </p:txBody>
      </p:sp>
      <p:sp>
        <p:nvSpPr>
          <p:cNvPr id="35" name="CuadroTexto 34">
            <a:extLst>
              <a:ext uri="{FF2B5EF4-FFF2-40B4-BE49-F238E27FC236}">
                <a16:creationId xmlns:a16="http://schemas.microsoft.com/office/drawing/2014/main" id="{6C10D494-D41D-118E-B63B-505C964D00CC}"/>
              </a:ext>
            </a:extLst>
          </p:cNvPr>
          <p:cNvSpPr txBox="1"/>
          <p:nvPr/>
        </p:nvSpPr>
        <p:spPr>
          <a:xfrm>
            <a:off x="6839574" y="1192864"/>
            <a:ext cx="960178" cy="307777"/>
          </a:xfrm>
          <a:prstGeom prst="rect">
            <a:avLst/>
          </a:prstGeom>
          <a:solidFill>
            <a:schemeClr val="bg1"/>
          </a:solidFill>
        </p:spPr>
        <p:txBody>
          <a:bodyPr wrap="square" rtlCol="0">
            <a:spAutoFit/>
          </a:bodyPr>
          <a:lstStyle/>
          <a:p>
            <a:r>
              <a:rPr lang="es-ES" sz="1400" dirty="0">
                <a:solidFill>
                  <a:srgbClr val="346B8A"/>
                </a:solidFill>
              </a:rPr>
              <a:t>AID TYPE</a:t>
            </a:r>
          </a:p>
        </p:txBody>
      </p:sp>
      <p:sp>
        <p:nvSpPr>
          <p:cNvPr id="36" name="CuadroTexto 35">
            <a:extLst>
              <a:ext uri="{FF2B5EF4-FFF2-40B4-BE49-F238E27FC236}">
                <a16:creationId xmlns:a16="http://schemas.microsoft.com/office/drawing/2014/main" id="{AC95A969-D6FD-D274-BA5F-FE015CB7E0DD}"/>
              </a:ext>
            </a:extLst>
          </p:cNvPr>
          <p:cNvSpPr txBox="1"/>
          <p:nvPr/>
        </p:nvSpPr>
        <p:spPr>
          <a:xfrm>
            <a:off x="10211035" y="3027972"/>
            <a:ext cx="960178" cy="307777"/>
          </a:xfrm>
          <a:prstGeom prst="rect">
            <a:avLst/>
          </a:prstGeom>
          <a:solidFill>
            <a:schemeClr val="bg1"/>
          </a:solidFill>
        </p:spPr>
        <p:txBody>
          <a:bodyPr wrap="square" rtlCol="0">
            <a:spAutoFit/>
          </a:bodyPr>
          <a:lstStyle/>
          <a:p>
            <a:r>
              <a:rPr lang="es-ES" sz="1400" dirty="0">
                <a:solidFill>
                  <a:srgbClr val="346B8A"/>
                </a:solidFill>
              </a:rPr>
              <a:t>AID TYPE</a:t>
            </a:r>
          </a:p>
        </p:txBody>
      </p:sp>
      <p:sp>
        <p:nvSpPr>
          <p:cNvPr id="37" name="CuadroTexto 36">
            <a:extLst>
              <a:ext uri="{FF2B5EF4-FFF2-40B4-BE49-F238E27FC236}">
                <a16:creationId xmlns:a16="http://schemas.microsoft.com/office/drawing/2014/main" id="{0CD4A043-A6F8-B2A9-D616-DE4C88988459}"/>
              </a:ext>
            </a:extLst>
          </p:cNvPr>
          <p:cNvSpPr txBox="1"/>
          <p:nvPr/>
        </p:nvSpPr>
        <p:spPr>
          <a:xfrm>
            <a:off x="10099261" y="1167695"/>
            <a:ext cx="960178" cy="307777"/>
          </a:xfrm>
          <a:prstGeom prst="rect">
            <a:avLst/>
          </a:prstGeom>
          <a:solidFill>
            <a:schemeClr val="bg1"/>
          </a:solidFill>
        </p:spPr>
        <p:txBody>
          <a:bodyPr wrap="square" rtlCol="0">
            <a:spAutoFit/>
          </a:bodyPr>
          <a:lstStyle/>
          <a:p>
            <a:r>
              <a:rPr lang="es-ES" sz="1400" dirty="0">
                <a:solidFill>
                  <a:srgbClr val="346B8A"/>
                </a:solidFill>
              </a:rPr>
              <a:t>CHANNEL</a:t>
            </a:r>
          </a:p>
        </p:txBody>
      </p:sp>
      <p:pic>
        <p:nvPicPr>
          <p:cNvPr id="38" name="Imagen 37">
            <a:extLst>
              <a:ext uri="{FF2B5EF4-FFF2-40B4-BE49-F238E27FC236}">
                <a16:creationId xmlns:a16="http://schemas.microsoft.com/office/drawing/2014/main" id="{833163CE-A0FC-3D07-CA77-5EFFB1C70F3A}"/>
              </a:ext>
            </a:extLst>
          </p:cNvPr>
          <p:cNvPicPr>
            <a:picLocks noChangeAspect="1"/>
          </p:cNvPicPr>
          <p:nvPr/>
        </p:nvPicPr>
        <p:blipFill>
          <a:blip r:embed="rId7"/>
          <a:stretch>
            <a:fillRect/>
          </a:stretch>
        </p:blipFill>
        <p:spPr>
          <a:xfrm>
            <a:off x="0" y="36352"/>
            <a:ext cx="979714" cy="979714"/>
          </a:xfrm>
          <a:prstGeom prst="rect">
            <a:avLst/>
          </a:prstGeom>
        </p:spPr>
      </p:pic>
      <p:pic>
        <p:nvPicPr>
          <p:cNvPr id="4" name="Imagen 3" descr="Icono&#10;&#10;El contenido generado por IA puede ser incorrecto.">
            <a:extLst>
              <a:ext uri="{FF2B5EF4-FFF2-40B4-BE49-F238E27FC236}">
                <a16:creationId xmlns:a16="http://schemas.microsoft.com/office/drawing/2014/main" id="{170752E2-4733-112E-12A5-D9AFF1922EAB}"/>
              </a:ext>
            </a:extLst>
          </p:cNvPr>
          <p:cNvPicPr>
            <a:picLocks noChangeAspect="1"/>
          </p:cNvPicPr>
          <p:nvPr/>
        </p:nvPicPr>
        <p:blipFill>
          <a:blip r:embed="rId8">
            <a:duotone>
              <a:schemeClr val="accent5">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06048" y="4372189"/>
            <a:ext cx="1237620" cy="1256918"/>
          </a:xfrm>
          <a:prstGeom prst="rect">
            <a:avLst/>
          </a:prstGeom>
        </p:spPr>
      </p:pic>
    </p:spTree>
    <p:extLst>
      <p:ext uri="{BB962C8B-B14F-4D97-AF65-F5344CB8AC3E}">
        <p14:creationId xmlns:p14="http://schemas.microsoft.com/office/powerpoint/2010/main" val="163334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6E95A-7487-5EEC-D61F-58CDA0CA5014}"/>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E49BD658-51C7-FE31-18DC-E110E25DEF09}"/>
              </a:ext>
            </a:extLst>
          </p:cNvPr>
          <p:cNvPicPr>
            <a:picLocks noChangeAspect="1"/>
          </p:cNvPicPr>
          <p:nvPr/>
        </p:nvPicPr>
        <p:blipFill>
          <a:blip r:embed="rId2"/>
          <a:srcRect l="15058" t="11911" r="15191" b="31115"/>
          <a:stretch/>
        </p:blipFill>
        <p:spPr>
          <a:xfrm>
            <a:off x="8122304" y="5872837"/>
            <a:ext cx="787100" cy="780211"/>
          </a:xfrm>
          <a:prstGeom prst="rect">
            <a:avLst/>
          </a:prstGeom>
        </p:spPr>
      </p:pic>
      <p:pic>
        <p:nvPicPr>
          <p:cNvPr id="14" name="Imagen 13">
            <a:extLst>
              <a:ext uri="{FF2B5EF4-FFF2-40B4-BE49-F238E27FC236}">
                <a16:creationId xmlns:a16="http://schemas.microsoft.com/office/drawing/2014/main" id="{AA8C218E-5D09-EE87-D82D-2F8EB7FC9305}"/>
              </a:ext>
            </a:extLst>
          </p:cNvPr>
          <p:cNvPicPr>
            <a:picLocks noChangeAspect="1"/>
          </p:cNvPicPr>
          <p:nvPr/>
        </p:nvPicPr>
        <p:blipFill>
          <a:blip r:embed="rId3"/>
          <a:srcRect l="33626" t="9936" r="37610" b="14512"/>
          <a:stretch/>
        </p:blipFill>
        <p:spPr>
          <a:xfrm>
            <a:off x="8122304" y="841563"/>
            <a:ext cx="3507594" cy="4894555"/>
          </a:xfrm>
          <a:prstGeom prst="rect">
            <a:avLst/>
          </a:prstGeom>
          <a:ln>
            <a:noFill/>
          </a:ln>
          <a:effectLst>
            <a:outerShdw blurRad="292100" dist="139700" dir="2700000" algn="tl" rotWithShape="0">
              <a:srgbClr val="333333">
                <a:alpha val="65000"/>
              </a:srgbClr>
            </a:outerShdw>
          </a:effectLst>
        </p:spPr>
      </p:pic>
      <p:graphicFrame>
        <p:nvGraphicFramePr>
          <p:cNvPr id="16" name="Tabla 15">
            <a:extLst>
              <a:ext uri="{FF2B5EF4-FFF2-40B4-BE49-F238E27FC236}">
                <a16:creationId xmlns:a16="http://schemas.microsoft.com/office/drawing/2014/main" id="{50205DCB-0777-CE5F-9CED-CAF053642E9C}"/>
              </a:ext>
            </a:extLst>
          </p:cNvPr>
          <p:cNvGraphicFramePr>
            <a:graphicFrameLocks noGrp="1"/>
          </p:cNvGraphicFramePr>
          <p:nvPr>
            <p:extLst>
              <p:ext uri="{D42A27DB-BD31-4B8C-83A1-F6EECF244321}">
                <p14:modId xmlns:p14="http://schemas.microsoft.com/office/powerpoint/2010/main" val="3332794606"/>
              </p:ext>
            </p:extLst>
          </p:nvPr>
        </p:nvGraphicFramePr>
        <p:xfrm>
          <a:off x="9008712" y="5930256"/>
          <a:ext cx="2621186" cy="665372"/>
        </p:xfrm>
        <a:graphic>
          <a:graphicData uri="http://schemas.openxmlformats.org/drawingml/2006/table">
            <a:tbl>
              <a:tblPr firstRow="1" firstCol="1" bandRow="1"/>
              <a:tblGrid>
                <a:gridCol w="740245">
                  <a:extLst>
                    <a:ext uri="{9D8B030D-6E8A-4147-A177-3AD203B41FA5}">
                      <a16:colId xmlns:a16="http://schemas.microsoft.com/office/drawing/2014/main" val="2004874774"/>
                    </a:ext>
                  </a:extLst>
                </a:gridCol>
                <a:gridCol w="1712941">
                  <a:extLst>
                    <a:ext uri="{9D8B030D-6E8A-4147-A177-3AD203B41FA5}">
                      <a16:colId xmlns:a16="http://schemas.microsoft.com/office/drawing/2014/main" val="3111714026"/>
                    </a:ext>
                  </a:extLst>
                </a:gridCol>
                <a:gridCol w="168000">
                  <a:extLst>
                    <a:ext uri="{9D8B030D-6E8A-4147-A177-3AD203B41FA5}">
                      <a16:colId xmlns:a16="http://schemas.microsoft.com/office/drawing/2014/main" val="2505345629"/>
                    </a:ext>
                  </a:extLst>
                </a:gridCol>
              </a:tblGrid>
              <a:tr h="583982">
                <a:tc gridSpan="2">
                  <a:txBody>
                    <a:bodyPr/>
                    <a:lstStyle/>
                    <a:p>
                      <a:pPr indent="207010">
                        <a:lnSpc>
                          <a:spcPct val="107000"/>
                        </a:lnSpc>
                        <a:spcAft>
                          <a:spcPts val="800"/>
                        </a:spcAft>
                      </a:pPr>
                      <a:r>
                        <a:rPr lang="en-GB" sz="24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CIUDADES</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2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81390">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18" name="Imagen 17">
            <a:extLst>
              <a:ext uri="{FF2B5EF4-FFF2-40B4-BE49-F238E27FC236}">
                <a16:creationId xmlns:a16="http://schemas.microsoft.com/office/drawing/2014/main" id="{5E9CBC81-9CDC-4390-4CE6-B8BDF56308E9}"/>
              </a:ext>
            </a:extLst>
          </p:cNvPr>
          <p:cNvPicPr>
            <a:picLocks noChangeAspect="1"/>
          </p:cNvPicPr>
          <p:nvPr/>
        </p:nvPicPr>
        <p:blipFill>
          <a:blip r:embed="rId4"/>
          <a:srcRect l="33547" t="10867" r="38104" b="11874"/>
          <a:stretch/>
        </p:blipFill>
        <p:spPr>
          <a:xfrm>
            <a:off x="4136651" y="816090"/>
            <a:ext cx="3320148" cy="4806943"/>
          </a:xfrm>
          <a:prstGeom prst="rect">
            <a:avLst/>
          </a:prstGeom>
          <a:ln>
            <a:noFill/>
          </a:ln>
          <a:effectLst>
            <a:outerShdw blurRad="292100" dist="139700" dir="2700000" algn="tl" rotWithShape="0">
              <a:srgbClr val="333333">
                <a:alpha val="65000"/>
              </a:srgbClr>
            </a:outerShdw>
          </a:effectLst>
        </p:spPr>
      </p:pic>
      <p:graphicFrame>
        <p:nvGraphicFramePr>
          <p:cNvPr id="2" name="Tabla 1">
            <a:extLst>
              <a:ext uri="{FF2B5EF4-FFF2-40B4-BE49-F238E27FC236}">
                <a16:creationId xmlns:a16="http://schemas.microsoft.com/office/drawing/2014/main" id="{0EF428D1-3BCF-737A-52C9-77051750C22F}"/>
              </a:ext>
            </a:extLst>
          </p:cNvPr>
          <p:cNvGraphicFramePr>
            <a:graphicFrameLocks noGrp="1"/>
          </p:cNvGraphicFramePr>
          <p:nvPr>
            <p:extLst>
              <p:ext uri="{D42A27DB-BD31-4B8C-83A1-F6EECF244321}">
                <p14:modId xmlns:p14="http://schemas.microsoft.com/office/powerpoint/2010/main" val="4089885213"/>
              </p:ext>
            </p:extLst>
          </p:nvPr>
        </p:nvGraphicFramePr>
        <p:xfrm>
          <a:off x="4989198" y="5928366"/>
          <a:ext cx="2588899" cy="712798"/>
        </p:xfrm>
        <a:graphic>
          <a:graphicData uri="http://schemas.openxmlformats.org/drawingml/2006/table">
            <a:tbl>
              <a:tblPr firstRow="1" firstCol="1" bandRow="1"/>
              <a:tblGrid>
                <a:gridCol w="731127">
                  <a:extLst>
                    <a:ext uri="{9D8B030D-6E8A-4147-A177-3AD203B41FA5}">
                      <a16:colId xmlns:a16="http://schemas.microsoft.com/office/drawing/2014/main" val="2004874774"/>
                    </a:ext>
                  </a:extLst>
                </a:gridCol>
                <a:gridCol w="1691841">
                  <a:extLst>
                    <a:ext uri="{9D8B030D-6E8A-4147-A177-3AD203B41FA5}">
                      <a16:colId xmlns:a16="http://schemas.microsoft.com/office/drawing/2014/main" val="3111714026"/>
                    </a:ext>
                  </a:extLst>
                </a:gridCol>
                <a:gridCol w="165931">
                  <a:extLst>
                    <a:ext uri="{9D8B030D-6E8A-4147-A177-3AD203B41FA5}">
                      <a16:colId xmlns:a16="http://schemas.microsoft.com/office/drawing/2014/main" val="2505345629"/>
                    </a:ext>
                  </a:extLst>
                </a:gridCol>
              </a:tblGrid>
              <a:tr h="607413">
                <a:tc gridSpan="2">
                  <a:txBody>
                    <a:bodyPr/>
                    <a:lstStyle/>
                    <a:p>
                      <a:pPr indent="207010">
                        <a:lnSpc>
                          <a:spcPct val="107000"/>
                        </a:lnSpc>
                        <a:spcAft>
                          <a:spcPts val="800"/>
                        </a:spcAft>
                      </a:pPr>
                      <a:r>
                        <a:rPr lang="en-GB" sz="20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SOCIEDAD CIVL</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05385">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graphicFrame>
        <p:nvGraphicFramePr>
          <p:cNvPr id="5" name="Tabla 4">
            <a:extLst>
              <a:ext uri="{FF2B5EF4-FFF2-40B4-BE49-F238E27FC236}">
                <a16:creationId xmlns:a16="http://schemas.microsoft.com/office/drawing/2014/main" id="{0689F44B-FAF9-5466-D316-2351E6684F71}"/>
              </a:ext>
            </a:extLst>
          </p:cNvPr>
          <p:cNvGraphicFramePr>
            <a:graphicFrameLocks noGrp="1"/>
          </p:cNvGraphicFramePr>
          <p:nvPr>
            <p:extLst>
              <p:ext uri="{D42A27DB-BD31-4B8C-83A1-F6EECF244321}">
                <p14:modId xmlns:p14="http://schemas.microsoft.com/office/powerpoint/2010/main" val="1894805921"/>
              </p:ext>
            </p:extLst>
          </p:nvPr>
        </p:nvGraphicFramePr>
        <p:xfrm>
          <a:off x="1240340" y="5940250"/>
          <a:ext cx="2588899" cy="712798"/>
        </p:xfrm>
        <a:graphic>
          <a:graphicData uri="http://schemas.openxmlformats.org/drawingml/2006/table">
            <a:tbl>
              <a:tblPr firstRow="1" firstCol="1" bandRow="1"/>
              <a:tblGrid>
                <a:gridCol w="731127">
                  <a:extLst>
                    <a:ext uri="{9D8B030D-6E8A-4147-A177-3AD203B41FA5}">
                      <a16:colId xmlns:a16="http://schemas.microsoft.com/office/drawing/2014/main" val="2004874774"/>
                    </a:ext>
                  </a:extLst>
                </a:gridCol>
                <a:gridCol w="1691841">
                  <a:extLst>
                    <a:ext uri="{9D8B030D-6E8A-4147-A177-3AD203B41FA5}">
                      <a16:colId xmlns:a16="http://schemas.microsoft.com/office/drawing/2014/main" val="3111714026"/>
                    </a:ext>
                  </a:extLst>
                </a:gridCol>
                <a:gridCol w="165931">
                  <a:extLst>
                    <a:ext uri="{9D8B030D-6E8A-4147-A177-3AD203B41FA5}">
                      <a16:colId xmlns:a16="http://schemas.microsoft.com/office/drawing/2014/main" val="2505345629"/>
                    </a:ext>
                  </a:extLst>
                </a:gridCol>
              </a:tblGrid>
              <a:tr h="607413">
                <a:tc gridSpan="2">
                  <a:txBody>
                    <a:bodyPr/>
                    <a:lstStyle/>
                    <a:p>
                      <a:pPr indent="207010">
                        <a:lnSpc>
                          <a:spcPct val="107000"/>
                        </a:lnSpc>
                        <a:spcAft>
                          <a:spcPts val="800"/>
                        </a:spcAft>
                      </a:pPr>
                      <a:r>
                        <a:rPr lang="en-GB" sz="18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cooperacion DIRECTA</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05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05385">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1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8" name="Imagen 7">
            <a:extLst>
              <a:ext uri="{FF2B5EF4-FFF2-40B4-BE49-F238E27FC236}">
                <a16:creationId xmlns:a16="http://schemas.microsoft.com/office/drawing/2014/main" id="{B73A12A9-1B94-E60E-FB73-2D625E901082}"/>
              </a:ext>
            </a:extLst>
          </p:cNvPr>
          <p:cNvPicPr>
            <a:picLocks noChangeAspect="1"/>
          </p:cNvPicPr>
          <p:nvPr/>
        </p:nvPicPr>
        <p:blipFill>
          <a:blip r:embed="rId5"/>
          <a:srcRect l="33136" t="10052" r="37843" b="12269"/>
          <a:stretch/>
        </p:blipFill>
        <p:spPr>
          <a:xfrm>
            <a:off x="406952" y="816089"/>
            <a:ext cx="3380519" cy="4806943"/>
          </a:xfrm>
          <a:prstGeom prst="rect">
            <a:avLst/>
          </a:prstGeom>
          <a:ln>
            <a:noFill/>
          </a:ln>
          <a:effectLst>
            <a:outerShdw blurRad="292100" dist="139700" dir="2700000" algn="tl" rotWithShape="0">
              <a:srgbClr val="333333">
                <a:alpha val="65000"/>
              </a:srgbClr>
            </a:outerShdw>
          </a:effectLst>
        </p:spPr>
      </p:pic>
      <p:graphicFrame>
        <p:nvGraphicFramePr>
          <p:cNvPr id="9" name="Tabla 8">
            <a:extLst>
              <a:ext uri="{FF2B5EF4-FFF2-40B4-BE49-F238E27FC236}">
                <a16:creationId xmlns:a16="http://schemas.microsoft.com/office/drawing/2014/main" id="{CDE4E25B-B98C-564C-6585-239EC1699863}"/>
              </a:ext>
            </a:extLst>
          </p:cNvPr>
          <p:cNvGraphicFramePr>
            <a:graphicFrameLocks noGrp="1"/>
          </p:cNvGraphicFramePr>
          <p:nvPr>
            <p:extLst>
              <p:ext uri="{D42A27DB-BD31-4B8C-83A1-F6EECF244321}">
                <p14:modId xmlns:p14="http://schemas.microsoft.com/office/powerpoint/2010/main" val="1674500024"/>
              </p:ext>
            </p:extLst>
          </p:nvPr>
        </p:nvGraphicFramePr>
        <p:xfrm>
          <a:off x="290957" y="0"/>
          <a:ext cx="10915108" cy="672783"/>
        </p:xfrm>
        <a:graphic>
          <a:graphicData uri="http://schemas.openxmlformats.org/drawingml/2006/table">
            <a:tbl>
              <a:tblPr firstRow="1" firstCol="1" bandRow="1"/>
              <a:tblGrid>
                <a:gridCol w="3082519">
                  <a:extLst>
                    <a:ext uri="{9D8B030D-6E8A-4147-A177-3AD203B41FA5}">
                      <a16:colId xmlns:a16="http://schemas.microsoft.com/office/drawing/2014/main" val="2004874774"/>
                    </a:ext>
                  </a:extLst>
                </a:gridCol>
                <a:gridCol w="7133006">
                  <a:extLst>
                    <a:ext uri="{9D8B030D-6E8A-4147-A177-3AD203B41FA5}">
                      <a16:colId xmlns:a16="http://schemas.microsoft.com/office/drawing/2014/main" val="3111714026"/>
                    </a:ext>
                  </a:extLst>
                </a:gridCol>
                <a:gridCol w="699583">
                  <a:extLst>
                    <a:ext uri="{9D8B030D-6E8A-4147-A177-3AD203B41FA5}">
                      <a16:colId xmlns:a16="http://schemas.microsoft.com/office/drawing/2014/main" val="2505345629"/>
                    </a:ext>
                  </a:extLst>
                </a:gridCol>
              </a:tblGrid>
              <a:tr h="506520">
                <a:tc gridSpan="2">
                  <a:txBody>
                    <a:bodyPr/>
                    <a:lstStyle/>
                    <a:p>
                      <a:pPr indent="207010">
                        <a:lnSpc>
                          <a:spcPct val="107000"/>
                        </a:lnSpc>
                        <a:spcAft>
                          <a:spcPts val="800"/>
                        </a:spcAft>
                      </a:pPr>
                      <a:r>
                        <a:rPr lang="en-GB" sz="3600" spc="100" noProof="0" dirty="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TEMAS</a:t>
                      </a:r>
                      <a:endParaRPr lang="en-GB" sz="1100" noProof="0" dirty="0">
                        <a:solidFill>
                          <a:srgbClr val="346B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chemeClr val="bg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70594">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11" name="Imagen 10">
            <a:extLst>
              <a:ext uri="{FF2B5EF4-FFF2-40B4-BE49-F238E27FC236}">
                <a16:creationId xmlns:a16="http://schemas.microsoft.com/office/drawing/2014/main" id="{787C40D9-A799-B4BB-E75E-BDFE3B749641}"/>
              </a:ext>
            </a:extLst>
          </p:cNvPr>
          <p:cNvPicPr>
            <a:picLocks noChangeAspect="1"/>
          </p:cNvPicPr>
          <p:nvPr/>
        </p:nvPicPr>
        <p:blipFill>
          <a:blip r:embed="rId6"/>
          <a:stretch>
            <a:fillRect/>
          </a:stretch>
        </p:blipFill>
        <p:spPr>
          <a:xfrm>
            <a:off x="4092076" y="5928366"/>
            <a:ext cx="806322" cy="806322"/>
          </a:xfrm>
          <a:prstGeom prst="rect">
            <a:avLst/>
          </a:prstGeom>
        </p:spPr>
      </p:pic>
      <p:pic>
        <p:nvPicPr>
          <p:cNvPr id="15" name="Imagen 14">
            <a:extLst>
              <a:ext uri="{FF2B5EF4-FFF2-40B4-BE49-F238E27FC236}">
                <a16:creationId xmlns:a16="http://schemas.microsoft.com/office/drawing/2014/main" id="{81DE13F9-A7A6-EE13-D174-B5C27EAC7FB9}"/>
              </a:ext>
            </a:extLst>
          </p:cNvPr>
          <p:cNvPicPr>
            <a:picLocks noChangeAspect="1"/>
          </p:cNvPicPr>
          <p:nvPr/>
        </p:nvPicPr>
        <p:blipFill>
          <a:blip r:embed="rId7"/>
          <a:stretch>
            <a:fillRect/>
          </a:stretch>
        </p:blipFill>
        <p:spPr>
          <a:xfrm>
            <a:off x="429939" y="5907395"/>
            <a:ext cx="711093" cy="711093"/>
          </a:xfrm>
          <a:prstGeom prst="rect">
            <a:avLst/>
          </a:prstGeom>
        </p:spPr>
      </p:pic>
    </p:spTree>
    <p:extLst>
      <p:ext uri="{BB962C8B-B14F-4D97-AF65-F5344CB8AC3E}">
        <p14:creationId xmlns:p14="http://schemas.microsoft.com/office/powerpoint/2010/main" val="206994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2D6F9-1E08-F023-4A83-FB2872C05643}"/>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2B9153CC-09ED-3A94-52CF-F427D1FFA84E}"/>
              </a:ext>
            </a:extLst>
          </p:cNvPr>
          <p:cNvGraphicFramePr>
            <a:graphicFrameLocks noGrp="1"/>
          </p:cNvGraphicFramePr>
          <p:nvPr>
            <p:extLst>
              <p:ext uri="{D42A27DB-BD31-4B8C-83A1-F6EECF244321}">
                <p14:modId xmlns:p14="http://schemas.microsoft.com/office/powerpoint/2010/main" val="3112490852"/>
              </p:ext>
            </p:extLst>
          </p:nvPr>
        </p:nvGraphicFramePr>
        <p:xfrm>
          <a:off x="1212978" y="1842306"/>
          <a:ext cx="4460033" cy="672783"/>
        </p:xfrm>
        <a:graphic>
          <a:graphicData uri="http://schemas.openxmlformats.org/drawingml/2006/table">
            <a:tbl>
              <a:tblPr firstRow="1" firstCol="1" bandRow="1"/>
              <a:tblGrid>
                <a:gridCol w="1259551">
                  <a:extLst>
                    <a:ext uri="{9D8B030D-6E8A-4147-A177-3AD203B41FA5}">
                      <a16:colId xmlns:a16="http://schemas.microsoft.com/office/drawing/2014/main" val="2004874774"/>
                    </a:ext>
                  </a:extLst>
                </a:gridCol>
                <a:gridCol w="2914624">
                  <a:extLst>
                    <a:ext uri="{9D8B030D-6E8A-4147-A177-3AD203B41FA5}">
                      <a16:colId xmlns:a16="http://schemas.microsoft.com/office/drawing/2014/main" val="3111714026"/>
                    </a:ext>
                  </a:extLst>
                </a:gridCol>
                <a:gridCol w="285858">
                  <a:extLst>
                    <a:ext uri="{9D8B030D-6E8A-4147-A177-3AD203B41FA5}">
                      <a16:colId xmlns:a16="http://schemas.microsoft.com/office/drawing/2014/main" val="2505345629"/>
                    </a:ext>
                  </a:extLst>
                </a:gridCol>
              </a:tblGrid>
              <a:tr h="506520">
                <a:tc gridSpan="2">
                  <a:txBody>
                    <a:bodyPr/>
                    <a:lstStyle/>
                    <a:p>
                      <a:pPr indent="207010">
                        <a:lnSpc>
                          <a:spcPct val="107000"/>
                        </a:lnSpc>
                        <a:spcAft>
                          <a:spcPts val="800"/>
                        </a:spcAft>
                      </a:pPr>
                      <a:r>
                        <a:rPr lang="en-GB" sz="3600" spc="100" noProof="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BoX 1</a:t>
                      </a:r>
                      <a:endParaRPr lang="en-GB" sz="1100" noProof="0" dirty="0">
                        <a:solidFill>
                          <a:srgbClr val="346B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chemeClr val="bg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70594">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graphicFrame>
        <p:nvGraphicFramePr>
          <p:cNvPr id="3" name="Tabla 2">
            <a:extLst>
              <a:ext uri="{FF2B5EF4-FFF2-40B4-BE49-F238E27FC236}">
                <a16:creationId xmlns:a16="http://schemas.microsoft.com/office/drawing/2014/main" id="{4C33332C-0A50-27BD-A4DD-35D7524AF88C}"/>
              </a:ext>
            </a:extLst>
          </p:cNvPr>
          <p:cNvGraphicFramePr>
            <a:graphicFrameLocks noGrp="1"/>
          </p:cNvGraphicFramePr>
          <p:nvPr>
            <p:extLst>
              <p:ext uri="{D42A27DB-BD31-4B8C-83A1-F6EECF244321}">
                <p14:modId xmlns:p14="http://schemas.microsoft.com/office/powerpoint/2010/main" val="3385661306"/>
              </p:ext>
            </p:extLst>
          </p:nvPr>
        </p:nvGraphicFramePr>
        <p:xfrm>
          <a:off x="1120389" y="295681"/>
          <a:ext cx="10384256" cy="914660"/>
        </p:xfrm>
        <a:graphic>
          <a:graphicData uri="http://schemas.openxmlformats.org/drawingml/2006/table">
            <a:tbl>
              <a:tblPr firstRow="1" firstCol="1" bandRow="1"/>
              <a:tblGrid>
                <a:gridCol w="2932600">
                  <a:extLst>
                    <a:ext uri="{9D8B030D-6E8A-4147-A177-3AD203B41FA5}">
                      <a16:colId xmlns:a16="http://schemas.microsoft.com/office/drawing/2014/main" val="2004874774"/>
                    </a:ext>
                  </a:extLst>
                </a:gridCol>
                <a:gridCol w="6786096">
                  <a:extLst>
                    <a:ext uri="{9D8B030D-6E8A-4147-A177-3AD203B41FA5}">
                      <a16:colId xmlns:a16="http://schemas.microsoft.com/office/drawing/2014/main" val="3111714026"/>
                    </a:ext>
                  </a:extLst>
                </a:gridCol>
                <a:gridCol w="665560">
                  <a:extLst>
                    <a:ext uri="{9D8B030D-6E8A-4147-A177-3AD203B41FA5}">
                      <a16:colId xmlns:a16="http://schemas.microsoft.com/office/drawing/2014/main" val="2505345629"/>
                    </a:ext>
                  </a:extLst>
                </a:gridCol>
              </a:tblGrid>
              <a:tr h="802777">
                <a:tc gridSpan="2">
                  <a:txBody>
                    <a:bodyPr/>
                    <a:lstStyle/>
                    <a:p>
                      <a:pPr indent="207010">
                        <a:lnSpc>
                          <a:spcPct val="107000"/>
                        </a:lnSpc>
                        <a:spcAft>
                          <a:spcPts val="800"/>
                        </a:spcAft>
                      </a:pPr>
                      <a:r>
                        <a:rPr lang="en-GB" sz="3600" spc="100" noProof="0" dirty="0" err="1">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CONCEPTUALIZACIón</a:t>
                      </a: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 y </a:t>
                      </a:r>
                      <a:r>
                        <a:rPr lang="en-GB" sz="3600" spc="100" noProof="0" dirty="0" err="1">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medición</a:t>
                      </a: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 </a:t>
                      </a: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11883">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4" name="Imagen 3">
            <a:extLst>
              <a:ext uri="{FF2B5EF4-FFF2-40B4-BE49-F238E27FC236}">
                <a16:creationId xmlns:a16="http://schemas.microsoft.com/office/drawing/2014/main" id="{83BAE2FE-5F6B-4CA1-E99E-6004345E4CBC}"/>
              </a:ext>
            </a:extLst>
          </p:cNvPr>
          <p:cNvPicPr>
            <a:picLocks noChangeAspect="1"/>
          </p:cNvPicPr>
          <p:nvPr/>
        </p:nvPicPr>
        <p:blipFill>
          <a:blip r:embed="rId2"/>
          <a:stretch>
            <a:fillRect/>
          </a:stretch>
        </p:blipFill>
        <p:spPr>
          <a:xfrm>
            <a:off x="65314" y="204303"/>
            <a:ext cx="979714" cy="979714"/>
          </a:xfrm>
          <a:prstGeom prst="rect">
            <a:avLst/>
          </a:prstGeom>
        </p:spPr>
      </p:pic>
      <p:graphicFrame>
        <p:nvGraphicFramePr>
          <p:cNvPr id="6" name="Tabla 5">
            <a:extLst>
              <a:ext uri="{FF2B5EF4-FFF2-40B4-BE49-F238E27FC236}">
                <a16:creationId xmlns:a16="http://schemas.microsoft.com/office/drawing/2014/main" id="{ECC1B03D-F8F7-A472-D356-442630B2076B}"/>
              </a:ext>
            </a:extLst>
          </p:cNvPr>
          <p:cNvGraphicFramePr>
            <a:graphicFrameLocks noGrp="1"/>
          </p:cNvGraphicFramePr>
          <p:nvPr>
            <p:extLst>
              <p:ext uri="{D42A27DB-BD31-4B8C-83A1-F6EECF244321}">
                <p14:modId xmlns:p14="http://schemas.microsoft.com/office/powerpoint/2010/main" val="736584766"/>
              </p:ext>
            </p:extLst>
          </p:nvPr>
        </p:nvGraphicFramePr>
        <p:xfrm>
          <a:off x="6627843" y="1888960"/>
          <a:ext cx="4460033" cy="672783"/>
        </p:xfrm>
        <a:graphic>
          <a:graphicData uri="http://schemas.openxmlformats.org/drawingml/2006/table">
            <a:tbl>
              <a:tblPr firstRow="1" firstCol="1" bandRow="1"/>
              <a:tblGrid>
                <a:gridCol w="1259551">
                  <a:extLst>
                    <a:ext uri="{9D8B030D-6E8A-4147-A177-3AD203B41FA5}">
                      <a16:colId xmlns:a16="http://schemas.microsoft.com/office/drawing/2014/main" val="2004874774"/>
                    </a:ext>
                  </a:extLst>
                </a:gridCol>
                <a:gridCol w="2914624">
                  <a:extLst>
                    <a:ext uri="{9D8B030D-6E8A-4147-A177-3AD203B41FA5}">
                      <a16:colId xmlns:a16="http://schemas.microsoft.com/office/drawing/2014/main" val="3111714026"/>
                    </a:ext>
                  </a:extLst>
                </a:gridCol>
                <a:gridCol w="285858">
                  <a:extLst>
                    <a:ext uri="{9D8B030D-6E8A-4147-A177-3AD203B41FA5}">
                      <a16:colId xmlns:a16="http://schemas.microsoft.com/office/drawing/2014/main" val="2505345629"/>
                    </a:ext>
                  </a:extLst>
                </a:gridCol>
              </a:tblGrid>
              <a:tr h="506520">
                <a:tc gridSpan="2">
                  <a:txBody>
                    <a:bodyPr/>
                    <a:lstStyle/>
                    <a:p>
                      <a:pPr indent="207010">
                        <a:lnSpc>
                          <a:spcPct val="107000"/>
                        </a:lnSpc>
                        <a:spcAft>
                          <a:spcPts val="800"/>
                        </a:spcAft>
                      </a:pPr>
                      <a:r>
                        <a:rPr lang="en-GB" sz="3600" spc="100" noProof="0" dirty="0" err="1">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BoX</a:t>
                      </a:r>
                      <a:r>
                        <a:rPr lang="en-GB" sz="3600" spc="100" noProof="0" dirty="0">
                          <a:solidFill>
                            <a:srgbClr val="346B8A"/>
                          </a:solidFill>
                          <a:effectLst/>
                          <a:latin typeface="Bison DemiBold" panose="00000700000000000000" pitchFamily="2" charset="0"/>
                          <a:ea typeface="Calibri" panose="020F0502020204030204" pitchFamily="34" charset="0"/>
                          <a:cs typeface="Times New Roman" panose="02020603050405020304" pitchFamily="18" charset="0"/>
                        </a:rPr>
                        <a:t> 2</a:t>
                      </a:r>
                      <a:endParaRPr lang="en-GB" sz="1100" noProof="0" dirty="0">
                        <a:solidFill>
                          <a:srgbClr val="346B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chemeClr val="bg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70594">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sp>
        <p:nvSpPr>
          <p:cNvPr id="10" name="CuadroTexto 9">
            <a:extLst>
              <a:ext uri="{FF2B5EF4-FFF2-40B4-BE49-F238E27FC236}">
                <a16:creationId xmlns:a16="http://schemas.microsoft.com/office/drawing/2014/main" id="{B8A6C4A1-15E4-6DEE-803B-EB74F4536032}"/>
              </a:ext>
            </a:extLst>
          </p:cNvPr>
          <p:cNvSpPr txBox="1"/>
          <p:nvPr/>
        </p:nvSpPr>
        <p:spPr>
          <a:xfrm>
            <a:off x="1212978" y="2705878"/>
            <a:ext cx="4795936"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l">
              <a:buNone/>
            </a:pPr>
            <a:r>
              <a:rPr lang="es-ES" sz="1200" b="1" i="0" dirty="0">
                <a:solidFill>
                  <a:srgbClr val="242424"/>
                </a:solidFill>
                <a:effectLst/>
                <a:latin typeface="Segoe UI" panose="020B0502040204020203" pitchFamily="34" charset="0"/>
              </a:rPr>
              <a:t>Cooperación descentralizada, un concepto en evolución</a:t>
            </a:r>
          </a:p>
          <a:p>
            <a:pPr algn="l">
              <a:buNone/>
            </a:pPr>
            <a:endParaRPr lang="es-ES" sz="1200" b="0" i="0" dirty="0">
              <a:solidFill>
                <a:srgbClr val="242424"/>
              </a:solidFill>
              <a:effectLst/>
              <a:latin typeface="Segoe UI" panose="020B0502040204020203" pitchFamily="34" charset="0"/>
            </a:endParaRPr>
          </a:p>
          <a:p>
            <a:pPr marL="171450" indent="-171450">
              <a:spcBef>
                <a:spcPts val="750"/>
              </a:spcBef>
              <a:spcAft>
                <a:spcPts val="750"/>
              </a:spcAft>
              <a:buFont typeface="Arial" panose="020B0604020202020204" pitchFamily="34" charset="0"/>
              <a:buChar char="•"/>
            </a:pPr>
            <a:r>
              <a:rPr lang="es-ES" sz="1200" b="0" i="0" dirty="0">
                <a:solidFill>
                  <a:srgbClr val="242424"/>
                </a:solidFill>
                <a:effectLst/>
                <a:latin typeface="Segoe UI" panose="020B0502040204020203" pitchFamily="34" charset="0"/>
              </a:rPr>
              <a:t>Aparece en la Convención de Lomé de 1995, adoptada por la entonces CE: Autoridades públicas, colectivos privados, sindicatos, universidades y asociaciones empresariales.</a:t>
            </a:r>
          </a:p>
          <a:p>
            <a:pPr marL="171450" indent="-171450" algn="l">
              <a:spcBef>
                <a:spcPts val="750"/>
              </a:spcBef>
              <a:spcAft>
                <a:spcPts val="750"/>
              </a:spcAft>
              <a:buFont typeface="Arial" panose="020B0604020202020204" pitchFamily="34" charset="0"/>
              <a:buChar char="•"/>
            </a:pPr>
            <a:r>
              <a:rPr lang="es-ES" sz="1200" b="0" i="0" dirty="0">
                <a:solidFill>
                  <a:srgbClr val="242424"/>
                </a:solidFill>
                <a:effectLst/>
                <a:latin typeface="Segoe UI" panose="020B0502040204020203" pitchFamily="34" charset="0"/>
              </a:rPr>
              <a:t>Actuaciones que persiguen el desarrollo local, orientadas a la capacitación técnica y movilizando conocimientos más que recursos económicos. Autoridades públicas locales se afirman como líderes del desarrollo de sus territorios.</a:t>
            </a:r>
          </a:p>
          <a:p>
            <a:pPr marL="171450" indent="-1714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Informes de la OCDE 2015 y siguientes.</a:t>
            </a:r>
            <a:endParaRPr lang="es-ES" sz="1200" b="0" i="0" dirty="0">
              <a:solidFill>
                <a:srgbClr val="242424"/>
              </a:solidFill>
              <a:effectLst/>
              <a:latin typeface="Segoe UI" panose="020B0502040204020203" pitchFamily="34" charset="0"/>
            </a:endParaRPr>
          </a:p>
          <a:p>
            <a:pPr marL="171450" indent="-171450" algn="l">
              <a:spcBef>
                <a:spcPts val="750"/>
              </a:spcBef>
              <a:spcAft>
                <a:spcPts val="750"/>
              </a:spcAft>
              <a:buFont typeface="Arial" panose="020B0604020202020204" pitchFamily="34" charset="0"/>
              <a:buChar char="•"/>
            </a:pPr>
            <a:r>
              <a:rPr lang="es-ES" sz="1200" b="0" i="0" dirty="0">
                <a:solidFill>
                  <a:srgbClr val="242424"/>
                </a:solidFill>
                <a:effectLst/>
                <a:latin typeface="Segoe UI" panose="020B0502040204020203" pitchFamily="34" charset="0"/>
              </a:rPr>
              <a:t>Creación de Ciudades y Gobiernos Locales Unidos (CGLU) para potenciar la participación de las autoridades locales en las agendas globales.</a:t>
            </a:r>
          </a:p>
          <a:p>
            <a:pPr marL="171450" indent="-171450" algn="l">
              <a:spcBef>
                <a:spcPts val="750"/>
              </a:spcBef>
              <a:spcAft>
                <a:spcPts val="750"/>
              </a:spcAft>
              <a:buFont typeface="Arial" panose="020B0604020202020204" pitchFamily="34" charset="0"/>
              <a:buChar char="•"/>
            </a:pPr>
            <a:r>
              <a:rPr lang="es-ES" sz="1200" b="0" i="0" dirty="0">
                <a:solidFill>
                  <a:srgbClr val="242424"/>
                </a:solidFill>
                <a:effectLst/>
                <a:latin typeface="Segoe UI" panose="020B0502040204020203" pitchFamily="34" charset="0"/>
              </a:rPr>
              <a:t>Incorporación de la noción de cooperación descentralizada en la regulación de la actividad en varios estados.</a:t>
            </a:r>
          </a:p>
        </p:txBody>
      </p:sp>
      <p:sp>
        <p:nvSpPr>
          <p:cNvPr id="13" name="CuadroTexto 12">
            <a:extLst>
              <a:ext uri="{FF2B5EF4-FFF2-40B4-BE49-F238E27FC236}">
                <a16:creationId xmlns:a16="http://schemas.microsoft.com/office/drawing/2014/main" id="{29715AC0-55A1-2335-3A9D-135D9F18A999}"/>
              </a:ext>
            </a:extLst>
          </p:cNvPr>
          <p:cNvSpPr txBox="1"/>
          <p:nvPr/>
        </p:nvSpPr>
        <p:spPr>
          <a:xfrm>
            <a:off x="6627843" y="2705878"/>
            <a:ext cx="4568892" cy="39087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l">
              <a:spcBef>
                <a:spcPts val="750"/>
              </a:spcBef>
              <a:spcAft>
                <a:spcPts val="750"/>
              </a:spcAft>
            </a:pPr>
            <a:r>
              <a:rPr lang="es-ES" sz="1200" b="1" dirty="0">
                <a:solidFill>
                  <a:srgbClr val="242424"/>
                </a:solidFill>
                <a:latin typeface="Segoe UI" panose="020B0502040204020203" pitchFamily="34" charset="0"/>
              </a:rPr>
              <a:t>Limitaciones en el análisis de la AODD:</a:t>
            </a:r>
          </a:p>
          <a:p>
            <a:pPr marL="742950" lvl="1" indent="-2857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Términos genéricos: Uso de términos como “municipalidades” en lugar de especificar las entidades subnacionales exactas.</a:t>
            </a:r>
          </a:p>
          <a:p>
            <a:pPr marL="742950" lvl="1" indent="-2857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Pobre categorización. No existen códigos que identifique el nivel provincial.</a:t>
            </a:r>
          </a:p>
          <a:p>
            <a:pPr marL="742950" lvl="1" indent="-2857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Asistencia técnica infravalorada</a:t>
            </a:r>
          </a:p>
          <a:p>
            <a:pPr marL="742950" lvl="1" indent="-2857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Falta de incentivos para el reporte</a:t>
            </a:r>
          </a:p>
          <a:p>
            <a:pPr marL="742950" lvl="1" indent="-2857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Los datos sobre agencias donantes y ejecutoras no pueden ser consolidados por ciudades o regiones.</a:t>
            </a:r>
          </a:p>
          <a:p>
            <a:pPr marL="742950" lvl="1" indent="-285750" algn="l">
              <a:spcBef>
                <a:spcPts val="750"/>
              </a:spcBef>
              <a:spcAft>
                <a:spcPts val="750"/>
              </a:spcAft>
              <a:buFont typeface="Arial" panose="020B0604020202020204" pitchFamily="34" charset="0"/>
              <a:buChar char="•"/>
            </a:pPr>
            <a:r>
              <a:rPr lang="es-ES" sz="1200" dirty="0">
                <a:solidFill>
                  <a:srgbClr val="242424"/>
                </a:solidFill>
                <a:latin typeface="Segoe UI" panose="020B0502040204020203" pitchFamily="34" charset="0"/>
              </a:rPr>
              <a:t>Superación de limitaciones: El informe ha abordado algunas de estas limitaciones para la AODD del ejercicio 2022, pero el sistema de informes del CAD carece de una solución permanente e institucional.</a:t>
            </a:r>
          </a:p>
        </p:txBody>
      </p:sp>
    </p:spTree>
    <p:extLst>
      <p:ext uri="{BB962C8B-B14F-4D97-AF65-F5344CB8AC3E}">
        <p14:creationId xmlns:p14="http://schemas.microsoft.com/office/powerpoint/2010/main" val="131329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05DE7-39F8-8BB4-CB8E-5E7B54DDA9F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BFA1B7A-7FD1-6438-D79F-2CDC4C54062C}"/>
              </a:ext>
            </a:extLst>
          </p:cNvPr>
          <p:cNvPicPr>
            <a:picLocks noChangeAspect="1"/>
          </p:cNvPicPr>
          <p:nvPr/>
        </p:nvPicPr>
        <p:blipFill>
          <a:blip r:embed="rId2"/>
          <a:srcRect t="50000" b="31293"/>
          <a:stretch/>
        </p:blipFill>
        <p:spPr>
          <a:xfrm>
            <a:off x="0" y="3429000"/>
            <a:ext cx="12192000" cy="1282959"/>
          </a:xfrm>
          <a:prstGeom prst="rect">
            <a:avLst/>
          </a:prstGeom>
        </p:spPr>
      </p:pic>
      <p:sp>
        <p:nvSpPr>
          <p:cNvPr id="2" name="CuadroTexto 1">
            <a:extLst>
              <a:ext uri="{FF2B5EF4-FFF2-40B4-BE49-F238E27FC236}">
                <a16:creationId xmlns:a16="http://schemas.microsoft.com/office/drawing/2014/main" id="{380BF7FB-3B13-50D0-8D8B-063516D08ABE}"/>
              </a:ext>
            </a:extLst>
          </p:cNvPr>
          <p:cNvSpPr txBox="1"/>
          <p:nvPr/>
        </p:nvSpPr>
        <p:spPr>
          <a:xfrm>
            <a:off x="858417" y="4711959"/>
            <a:ext cx="4445448" cy="830997"/>
          </a:xfrm>
          <a:prstGeom prst="rect">
            <a:avLst/>
          </a:prstGeom>
          <a:noFill/>
        </p:spPr>
        <p:txBody>
          <a:bodyPr wrap="none" rtlCol="0">
            <a:spAutoFit/>
          </a:bodyPr>
          <a:lstStyle/>
          <a:p>
            <a:r>
              <a:rPr lang="es-ES" sz="4800" dirty="0">
                <a:solidFill>
                  <a:srgbClr val="3B7291"/>
                </a:solidFill>
                <a:latin typeface="Bison DemiBold" panose="020B0604020202020204" charset="0"/>
              </a:rPr>
              <a:t>Análisis cuantitativo</a:t>
            </a:r>
          </a:p>
        </p:txBody>
      </p:sp>
    </p:spTree>
    <p:extLst>
      <p:ext uri="{BB962C8B-B14F-4D97-AF65-F5344CB8AC3E}">
        <p14:creationId xmlns:p14="http://schemas.microsoft.com/office/powerpoint/2010/main" val="73934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C432F6B-E132-839D-8839-A35644297D17}"/>
              </a:ext>
            </a:extLst>
          </p:cNvPr>
          <p:cNvPicPr>
            <a:picLocks noChangeAspect="1"/>
          </p:cNvPicPr>
          <p:nvPr/>
        </p:nvPicPr>
        <p:blipFill>
          <a:blip r:embed="rId2"/>
          <a:stretch>
            <a:fillRect/>
          </a:stretch>
        </p:blipFill>
        <p:spPr>
          <a:xfrm>
            <a:off x="161731" y="353560"/>
            <a:ext cx="979714" cy="979714"/>
          </a:xfrm>
          <a:prstGeom prst="rect">
            <a:avLst/>
          </a:prstGeom>
        </p:spPr>
      </p:pic>
      <p:pic>
        <p:nvPicPr>
          <p:cNvPr id="2" name="Image 2" descr="Interfaz de usuario gráfica, Sitio web&#10;&#10;Descripción generada automáticamente">
            <a:extLst>
              <a:ext uri="{FF2B5EF4-FFF2-40B4-BE49-F238E27FC236}">
                <a16:creationId xmlns:a16="http://schemas.microsoft.com/office/drawing/2014/main" id="{6B9C0B04-9266-1217-394D-23FDB3F56C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445" y="-48013"/>
            <a:ext cx="5807075" cy="1492250"/>
          </a:xfrm>
          <a:prstGeom prst="rect">
            <a:avLst/>
          </a:prstGeom>
          <a:noFill/>
        </p:spPr>
      </p:pic>
      <p:sp>
        <p:nvSpPr>
          <p:cNvPr id="4" name="Rectangle 2">
            <a:extLst>
              <a:ext uri="{FF2B5EF4-FFF2-40B4-BE49-F238E27FC236}">
                <a16:creationId xmlns:a16="http://schemas.microsoft.com/office/drawing/2014/main" id="{0B924A4C-8AC4-1E2E-89A1-66114247AAB7}"/>
              </a:ext>
            </a:extLst>
          </p:cNvPr>
          <p:cNvSpPr>
            <a:spLocks noChangeArrowheads="1"/>
          </p:cNvSpPr>
          <p:nvPr/>
        </p:nvSpPr>
        <p:spPr bwMode="auto">
          <a:xfrm>
            <a:off x="942392" y="2924700"/>
            <a:ext cx="145557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a:ln>
                  <a:noFill/>
                </a:ln>
                <a:solidFill>
                  <a:srgbClr val="808080"/>
                </a:solidFill>
                <a:effectLst/>
                <a:latin typeface="Segoe UI" panose="020B0502040204020203" pitchFamily="34" charset="0"/>
                <a:ea typeface="Aptos" panose="020B0004020202020204" pitchFamily="34" charset="0"/>
                <a:cs typeface="Segoe UI" panose="020B0502040204020203" pitchFamily="34" charset="0"/>
              </a:rPr>
              <a:t>Gráfico 1.</a:t>
            </a:r>
            <a:r>
              <a:rPr kumimoji="0" lang="es-ES" altLang="es-ES" sz="1400" b="0" i="0" u="none" strike="noStrike" cap="none" normalizeH="0" baseline="0" dirty="0">
                <a:ln>
                  <a:noFill/>
                </a:ln>
                <a:solidFill>
                  <a:srgbClr val="808080"/>
                </a:solidFill>
                <a:effectLst/>
                <a:latin typeface="Segoe UI" panose="020B0502040204020203" pitchFamily="34" charset="0"/>
                <a:ea typeface="Calibri" panose="020F0502020204030204" pitchFamily="34" charset="0"/>
                <a:cs typeface="Segoe UI" panose="020B0502040204020203" pitchFamily="34" charset="0"/>
              </a:rPr>
              <a:t> </a:t>
            </a:r>
            <a:r>
              <a:rPr kumimoji="0" lang="es-ES" altLang="es-ES" sz="1600" b="1" i="0" u="none" strike="noStrike" cap="none" normalizeH="0" baseline="0" dirty="0">
                <a:ln>
                  <a:noFill/>
                </a:ln>
                <a:solidFill>
                  <a:srgbClr val="4982A1"/>
                </a:solidFill>
                <a:effectLst/>
                <a:latin typeface="Segoe UI" panose="020B0502040204020203" pitchFamily="34" charset="0"/>
                <a:ea typeface="Calibri" panose="020F0502020204030204" pitchFamily="34" charset="0"/>
                <a:cs typeface="Segoe UI" panose="020B0502040204020203" pitchFamily="34" charset="0"/>
              </a:rPr>
              <a:t>Evolución de la AODD, 2018-2022 (millones de dólares y %)</a:t>
            </a:r>
            <a:endParaRPr kumimoji="0" lang="es-ES" altLang="es-ES" sz="16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s-ES" altLang="es-ES" sz="4400" b="0" i="0" u="none" strike="noStrike" cap="none" normalizeH="0" baseline="0" dirty="0">
              <a:ln>
                <a:noFill/>
              </a:ln>
              <a:solidFill>
                <a:schemeClr val="tx1"/>
              </a:solidFill>
              <a:effectLst/>
              <a:latin typeface="Arial" panose="020B0604020202020204" pitchFamily="34" charset="0"/>
            </a:endParaRPr>
          </a:p>
        </p:txBody>
      </p:sp>
      <p:pic>
        <p:nvPicPr>
          <p:cNvPr id="2049" name="Imagen 6" descr="Gráfico&#10;&#10;Descripción generada automáticamente">
            <a:extLst>
              <a:ext uri="{FF2B5EF4-FFF2-40B4-BE49-F238E27FC236}">
                <a16:creationId xmlns:a16="http://schemas.microsoft.com/office/drawing/2014/main" id="{D63B687A-8552-A8C6-533B-242B008EF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086" y="2197271"/>
            <a:ext cx="8238185" cy="43329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FE2E402-0AA4-D1BB-E3F1-EEEAF88CC03E}"/>
              </a:ext>
            </a:extLst>
          </p:cNvPr>
          <p:cNvSpPr>
            <a:spLocks noChangeArrowheads="1"/>
          </p:cNvSpPr>
          <p:nvPr/>
        </p:nvSpPr>
        <p:spPr bwMode="auto">
          <a:xfrm>
            <a:off x="1141445" y="5000817"/>
            <a:ext cx="125652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dirty="0">
                <a:ln>
                  <a:noFill/>
                </a:ln>
                <a:solidFill>
                  <a:srgbClr val="595959"/>
                </a:solidFill>
                <a:effectLst/>
                <a:latin typeface="Segoe UI" panose="020B0502040204020203" pitchFamily="34" charset="0"/>
                <a:ea typeface="Aptos" panose="020B0004020202020204" pitchFamily="34" charset="0"/>
                <a:cs typeface="Segoe UI" panose="020B0502040204020203" pitchFamily="34" charset="0"/>
              </a:rPr>
              <a:t>Fuente: Datos de AOD de la OCDE atribuidos a gobiernos subestatales según Anexo II</a:t>
            </a:r>
            <a:endParaRPr kumimoji="0" lang="es-ES" altLang="es-E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055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45D60-FDF8-8F23-A26C-91080D6277CD}"/>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EEFB057A-A4C6-616C-1F36-983DF35F7D56}"/>
              </a:ext>
            </a:extLst>
          </p:cNvPr>
          <p:cNvGraphicFramePr>
            <a:graphicFrameLocks noGrp="1"/>
          </p:cNvGraphicFramePr>
          <p:nvPr>
            <p:extLst>
              <p:ext uri="{D42A27DB-BD31-4B8C-83A1-F6EECF244321}">
                <p14:modId xmlns:p14="http://schemas.microsoft.com/office/powerpoint/2010/main" val="2272699217"/>
              </p:ext>
            </p:extLst>
          </p:nvPr>
        </p:nvGraphicFramePr>
        <p:xfrm>
          <a:off x="1055074" y="127730"/>
          <a:ext cx="8359512" cy="914660"/>
        </p:xfrm>
        <a:graphic>
          <a:graphicData uri="http://schemas.openxmlformats.org/drawingml/2006/table">
            <a:tbl>
              <a:tblPr firstRow="1" firstCol="1" bandRow="1"/>
              <a:tblGrid>
                <a:gridCol w="2360796">
                  <a:extLst>
                    <a:ext uri="{9D8B030D-6E8A-4147-A177-3AD203B41FA5}">
                      <a16:colId xmlns:a16="http://schemas.microsoft.com/office/drawing/2014/main" val="2004874774"/>
                    </a:ext>
                  </a:extLst>
                </a:gridCol>
                <a:gridCol w="5462928">
                  <a:extLst>
                    <a:ext uri="{9D8B030D-6E8A-4147-A177-3AD203B41FA5}">
                      <a16:colId xmlns:a16="http://schemas.microsoft.com/office/drawing/2014/main" val="3111714026"/>
                    </a:ext>
                  </a:extLst>
                </a:gridCol>
                <a:gridCol w="535788">
                  <a:extLst>
                    <a:ext uri="{9D8B030D-6E8A-4147-A177-3AD203B41FA5}">
                      <a16:colId xmlns:a16="http://schemas.microsoft.com/office/drawing/2014/main" val="2505345629"/>
                    </a:ext>
                  </a:extLst>
                </a:gridCol>
              </a:tblGrid>
              <a:tr h="802777">
                <a:tc gridSpan="2">
                  <a:txBody>
                    <a:bodyPr/>
                    <a:lstStyle/>
                    <a:p>
                      <a:pPr indent="207010">
                        <a:lnSpc>
                          <a:spcPct val="107000"/>
                        </a:lnSpc>
                        <a:spcAft>
                          <a:spcPts val="800"/>
                        </a:spcAft>
                      </a:pP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EL EFECTO UCRANIA</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11883">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21" name="Imagen 20">
            <a:extLst>
              <a:ext uri="{FF2B5EF4-FFF2-40B4-BE49-F238E27FC236}">
                <a16:creationId xmlns:a16="http://schemas.microsoft.com/office/drawing/2014/main" id="{4F85C9C4-18BC-DF3E-6D10-5BCF456881A3}"/>
              </a:ext>
            </a:extLst>
          </p:cNvPr>
          <p:cNvPicPr>
            <a:picLocks noChangeAspect="1"/>
          </p:cNvPicPr>
          <p:nvPr/>
        </p:nvPicPr>
        <p:blipFill>
          <a:blip r:embed="rId2"/>
          <a:stretch>
            <a:fillRect/>
          </a:stretch>
        </p:blipFill>
        <p:spPr>
          <a:xfrm>
            <a:off x="0" y="36352"/>
            <a:ext cx="979714" cy="979714"/>
          </a:xfrm>
          <a:prstGeom prst="rect">
            <a:avLst/>
          </a:prstGeom>
        </p:spPr>
      </p:pic>
      <p:sp>
        <p:nvSpPr>
          <p:cNvPr id="2" name="Rectangle 2">
            <a:extLst>
              <a:ext uri="{FF2B5EF4-FFF2-40B4-BE49-F238E27FC236}">
                <a16:creationId xmlns:a16="http://schemas.microsoft.com/office/drawing/2014/main" id="{9AEE2340-609C-F3F4-18C9-3462F7E9B7C7}"/>
              </a:ext>
            </a:extLst>
          </p:cNvPr>
          <p:cNvSpPr>
            <a:spLocks noChangeArrowheads="1"/>
          </p:cNvSpPr>
          <p:nvPr/>
        </p:nvSpPr>
        <p:spPr bwMode="auto">
          <a:xfrm>
            <a:off x="242596" y="2131306"/>
            <a:ext cx="210871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a:ln>
                  <a:noFill/>
                </a:ln>
                <a:solidFill>
                  <a:srgbClr val="808080"/>
                </a:solidFill>
                <a:effectLst/>
                <a:latin typeface="Segoe UI" panose="020B0502040204020203" pitchFamily="34" charset="0"/>
                <a:ea typeface="Aptos" panose="020B0004020202020204" pitchFamily="34" charset="0"/>
                <a:cs typeface="Segoe UI" panose="020B0502040204020203" pitchFamily="34" charset="0"/>
              </a:rPr>
              <a:t>Gráfico 3.</a:t>
            </a:r>
            <a:r>
              <a:rPr kumimoji="0" lang="es-ES" altLang="es-ES" b="0" i="1" u="none" strike="noStrike" cap="none" normalizeH="0" baseline="0" dirty="0">
                <a:ln>
                  <a:noFill/>
                </a:ln>
                <a:solidFill>
                  <a:srgbClr val="0E2841"/>
                </a:solidFill>
                <a:effectLst/>
                <a:latin typeface="Segoe UI" panose="020B0502040204020203" pitchFamily="34" charset="0"/>
                <a:ea typeface="Aptos" panose="020B0004020202020204" pitchFamily="34" charset="0"/>
                <a:cs typeface="Segoe UI" panose="020B0502040204020203" pitchFamily="34" charset="0"/>
              </a:rPr>
              <a:t> </a:t>
            </a:r>
            <a:r>
              <a:rPr kumimoji="0" lang="es-ES" altLang="es-ES" sz="1600" b="1" i="0" u="none" strike="noStrike" cap="none" normalizeH="0" baseline="0" dirty="0">
                <a:ln>
                  <a:noFill/>
                </a:ln>
                <a:solidFill>
                  <a:srgbClr val="4982A1"/>
                </a:solidFill>
                <a:effectLst/>
                <a:latin typeface="Segoe UI" panose="020B0502040204020203" pitchFamily="34" charset="0"/>
                <a:ea typeface="Calibri" panose="020F0502020204030204" pitchFamily="34" charset="0"/>
                <a:cs typeface="Segoe UI" panose="020B0502040204020203" pitchFamily="34" charset="0"/>
              </a:rPr>
              <a:t>Variaciones en AODD por categoría, 2021-2022</a:t>
            </a:r>
            <a:endParaRPr kumimoji="0" lang="es-ES" altLang="es-ES" sz="16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a:ln>
                  <a:noFill/>
                </a:ln>
                <a:solidFill>
                  <a:srgbClr val="808080"/>
                </a:solidFill>
                <a:effectLst/>
                <a:latin typeface="Segoe UI" panose="020B0502040204020203" pitchFamily="34" charset="0"/>
                <a:ea typeface="Calibri" panose="020F0502020204030204" pitchFamily="34" charset="0"/>
                <a:cs typeface="Arial" panose="020B0604020202020204" pitchFamily="34" charset="0"/>
              </a:rPr>
              <a:t>AODD en millones de USD</a:t>
            </a:r>
            <a:endParaRPr kumimoji="0" lang="es-ES" altLang="es-ES" sz="16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s-ES" altLang="es-ES" sz="4400" b="0" i="0" u="none" strike="noStrike" cap="none" normalizeH="0" baseline="0" dirty="0">
              <a:ln>
                <a:noFill/>
              </a:ln>
              <a:solidFill>
                <a:schemeClr val="tx1"/>
              </a:solidFill>
              <a:effectLst/>
              <a:latin typeface="Arial" panose="020B0604020202020204" pitchFamily="34" charset="0"/>
            </a:endParaRPr>
          </a:p>
        </p:txBody>
      </p:sp>
      <p:pic>
        <p:nvPicPr>
          <p:cNvPr id="4097" name="Imagen 9" descr="Escala de tiempo&#10;&#10;Descripción generada automáticamente">
            <a:extLst>
              <a:ext uri="{FF2B5EF4-FFF2-40B4-BE49-F238E27FC236}">
                <a16:creationId xmlns:a16="http://schemas.microsoft.com/office/drawing/2014/main" id="{ABA0AFA1-77CB-E446-B737-7E522A79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77" y="2131306"/>
            <a:ext cx="8940111" cy="36299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BD11DD9-D0F8-AAA3-B10C-C39C6FAFA2A8}"/>
              </a:ext>
            </a:extLst>
          </p:cNvPr>
          <p:cNvSpPr>
            <a:spLocks noChangeArrowheads="1"/>
          </p:cNvSpPr>
          <p:nvPr/>
        </p:nvSpPr>
        <p:spPr bwMode="auto">
          <a:xfrm>
            <a:off x="1064405" y="4483962"/>
            <a:ext cx="122231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595959"/>
                </a:solidFill>
                <a:effectLst/>
                <a:latin typeface="Segoe UI" panose="020B0502040204020203" pitchFamily="34" charset="0"/>
                <a:ea typeface="Aptos" panose="020B0004020202020204" pitchFamily="34" charset="0"/>
                <a:cs typeface="Segoe UI" panose="020B0502040204020203" pitchFamily="34" charset="0"/>
              </a:rPr>
              <a:t>Fuente: Datos de AOD de la OCDE atribuidos a gobiernos subestatales y reclasificados según Anexo II.</a:t>
            </a:r>
            <a:endParaRPr kumimoji="0" lang="es-ES" altLang="es-E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638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BB2D9-7190-850A-AD81-51117BB31D9D}"/>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8F558470-88B0-8A5E-39F1-76FB805C4A34}"/>
              </a:ext>
            </a:extLst>
          </p:cNvPr>
          <p:cNvGraphicFramePr>
            <a:graphicFrameLocks noGrp="1"/>
          </p:cNvGraphicFramePr>
          <p:nvPr/>
        </p:nvGraphicFramePr>
        <p:xfrm>
          <a:off x="1055075" y="127730"/>
          <a:ext cx="3460942" cy="914660"/>
        </p:xfrm>
        <a:graphic>
          <a:graphicData uri="http://schemas.openxmlformats.org/drawingml/2006/table">
            <a:tbl>
              <a:tblPr firstRow="1" firstCol="1" bandRow="1"/>
              <a:tblGrid>
                <a:gridCol w="977399">
                  <a:extLst>
                    <a:ext uri="{9D8B030D-6E8A-4147-A177-3AD203B41FA5}">
                      <a16:colId xmlns:a16="http://schemas.microsoft.com/office/drawing/2014/main" val="2004874774"/>
                    </a:ext>
                  </a:extLst>
                </a:gridCol>
                <a:gridCol w="2261720">
                  <a:extLst>
                    <a:ext uri="{9D8B030D-6E8A-4147-A177-3AD203B41FA5}">
                      <a16:colId xmlns:a16="http://schemas.microsoft.com/office/drawing/2014/main" val="3111714026"/>
                    </a:ext>
                  </a:extLst>
                </a:gridCol>
                <a:gridCol w="221823">
                  <a:extLst>
                    <a:ext uri="{9D8B030D-6E8A-4147-A177-3AD203B41FA5}">
                      <a16:colId xmlns:a16="http://schemas.microsoft.com/office/drawing/2014/main" val="2505345629"/>
                    </a:ext>
                  </a:extLst>
                </a:gridCol>
              </a:tblGrid>
              <a:tr h="802777">
                <a:tc gridSpan="2">
                  <a:txBody>
                    <a:bodyPr/>
                    <a:lstStyle/>
                    <a:p>
                      <a:pPr indent="207010">
                        <a:lnSpc>
                          <a:spcPct val="107000"/>
                        </a:lnSpc>
                        <a:spcAft>
                          <a:spcPts val="800"/>
                        </a:spcAft>
                      </a:pPr>
                      <a:r>
                        <a:rPr lang="en-GB" sz="3600" spc="100" noProof="0" dirty="0">
                          <a:solidFill>
                            <a:srgbClr val="FFFFFF"/>
                          </a:solidFill>
                          <a:effectLst/>
                          <a:latin typeface="Bison DemiBold" panose="00000700000000000000" pitchFamily="2" charset="0"/>
                          <a:ea typeface="Calibri" panose="020F0502020204030204" pitchFamily="34" charset="0"/>
                          <a:cs typeface="Times New Roman" panose="02020603050405020304" pitchFamily="18" charset="0"/>
                        </a:rPr>
                        <a:t>RANKING DE PAÍSES</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4982A1"/>
                    </a:solidFill>
                  </a:tcPr>
                </a:tc>
                <a:tc hMerge="1">
                  <a:txBody>
                    <a:bodyPr/>
                    <a:lstStyle/>
                    <a:p>
                      <a:endParaRPr lang="es-ES"/>
                    </a:p>
                  </a:txBody>
                  <a:tcPr/>
                </a:tc>
                <a:tc>
                  <a: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628082465"/>
                  </a:ext>
                </a:extLst>
              </a:tr>
              <a:tr h="111883">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solidFill>
                      <a:srgbClr val="BFD171"/>
                    </a:solidFill>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tc>
                  <a:txBody>
                    <a:bodyPr/>
                    <a:lstStyle/>
                    <a:p>
                      <a:pPr>
                        <a:lnSpc>
                          <a:spcPct val="107000"/>
                        </a:lnSpc>
                        <a:spcAft>
                          <a:spcPts val="800"/>
                        </a:spcAft>
                      </a:pPr>
                      <a:r>
                        <a:rPr lang="en-GB" sz="300" noProof="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3710319"/>
                  </a:ext>
                </a:extLst>
              </a:tr>
            </a:tbl>
          </a:graphicData>
        </a:graphic>
      </p:graphicFrame>
      <p:pic>
        <p:nvPicPr>
          <p:cNvPr id="21" name="Imagen 20">
            <a:extLst>
              <a:ext uri="{FF2B5EF4-FFF2-40B4-BE49-F238E27FC236}">
                <a16:creationId xmlns:a16="http://schemas.microsoft.com/office/drawing/2014/main" id="{4C1BE1D4-C2A2-E463-E3CB-56BBEAB11138}"/>
              </a:ext>
            </a:extLst>
          </p:cNvPr>
          <p:cNvPicPr>
            <a:picLocks noChangeAspect="1"/>
          </p:cNvPicPr>
          <p:nvPr/>
        </p:nvPicPr>
        <p:blipFill>
          <a:blip r:embed="rId2"/>
          <a:stretch>
            <a:fillRect/>
          </a:stretch>
        </p:blipFill>
        <p:spPr>
          <a:xfrm>
            <a:off x="0" y="36352"/>
            <a:ext cx="979714" cy="979714"/>
          </a:xfrm>
          <a:prstGeom prst="rect">
            <a:avLst/>
          </a:prstGeom>
        </p:spPr>
      </p:pic>
      <p:sp>
        <p:nvSpPr>
          <p:cNvPr id="2" name="Rectangle 2">
            <a:extLst>
              <a:ext uri="{FF2B5EF4-FFF2-40B4-BE49-F238E27FC236}">
                <a16:creationId xmlns:a16="http://schemas.microsoft.com/office/drawing/2014/main" id="{DCEC2A3C-F6EB-8FDB-B2BB-D7A4B4D60C00}"/>
              </a:ext>
            </a:extLst>
          </p:cNvPr>
          <p:cNvSpPr>
            <a:spLocks noChangeArrowheads="1"/>
          </p:cNvSpPr>
          <p:nvPr/>
        </p:nvSpPr>
        <p:spPr bwMode="auto">
          <a:xfrm>
            <a:off x="1626564" y="1368420"/>
            <a:ext cx="929344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808080"/>
                </a:solidFill>
                <a:effectLst/>
                <a:latin typeface="Segoe UI" panose="020B0502040204020203" pitchFamily="34" charset="0"/>
                <a:ea typeface="Aptos" panose="020B0004020202020204" pitchFamily="34" charset="0"/>
                <a:cs typeface="Segoe UI" panose="020B0502040204020203" pitchFamily="34" charset="0"/>
              </a:rPr>
              <a:t>Gráfico 2.</a:t>
            </a:r>
            <a:r>
              <a:rPr kumimoji="0" lang="es-ES" altLang="es-ES" sz="2000" b="0" i="1" u="none" strike="noStrike" cap="none" normalizeH="0" baseline="0" dirty="0">
                <a:ln>
                  <a:noFill/>
                </a:ln>
                <a:solidFill>
                  <a:srgbClr val="0E2841"/>
                </a:solidFill>
                <a:effectLst/>
                <a:latin typeface="Segoe UI" panose="020B0502040204020203" pitchFamily="34" charset="0"/>
                <a:ea typeface="Aptos" panose="020B0004020202020204" pitchFamily="34" charset="0"/>
                <a:cs typeface="Segoe UI" panose="020B0502040204020203" pitchFamily="34" charset="0"/>
              </a:rPr>
              <a:t> </a:t>
            </a:r>
            <a:r>
              <a:rPr kumimoji="0" lang="es-ES" altLang="es-ES" b="1" i="0" u="none" strike="noStrike" cap="none" normalizeH="0" baseline="0" dirty="0">
                <a:ln>
                  <a:noFill/>
                </a:ln>
                <a:solidFill>
                  <a:srgbClr val="4982A1"/>
                </a:solidFill>
                <a:effectLst/>
                <a:latin typeface="Segoe UI" panose="020B0502040204020203" pitchFamily="34" charset="0"/>
                <a:ea typeface="Calibri" panose="020F0502020204030204" pitchFamily="34" charset="0"/>
                <a:cs typeface="Segoe UI" panose="020B0502040204020203" pitchFamily="34" charset="0"/>
              </a:rPr>
              <a:t>El gasto en territorio propio domina la ayuda de ciudades y regiones (82%)</a:t>
            </a:r>
            <a:endParaRPr kumimoji="0" lang="es-ES" altLang="es-ES"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4800" b="0" i="0" u="none" strike="noStrike" cap="none" normalizeH="0" baseline="0" dirty="0">
              <a:ln>
                <a:noFill/>
              </a:ln>
              <a:solidFill>
                <a:schemeClr val="tx1"/>
              </a:solidFill>
              <a:effectLst/>
              <a:latin typeface="Arial" panose="020B0604020202020204" pitchFamily="34" charset="0"/>
            </a:endParaRPr>
          </a:p>
        </p:txBody>
      </p:sp>
      <p:pic>
        <p:nvPicPr>
          <p:cNvPr id="5121" name="Imagen 3" descr="Interfaz de usuario gráfica, Aplicación&#10;&#10;Descripción generada automáticamente">
            <a:extLst>
              <a:ext uri="{FF2B5EF4-FFF2-40B4-BE49-F238E27FC236}">
                <a16:creationId xmlns:a16="http://schemas.microsoft.com/office/drawing/2014/main" id="{06EF052A-A9EA-F464-286A-EA4230C00A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343"/>
          <a:stretch/>
        </p:blipFill>
        <p:spPr bwMode="auto">
          <a:xfrm>
            <a:off x="1783314" y="2230195"/>
            <a:ext cx="1030605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3B06318D-214D-8775-125D-7C581A168974}"/>
              </a:ext>
            </a:extLst>
          </p:cNvPr>
          <p:cNvSpPr>
            <a:spLocks noChangeArrowheads="1"/>
          </p:cNvSpPr>
          <p:nvPr/>
        </p:nvSpPr>
        <p:spPr bwMode="auto">
          <a:xfrm>
            <a:off x="-78237" y="6052608"/>
            <a:ext cx="62457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595959"/>
                </a:solidFill>
                <a:effectLst/>
                <a:latin typeface="Segoe UI" panose="020B0502040204020203" pitchFamily="34" charset="0"/>
                <a:ea typeface="Aptos" panose="020B0004020202020204" pitchFamily="34" charset="0"/>
                <a:cs typeface="Segoe UI" panose="020B0502040204020203" pitchFamily="34" charset="0"/>
              </a:rPr>
              <a:t>Fuente: Datos de AOD de la OCDE atribuidos a gobiernos subestatales y reclasificados según Anexo II.</a:t>
            </a:r>
            <a:endParaRPr kumimoji="0" lang="es-ES" altLang="es-E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3983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1697</Words>
  <Application>Microsoft Office PowerPoint</Application>
  <PresentationFormat>Panorámica</PresentationFormat>
  <Paragraphs>265</Paragraphs>
  <Slides>25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Segoe UI Semibold</vt:lpstr>
      <vt:lpstr>Calibri Light</vt:lpstr>
      <vt:lpstr>Aptos</vt:lpstr>
      <vt:lpstr>Bison DemiBold</vt:lpstr>
      <vt:lpstr>Wingdings</vt:lpstr>
      <vt:lpstr>Segoe UI</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Utrero | Ecoper</dc:creator>
  <cp:lastModifiedBy>Aitor Perez | Ecoper</cp:lastModifiedBy>
  <cp:revision>22</cp:revision>
  <dcterms:created xsi:type="dcterms:W3CDTF">2023-02-06T10:54:55Z</dcterms:created>
  <dcterms:modified xsi:type="dcterms:W3CDTF">2025-09-21T14:13:46Z</dcterms:modified>
</cp:coreProperties>
</file>