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1"/>
  </p:notesMasterIdLst>
  <p:sldIdLst>
    <p:sldId id="256" r:id="rId2"/>
    <p:sldId id="274" r:id="rId3"/>
    <p:sldId id="276" r:id="rId4"/>
    <p:sldId id="275" r:id="rId5"/>
    <p:sldId id="277" r:id="rId6"/>
    <p:sldId id="280" r:id="rId7"/>
    <p:sldId id="281" r:id="rId8"/>
    <p:sldId id="285" r:id="rId9"/>
    <p:sldId id="286" r:id="rId10"/>
    <p:sldId id="287" r:id="rId11"/>
    <p:sldId id="257" r:id="rId12"/>
    <p:sldId id="258" r:id="rId13"/>
    <p:sldId id="259" r:id="rId14"/>
    <p:sldId id="273" r:id="rId15"/>
    <p:sldId id="28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90" r:id="rId30"/>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111" d="100"/>
          <a:sy n="111" d="100"/>
        </p:scale>
        <p:origin x="3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943C0C6-8C1B-4161-B4B8-D4E5743097C8}" type="datetimeFigureOut">
              <a:rPr lang="fr-FR" smtClean="0"/>
              <a:t>19/09/2025</a:t>
            </a:fld>
            <a:endParaRPr lang="fr-FR"/>
          </a:p>
        </p:txBody>
      </p:sp>
      <p:sp>
        <p:nvSpPr>
          <p:cNvPr id="4" name="Espace réservé de l'image des diapositives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31BCE49E-7730-4FEE-BFD6-4A0F9566C629}" type="slidenum">
              <a:rPr lang="fr-FR" smtClean="0"/>
              <a:t>‹N°›</a:t>
            </a:fld>
            <a:endParaRPr lang="fr-FR"/>
          </a:p>
        </p:txBody>
      </p:sp>
    </p:spTree>
    <p:extLst>
      <p:ext uri="{BB962C8B-B14F-4D97-AF65-F5344CB8AC3E}">
        <p14:creationId xmlns:p14="http://schemas.microsoft.com/office/powerpoint/2010/main" val="163780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4121510-1CC5-4823-B0A2-945D97148729}"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303582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DE83375-5C27-4EA0-A226-674EC7A8D186}"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201048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6488942-FDAD-4643-A256-8D8844F74BA9}"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57226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1E7C220-763F-48B1-9B78-94C57DFDFABA}"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401723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0A04059-8871-4E89-A9AB-D68C9657F926}"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01373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9D065AD-D872-4482-889B-2F35BC3DF1DD}"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995758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1FFECF-2846-42CB-BBB1-AC360A80BB83}"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1422794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D0DF58A-6627-4A2A-84C7-F7F5AD560C10}"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3881856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48C02B7-838B-4462-941E-032AFE73CEE7}"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333109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59B888A-E1CC-45D3-9CBF-192ACDEB8ADC}" type="datetime1">
              <a:rPr lang="fr-FR" smtClean="0"/>
              <a:t>19/09/2025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3104066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0189FD3-8359-4108-B768-BBD289B6E915}" type="datetime1">
              <a:rPr lang="fr-FR" smtClean="0"/>
              <a:t>19/09/2025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2353032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08E6D53-671E-479E-B246-E4CD75311148}" type="datetime1">
              <a:rPr lang="fr-FR" smtClean="0"/>
              <a:t>19/09/2025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397927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96E94B9-C83E-450D-805A-5D4F66108D6C}" type="datetime1">
              <a:rPr lang="fr-FR" smtClean="0"/>
              <a:t>19/09/2025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289641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EED50-8CF0-4B8F-8350-4A41E6B97A68}" type="datetime1">
              <a:rPr lang="fr-FR" smtClean="0"/>
              <a:t>19/09/2025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115558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EABB02-FF5D-43D1-B28D-F64EF6F2150E}" type="datetime1">
              <a:rPr lang="fr-FR" smtClean="0"/>
              <a:t>19/09/2025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155099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5527198-F09E-48B0-8909-3A051618BF49}" type="datetime1">
              <a:rPr lang="fr-FR" smtClean="0"/>
              <a:t>19/09/2025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2873441-4AF7-4826-9273-79391E0EA2E0}" type="slidenum">
              <a:rPr lang="fr-FR" smtClean="0"/>
              <a:t>‹N°›</a:t>
            </a:fld>
            <a:endParaRPr lang="fr-FR"/>
          </a:p>
        </p:txBody>
      </p:sp>
    </p:spTree>
    <p:extLst>
      <p:ext uri="{BB962C8B-B14F-4D97-AF65-F5344CB8AC3E}">
        <p14:creationId xmlns:p14="http://schemas.microsoft.com/office/powerpoint/2010/main" val="120056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D295373-365B-400A-8635-1A591A87C554}" type="datetime1">
              <a:rPr lang="fr-FR" smtClean="0"/>
              <a:t>19/09/2025</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873441-4AF7-4826-9273-79391E0EA2E0}" type="slidenum">
              <a:rPr lang="fr-FR" smtClean="0"/>
              <a:t>‹N°›</a:t>
            </a:fld>
            <a:endParaRPr lang="fr-FR"/>
          </a:p>
        </p:txBody>
      </p:sp>
    </p:spTree>
    <p:extLst>
      <p:ext uri="{BB962C8B-B14F-4D97-AF65-F5344CB8AC3E}">
        <p14:creationId xmlns:p14="http://schemas.microsoft.com/office/powerpoint/2010/main" val="288737925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google.com/search?sca_esv=544fa928dd795f48&amp;cs=1&amp;sxsrf=AE3TifNyGoL6g10-rjsmoo94h1fuT9dBPA:1758303156572&amp;q=loi+organique+n%C2%B0+44.14&amp;sa=X&amp;ved=2ahUKEwj4nJ_YreWPAxVHbaQEHZcAEBUQxccNegQIAhAB&amp;mstk=AUtExfBLrsXSBSn9_znx0Px-JwcCje1c9J4bjsXE5YFUkOj2JunpqwMpkwPIVBUVZ3iUXAj3HEU52U4BTYdPzQLD5JUG3Ar0ZlTLNV1rWjh8EAU7qqrGRGLCfaOkXdXeu8J7KM_QtiDd1BscezaYf0JGGKOBFW-7izTwqiTL-jc0E2LMMYxXm2ryrX94Q-qbSUBKDGO3neeTiJ6nEqnGPVpM8vOay4usmncgGivZx3R3fmMDa96Btx4kqKuBPRO8FNMGusLkGHpzad91ACAgsiCruUu2&amp;csui=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google.com/search?sca_esv=544fa928dd795f48&amp;cs=1&amp;sxsrf=AE3TifPZ74BstOiWC5XK5CsQM2dDuEAh9A:1758303802394&amp;q=REMACTO&amp;sa=X&amp;ved=2ahUKEwiKtJaMsOWPAxUTT6QEHbLlDysQxccNegQIBBAB&amp;mstk=AUtExfDlhXHr59r4kco9WaIhYiD1eX1gqgIIqDRgFVBamtEA7awQ__3CVHF4NG1_j8M5DYEep1H7i9giQUJngGItSkYUA7sWgEz5mib1D2nLZHKpwl4qWq3sCPuzt_uZAi0OM_Fkp_OuZXtOd4nEWM4lZ_S7fsq7ElfgGDblsql6zqDpkHcGQZ3S2pu_CaFWexc3Qu5Co_oLmuSaARiRtBge2gMgRvAojAZvQyVYsacrgZFNeNx_j2PgDcmptH0Sk2f17yWv7v44SDNa70MmUYYh4soh&amp;csui=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01EC3-DCCD-4139-B9D6-766B11E19C0D}"/>
              </a:ext>
            </a:extLst>
          </p:cNvPr>
          <p:cNvSpPr>
            <a:spLocks noGrp="1"/>
          </p:cNvSpPr>
          <p:nvPr>
            <p:ph type="ctrTitle"/>
          </p:nvPr>
        </p:nvSpPr>
        <p:spPr>
          <a:xfrm>
            <a:off x="1172032" y="2540000"/>
            <a:ext cx="9098804" cy="1631950"/>
          </a:xfrm>
        </p:spPr>
        <p:style>
          <a:lnRef idx="1">
            <a:schemeClr val="accent2"/>
          </a:lnRef>
          <a:fillRef idx="2">
            <a:schemeClr val="accent2"/>
          </a:fillRef>
          <a:effectRef idx="1">
            <a:schemeClr val="accent2"/>
          </a:effectRef>
          <a:fontRef idx="minor">
            <a:schemeClr val="dk1"/>
          </a:fontRef>
        </p:style>
        <p:txBody>
          <a:bodyPr>
            <a:normAutofit/>
          </a:bodyPr>
          <a:lstStyle/>
          <a:p>
            <a:pPr algn="ctr">
              <a:lnSpc>
                <a:spcPct val="107000"/>
              </a:lnSpc>
              <a:spcAft>
                <a:spcPts val="800"/>
              </a:spcAft>
              <a:tabLst>
                <a:tab pos="1607820" algn="l"/>
              </a:tabLst>
            </a:pPr>
            <a:r>
              <a:rPr lang="fr-FR" sz="2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Intervention de Mr Abdelaziz DEROUICHE</a:t>
            </a:r>
            <a:br>
              <a:rPr lang="fr-FR" sz="2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fr-FR" sz="2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la journée d’étude intitulée </a:t>
            </a:r>
            <a:r>
              <a:rPr lang="fr-FR" sz="2300" b="1" dirty="0">
                <a:effectLst/>
                <a:latin typeface="Calibri" panose="020F0502020204030204" pitchFamily="34" charset="0"/>
                <a:ea typeface="Calibri" panose="020F0502020204030204" pitchFamily="34" charset="0"/>
                <a:cs typeface="Calibri" panose="020F0502020204030204" pitchFamily="34" charset="0"/>
              </a:rPr>
              <a:t>:  </a:t>
            </a:r>
            <a:br>
              <a:rPr lang="fr-FR" sz="2300" b="1" dirty="0">
                <a:effectLst/>
                <a:latin typeface="Calibri" panose="020F0502020204030204" pitchFamily="34" charset="0"/>
                <a:ea typeface="Calibri" panose="020F0502020204030204" pitchFamily="34" charset="0"/>
                <a:cs typeface="Calibri" panose="020F0502020204030204" pitchFamily="34" charset="0"/>
              </a:rPr>
            </a:br>
            <a:r>
              <a:rPr lang="fr-FR" sz="2300" b="1" dirty="0">
                <a:effectLst/>
                <a:latin typeface="Calibri" panose="020F0502020204030204" pitchFamily="34" charset="0"/>
                <a:ea typeface="Calibri" panose="020F0502020204030204" pitchFamily="34" charset="0"/>
                <a:cs typeface="Calibri" panose="020F0502020204030204" pitchFamily="34" charset="0"/>
              </a:rPr>
              <a:t> "</a:t>
            </a:r>
            <a:r>
              <a:rPr lang="fr-FR" sz="23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Impact de la Coopération Décentralisée de l'Administration Locale Andalouse : transfert du municipalisme vers un Développement Durable" </a:t>
            </a:r>
            <a:endParaRPr lang="fr-FR" sz="23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6E014B2F-9439-44B0-B4C0-F6D5EAD451C3}"/>
              </a:ext>
            </a:extLst>
          </p:cNvPr>
          <p:cNvPicPr>
            <a:picLocks noChangeAspect="1"/>
          </p:cNvPicPr>
          <p:nvPr/>
        </p:nvPicPr>
        <p:blipFill>
          <a:blip r:embed="rId2"/>
          <a:stretch>
            <a:fillRect/>
          </a:stretch>
        </p:blipFill>
        <p:spPr>
          <a:xfrm>
            <a:off x="4603750" y="49192"/>
            <a:ext cx="2142451" cy="1408298"/>
          </a:xfrm>
          <a:prstGeom prst="rect">
            <a:avLst/>
          </a:prstGeom>
        </p:spPr>
      </p:pic>
      <p:sp>
        <p:nvSpPr>
          <p:cNvPr id="6" name="ZoneTexte 5">
            <a:extLst>
              <a:ext uri="{FF2B5EF4-FFF2-40B4-BE49-F238E27FC236}">
                <a16:creationId xmlns:a16="http://schemas.microsoft.com/office/drawing/2014/main" id="{C65AA376-2E1D-4B4A-9E2C-838C77923DF1}"/>
              </a:ext>
            </a:extLst>
          </p:cNvPr>
          <p:cNvSpPr txBox="1"/>
          <p:nvPr/>
        </p:nvSpPr>
        <p:spPr>
          <a:xfrm>
            <a:off x="2819400" y="5973246"/>
            <a:ext cx="6115050" cy="400110"/>
          </a:xfrm>
          <a:prstGeom prst="rect">
            <a:avLst/>
          </a:prstGeom>
          <a:noFill/>
        </p:spPr>
        <p:txBody>
          <a:bodyPr wrap="square">
            <a:spAutoFit/>
          </a:bodyPr>
          <a:lstStyle/>
          <a:p>
            <a:pPr algn="ctr"/>
            <a:r>
              <a:rPr lang="fr-FR" sz="1800" dirty="0">
                <a:effectLst/>
                <a:latin typeface="Colonna MT" panose="04020805060202030203" pitchFamily="82" charset="0"/>
                <a:ea typeface="Calibri" panose="020F0502020204030204" pitchFamily="34" charset="0"/>
                <a:cs typeface="Arial" panose="020B0604020202020204" pitchFamily="34" charset="0"/>
              </a:rPr>
              <a:t> </a:t>
            </a:r>
            <a:r>
              <a:rPr lang="fr-FR" sz="20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Cordoba  le 22 septembre 2025</a:t>
            </a:r>
            <a:endParaRPr lang="fr-FR" sz="2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Espace réservé du numéro de diapositive 8">
            <a:extLst>
              <a:ext uri="{FF2B5EF4-FFF2-40B4-BE49-F238E27FC236}">
                <a16:creationId xmlns:a16="http://schemas.microsoft.com/office/drawing/2014/main" id="{A7B3B516-A9F3-486E-BC73-05D3CE3A50CE}"/>
              </a:ext>
            </a:extLst>
          </p:cNvPr>
          <p:cNvSpPr>
            <a:spLocks noGrp="1"/>
          </p:cNvSpPr>
          <p:nvPr>
            <p:ph type="sldNum" sz="quarter" idx="12"/>
          </p:nvPr>
        </p:nvSpPr>
        <p:spPr>
          <a:xfrm>
            <a:off x="8470643" y="6190793"/>
            <a:ext cx="683339" cy="390982"/>
          </a:xfrm>
        </p:spPr>
        <p:txBody>
          <a:bodyPr/>
          <a:lstStyle/>
          <a:p>
            <a:fld id="{D2873441-4AF7-4826-9273-79391E0EA2E0}" type="slidenum">
              <a:rPr lang="fr-FR" sz="1200" b="1" smtClean="0">
                <a:solidFill>
                  <a:schemeClr val="tx1"/>
                </a:solidFill>
              </a:rPr>
              <a:t>1</a:t>
            </a:fld>
            <a:endParaRPr lang="fr-FR" sz="1200" b="1" dirty="0">
              <a:solidFill>
                <a:schemeClr val="tx1"/>
              </a:solidFill>
            </a:endParaRPr>
          </a:p>
        </p:txBody>
      </p:sp>
    </p:spTree>
    <p:extLst>
      <p:ext uri="{BB962C8B-B14F-4D97-AF65-F5344CB8AC3E}">
        <p14:creationId xmlns:p14="http://schemas.microsoft.com/office/powerpoint/2010/main" val="151739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77978" y="905775"/>
            <a:ext cx="5244860" cy="5135588"/>
          </a:xfrm>
        </p:spPr>
        <p:txBody>
          <a:bodyPr>
            <a:normAutofit lnSpcReduction="10000"/>
          </a:bodyPr>
          <a:lstStyle/>
          <a:p>
            <a:pPr marL="0" indent="0" algn="just">
              <a:buNone/>
            </a:pPr>
            <a:r>
              <a:rPr lang="fr-FR" dirty="0" smtClean="0">
                <a:latin typeface="Arial" panose="020B0604020202020204" pitchFamily="34" charset="0"/>
                <a:cs typeface="Arial" panose="020B0604020202020204" pitchFamily="34" charset="0"/>
              </a:rPr>
              <a:t>Le  but essentiel du FACDI est de renforcer les partenariats institutionnels entre les collectivités territoriales marocaines et africaines, financer </a:t>
            </a:r>
            <a:r>
              <a:rPr lang="fr-FR" dirty="0">
                <a:latin typeface="Arial" panose="020B0604020202020204" pitchFamily="34" charset="0"/>
                <a:cs typeface="Arial" panose="020B0604020202020204" pitchFamily="34" charset="0"/>
              </a:rPr>
              <a:t>et </a:t>
            </a:r>
            <a:r>
              <a:rPr lang="fr-FR" dirty="0" smtClean="0">
                <a:latin typeface="Arial" panose="020B0604020202020204" pitchFamily="34" charset="0"/>
                <a:cs typeface="Arial" panose="020B0604020202020204" pitchFamily="34" charset="0"/>
              </a:rPr>
              <a:t>gérer </a:t>
            </a:r>
            <a:r>
              <a:rPr lang="fr-FR" dirty="0">
                <a:latin typeface="Arial" panose="020B0604020202020204" pitchFamily="34" charset="0"/>
                <a:cs typeface="Arial" panose="020B0604020202020204" pitchFamily="34" charset="0"/>
              </a:rPr>
              <a:t>des projets de développement, </a:t>
            </a:r>
            <a:r>
              <a:rPr lang="fr-FR" dirty="0" smtClean="0">
                <a:latin typeface="Arial" panose="020B0604020202020204" pitchFamily="34" charset="0"/>
                <a:cs typeface="Arial" panose="020B0604020202020204" pitchFamily="34" charset="0"/>
              </a:rPr>
              <a:t>échanger </a:t>
            </a:r>
            <a:r>
              <a:rPr lang="fr-FR" dirty="0">
                <a:latin typeface="Arial" panose="020B0604020202020204" pitchFamily="34" charset="0"/>
                <a:cs typeface="Arial" panose="020B0604020202020204" pitchFamily="34" charset="0"/>
              </a:rPr>
              <a:t>les meilleures pratiques, </a:t>
            </a:r>
            <a:r>
              <a:rPr lang="fr-FR" dirty="0" smtClean="0">
                <a:latin typeface="Arial" panose="020B0604020202020204" pitchFamily="34" charset="0"/>
                <a:cs typeface="Arial" panose="020B0604020202020204" pitchFamily="34" charset="0"/>
              </a:rPr>
              <a:t>améliorer </a:t>
            </a:r>
            <a:r>
              <a:rPr lang="fr-FR" dirty="0">
                <a:latin typeface="Arial" panose="020B0604020202020204" pitchFamily="34" charset="0"/>
                <a:cs typeface="Arial" panose="020B0604020202020204" pitchFamily="34" charset="0"/>
              </a:rPr>
              <a:t>les conditions de vie des habitants et </a:t>
            </a:r>
            <a:r>
              <a:rPr lang="fr-FR" dirty="0" smtClean="0">
                <a:latin typeface="Arial" panose="020B0604020202020204" pitchFamily="34" charset="0"/>
                <a:cs typeface="Arial" panose="020B0604020202020204" pitchFamily="34" charset="0"/>
              </a:rPr>
              <a:t>favoriser le bien être des citoyens.</a:t>
            </a:r>
          </a:p>
          <a:p>
            <a:pPr marL="0" indent="0" algn="just">
              <a:buNone/>
            </a:pPr>
            <a:r>
              <a:rPr lang="fr-FR" dirty="0" smtClean="0">
                <a:latin typeface="Arial" panose="020B0604020202020204" pitchFamily="34" charset="0"/>
                <a:cs typeface="Arial" panose="020B0604020202020204" pitchFamily="34" charset="0"/>
              </a:rPr>
              <a:t>Cette approche contribue à la lutte contre l’immigration clandestine qui est devenue un soucis sécuritaire majeur dans le Sud du Maroc et notamment au point frontalière </a:t>
            </a:r>
            <a:r>
              <a:rPr lang="fr-FR" b="1" dirty="0" smtClean="0">
                <a:latin typeface="Arial" panose="020B0604020202020204" pitchFamily="34" charset="0"/>
                <a:cs typeface="Arial" panose="020B0604020202020204" pitchFamily="34" charset="0"/>
              </a:rPr>
              <a:t>GARGARATE</a:t>
            </a:r>
            <a:r>
              <a:rPr lang="fr-FR" dirty="0" smtClean="0">
                <a:latin typeface="Arial" panose="020B0604020202020204" pitchFamily="34" charset="0"/>
                <a:cs typeface="Arial" panose="020B0604020202020204" pitchFamily="34" charset="0"/>
              </a:rPr>
              <a:t> sur l’Atlantique , où le Maroc a dû renforcé ses </a:t>
            </a:r>
            <a:r>
              <a:rPr lang="fr-FR" dirty="0">
                <a:latin typeface="Arial" panose="020B0604020202020204" pitchFamily="34" charset="0"/>
                <a:cs typeface="Arial" panose="020B0604020202020204" pitchFamily="34" charset="0"/>
              </a:rPr>
              <a:t>capacités </a:t>
            </a:r>
            <a:r>
              <a:rPr lang="fr-FR" dirty="0" smtClean="0">
                <a:latin typeface="Arial" panose="020B0604020202020204" pitchFamily="34" charset="0"/>
                <a:cs typeface="Arial" panose="020B0604020202020204" pitchFamily="34" charset="0"/>
              </a:rPr>
              <a:t>en </a:t>
            </a:r>
            <a:r>
              <a:rPr lang="fr-FR" dirty="0">
                <a:latin typeface="Arial" panose="020B0604020202020204" pitchFamily="34" charset="0"/>
                <a:cs typeface="Arial" panose="020B0604020202020204" pitchFamily="34" charset="0"/>
              </a:rPr>
              <a:t>matière de surveillance des </a:t>
            </a:r>
            <a:r>
              <a:rPr lang="fr-FR" dirty="0" smtClean="0">
                <a:latin typeface="Arial" panose="020B0604020202020204" pitchFamily="34" charset="0"/>
                <a:cs typeface="Arial" panose="020B0604020202020204" pitchFamily="34" charset="0"/>
              </a:rPr>
              <a:t>frontières pour </a:t>
            </a:r>
            <a:r>
              <a:rPr lang="fr-FR" dirty="0">
                <a:latin typeface="Arial" panose="020B0604020202020204" pitchFamily="34" charset="0"/>
                <a:cs typeface="Arial" panose="020B0604020202020204" pitchFamily="34" charset="0"/>
              </a:rPr>
              <a:t>mieux contrôler les points d'entrée, </a:t>
            </a:r>
            <a:r>
              <a:rPr lang="fr-FR" dirty="0" smtClean="0">
                <a:latin typeface="Arial" panose="020B0604020202020204" pitchFamily="34" charset="0"/>
                <a:cs typeface="Arial" panose="020B0604020202020204" pitchFamily="34" charset="0"/>
              </a:rPr>
              <a:t>lutter </a:t>
            </a:r>
            <a:r>
              <a:rPr lang="fr-FR" dirty="0">
                <a:latin typeface="Arial" panose="020B0604020202020204" pitchFamily="34" charset="0"/>
                <a:cs typeface="Arial" panose="020B0604020202020204" pitchFamily="34" charset="0"/>
              </a:rPr>
              <a:t>contre les réseaux de trafic d'êtres humains </a:t>
            </a:r>
            <a:r>
              <a:rPr lang="fr-FR" dirty="0" smtClean="0">
                <a:latin typeface="Arial" panose="020B0604020202020204" pitchFamily="34" charset="0"/>
                <a:cs typeface="Arial" panose="020B0604020202020204" pitchFamily="34" charset="0"/>
              </a:rPr>
              <a:t>et le terrorisme et protéger </a:t>
            </a:r>
            <a:r>
              <a:rPr lang="fr-FR" dirty="0">
                <a:latin typeface="Arial" panose="020B0604020202020204" pitchFamily="34" charset="0"/>
                <a:cs typeface="Arial" panose="020B0604020202020204" pitchFamily="34" charset="0"/>
              </a:rPr>
              <a:t>le sud de l’Europe </a:t>
            </a:r>
            <a:r>
              <a:rPr lang="fr-FR" dirty="0" smtClean="0">
                <a:latin typeface="Arial" panose="020B0604020202020204" pitchFamily="34" charset="0"/>
                <a:cs typeface="Arial" panose="020B0604020202020204" pitchFamily="34" charset="0"/>
              </a:rPr>
              <a:t>et notamment les côtes des iles canaries contre ces </a:t>
            </a:r>
            <a:r>
              <a:rPr lang="fr-FR" dirty="0">
                <a:latin typeface="Arial" panose="020B0604020202020204" pitchFamily="34" charset="0"/>
                <a:cs typeface="Arial" panose="020B0604020202020204" pitchFamily="34" charset="0"/>
              </a:rPr>
              <a:t>flux </a:t>
            </a:r>
            <a:r>
              <a:rPr lang="fr-FR" dirty="0" smtClean="0">
                <a:latin typeface="Arial" panose="020B0604020202020204" pitchFamily="34" charset="0"/>
                <a:cs typeface="Arial" panose="020B0604020202020204" pitchFamily="34" charset="0"/>
              </a:rPr>
              <a:t>migratoires.</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10</a:t>
            </a:fld>
            <a:endParaRPr lang="fr-FR"/>
          </a:p>
        </p:txBody>
      </p:sp>
      <p:pic>
        <p:nvPicPr>
          <p:cNvPr id="6" name="Image 5"/>
          <p:cNvPicPr>
            <a:picLocks noChangeAspect="1"/>
          </p:cNvPicPr>
          <p:nvPr/>
        </p:nvPicPr>
        <p:blipFill>
          <a:blip r:embed="rId2"/>
          <a:stretch>
            <a:fillRect/>
          </a:stretch>
        </p:blipFill>
        <p:spPr>
          <a:xfrm>
            <a:off x="6057294" y="138024"/>
            <a:ext cx="4372042" cy="3985403"/>
          </a:xfrm>
          <a:prstGeom prst="rect">
            <a:avLst/>
          </a:prstGeom>
        </p:spPr>
      </p:pic>
      <p:pic>
        <p:nvPicPr>
          <p:cNvPr id="7" name="Image 6"/>
          <p:cNvPicPr>
            <a:picLocks noChangeAspect="1"/>
          </p:cNvPicPr>
          <p:nvPr/>
        </p:nvPicPr>
        <p:blipFill>
          <a:blip r:embed="rId3"/>
          <a:stretch>
            <a:fillRect/>
          </a:stretch>
        </p:blipFill>
        <p:spPr>
          <a:xfrm>
            <a:off x="7119831" y="3571109"/>
            <a:ext cx="4308342" cy="3022571"/>
          </a:xfrm>
          <a:prstGeom prst="rect">
            <a:avLst/>
          </a:prstGeom>
        </p:spPr>
      </p:pic>
    </p:spTree>
    <p:extLst>
      <p:ext uri="{BB962C8B-B14F-4D97-AF65-F5344CB8AC3E}">
        <p14:creationId xmlns:p14="http://schemas.microsoft.com/office/powerpoint/2010/main" val="2079730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2AC218-DB40-4CEA-8460-12C4751BFBA5}"/>
              </a:ext>
            </a:extLst>
          </p:cNvPr>
          <p:cNvSpPr>
            <a:spLocks noGrp="1"/>
          </p:cNvSpPr>
          <p:nvPr>
            <p:ph type="title"/>
          </p:nvPr>
        </p:nvSpPr>
        <p:spPr>
          <a:xfrm>
            <a:off x="480028" y="624110"/>
            <a:ext cx="8932862" cy="48079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fr-FR" sz="2400" b="1" dirty="0">
                <a:effectLst/>
                <a:latin typeface="Times New Roman" panose="02020603050405020304" pitchFamily="18" charset="0"/>
                <a:ea typeface="Times New Roman" panose="02020603050405020304" pitchFamily="18" charset="0"/>
              </a:rPr>
              <a:t>Contexte </a:t>
            </a:r>
            <a:r>
              <a:rPr lang="fr-FR" sz="2400" b="1" dirty="0" smtClean="0">
                <a:effectLst/>
                <a:latin typeface="Times New Roman" panose="02020603050405020304" pitchFamily="18" charset="0"/>
                <a:ea typeface="Times New Roman" panose="02020603050405020304" pitchFamily="18" charset="0"/>
              </a:rPr>
              <a:t>général de la coopération décentralisée internationale au Maroc</a:t>
            </a:r>
            <a:endParaRPr lang="fr-FR" sz="4400" dirty="0"/>
          </a:p>
        </p:txBody>
      </p:sp>
      <p:sp>
        <p:nvSpPr>
          <p:cNvPr id="3" name="Espace réservé du contenu 2">
            <a:extLst>
              <a:ext uri="{FF2B5EF4-FFF2-40B4-BE49-F238E27FC236}">
                <a16:creationId xmlns:a16="http://schemas.microsoft.com/office/drawing/2014/main" id="{44B5BBD0-9AC2-4B67-B19F-1127B31F5500}"/>
              </a:ext>
            </a:extLst>
          </p:cNvPr>
          <p:cNvSpPr>
            <a:spLocks noGrp="1"/>
          </p:cNvSpPr>
          <p:nvPr>
            <p:ph idx="1"/>
          </p:nvPr>
        </p:nvSpPr>
        <p:spPr>
          <a:xfrm>
            <a:off x="517769" y="1419224"/>
            <a:ext cx="8894762" cy="4700366"/>
          </a:xfrm>
        </p:spPr>
        <p:txBody>
          <a:bodyPr>
            <a:normAutofit fontScale="92500" lnSpcReduction="10000"/>
          </a:bodyPr>
          <a:lstStyle/>
          <a:p>
            <a:pPr marL="0" indent="0" algn="just">
              <a:lnSpc>
                <a:spcPct val="107000"/>
              </a:lnSpc>
              <a:spcAft>
                <a:spcPts val="800"/>
              </a:spcAft>
              <a:buNone/>
            </a:pPr>
            <a:r>
              <a:rPr lang="fr-FR" sz="1800" dirty="0">
                <a:effectLst/>
                <a:latin typeface="Arial" panose="020B0604020202020204" pitchFamily="34" charset="0"/>
                <a:ea typeface="Times New Roman" panose="02020603050405020304" pitchFamily="18" charset="0"/>
                <a:cs typeface="Arial" panose="020B0604020202020204" pitchFamily="34" charset="0"/>
              </a:rPr>
              <a:t>La coopération décentralisée internationale désigne les partenariats établis entre les collectivités territoriales marocaines (Régions, Préfectures, Provinces et Communes) et leurs homologues </a:t>
            </a:r>
            <a:r>
              <a:rPr lang="fr-FR" sz="1800" dirty="0" smtClean="0">
                <a:effectLst/>
                <a:latin typeface="Arial" panose="020B0604020202020204" pitchFamily="34" charset="0"/>
                <a:ea typeface="Times New Roman" panose="02020603050405020304" pitchFamily="18" charset="0"/>
                <a:cs typeface="Arial" panose="020B0604020202020204" pitchFamily="34" charset="0"/>
              </a:rPr>
              <a:t>étrangères.  </a:t>
            </a:r>
            <a:r>
              <a:rPr lang="fr-FR" sz="1800" dirty="0">
                <a:effectLst/>
                <a:latin typeface="Arial" panose="020B0604020202020204" pitchFamily="34" charset="0"/>
                <a:ea typeface="Times New Roman" panose="02020603050405020304" pitchFamily="18" charset="0"/>
                <a:cs typeface="Arial" panose="020B0604020202020204" pitchFamily="34" charset="0"/>
              </a:rPr>
              <a:t>Elle est reconnue par la Constitution de 2011 (article 136 et suivants) et encadrée par les lois organiques des collectivités territoriales (2015) </a:t>
            </a:r>
          </a:p>
          <a:p>
            <a:pPr marL="0" indent="0" algn="just">
              <a:lnSpc>
                <a:spcPct val="107000"/>
              </a:lnSpc>
              <a:spcAft>
                <a:spcPts val="800"/>
              </a:spcAft>
              <a:buNone/>
            </a:pPr>
            <a:r>
              <a:rPr lang="fr-FR" dirty="0">
                <a:latin typeface="Arial" panose="020B0604020202020204" pitchFamily="34" charset="0"/>
                <a:ea typeface="Times New Roman" panose="02020603050405020304" pitchFamily="18" charset="0"/>
                <a:cs typeface="Arial" panose="020B0604020202020204" pitchFamily="34" charset="0"/>
              </a:rPr>
              <a:t>Elle</a:t>
            </a:r>
            <a:r>
              <a:rPr lang="fr-FR" sz="1800" dirty="0">
                <a:effectLst/>
                <a:latin typeface="Arial" panose="020B0604020202020204" pitchFamily="34" charset="0"/>
                <a:ea typeface="Times New Roman" panose="02020603050405020304" pitchFamily="18" charset="0"/>
                <a:cs typeface="Arial" panose="020B0604020202020204" pitchFamily="34" charset="0"/>
              </a:rPr>
              <a:t> est devenue un levier stratégique pour appuyer le développement local, renforcer l’image du pays et consolider ses relations internationales, en particulier dans le cadre de la régionalisation avancée et du partenariat dans </a:t>
            </a:r>
            <a:r>
              <a:rPr lang="fr-FR" sz="1800" dirty="0" smtClean="0">
                <a:effectLst/>
                <a:latin typeface="Arial" panose="020B0604020202020204" pitchFamily="34" charset="0"/>
                <a:ea typeface="Times New Roman" panose="02020603050405020304" pitchFamily="18" charset="0"/>
                <a:cs typeface="Arial" panose="020B0604020202020204" pitchFamily="34" charset="0"/>
              </a:rPr>
              <a:t>toutes </a:t>
            </a:r>
            <a:r>
              <a:rPr lang="fr-FR" sz="1800" dirty="0">
                <a:effectLst/>
                <a:latin typeface="Arial" panose="020B0604020202020204" pitchFamily="34" charset="0"/>
                <a:ea typeface="Times New Roman" panose="02020603050405020304" pitchFamily="18" charset="0"/>
                <a:cs typeface="Arial" panose="020B0604020202020204" pitchFamily="34" charset="0"/>
              </a:rPr>
              <a:t>ses dimensions.</a:t>
            </a:r>
          </a:p>
          <a:p>
            <a:pPr marL="0" indent="0" algn="just">
              <a:lnSpc>
                <a:spcPct val="107000"/>
              </a:lnSpc>
              <a:spcAft>
                <a:spcPts val="800"/>
              </a:spcAft>
              <a:buNone/>
            </a:pPr>
            <a:r>
              <a:rPr lang="fr-FR" sz="1800" dirty="0">
                <a:effectLst/>
                <a:latin typeface="Arial" panose="020B0604020202020204" pitchFamily="34" charset="0"/>
                <a:ea typeface="Times New Roman" panose="02020603050405020304" pitchFamily="18" charset="0"/>
                <a:cs typeface="Arial" panose="020B0604020202020204" pitchFamily="34" charset="0"/>
              </a:rPr>
              <a:t>Elle est également un vecteur de renforcement des capacités institutionnelles locales et appuyer le développement au niveau </a:t>
            </a:r>
            <a:r>
              <a:rPr lang="fr-FR" sz="1800" dirty="0" smtClean="0">
                <a:effectLst/>
                <a:latin typeface="Arial" panose="020B0604020202020204" pitchFamily="34" charset="0"/>
                <a:ea typeface="Times New Roman" panose="02020603050405020304" pitchFamily="18" charset="0"/>
                <a:cs typeface="Arial" panose="020B0604020202020204" pitchFamily="34" charset="0"/>
              </a:rPr>
              <a:t>territorial,</a:t>
            </a: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7000"/>
              </a:lnSpc>
              <a:spcAft>
                <a:spcPts val="800"/>
              </a:spcAft>
              <a:buNone/>
            </a:pPr>
            <a:r>
              <a:rPr lang="fr-FR" dirty="0">
                <a:latin typeface="Arial" panose="020B0604020202020204" pitchFamily="34" charset="0"/>
                <a:ea typeface="Calibri" panose="020F0502020204030204" pitchFamily="34" charset="0"/>
                <a:cs typeface="Arial" panose="020B0604020202020204" pitchFamily="34" charset="0"/>
              </a:rPr>
              <a:t>La coopération décentralisée internationale au Maroc est multidimensionnelle </a:t>
            </a:r>
            <a:r>
              <a:rPr lang="fr-FR" dirty="0" smtClean="0">
                <a:latin typeface="Arial" panose="020B0604020202020204" pitchFamily="34" charset="0"/>
                <a:ea typeface="Calibri" panose="020F0502020204030204" pitchFamily="34" charset="0"/>
                <a:cs typeface="Arial" panose="020B0604020202020204" pitchFamily="34" charset="0"/>
              </a:rPr>
              <a:t>est présente </a:t>
            </a:r>
            <a:r>
              <a:rPr lang="fr-FR" dirty="0">
                <a:latin typeface="Arial" panose="020B0604020202020204" pitchFamily="34" charset="0"/>
                <a:ea typeface="Calibri" panose="020F0502020204030204" pitchFamily="34" charset="0"/>
                <a:cs typeface="Arial" panose="020B0604020202020204" pitchFamily="34" charset="0"/>
              </a:rPr>
              <a:t>dans les cinq continents ainsi qu’avec les </a:t>
            </a:r>
            <a:r>
              <a:rPr lang="fr-FR" dirty="0" smtClean="0">
                <a:latin typeface="Arial" panose="020B0604020202020204" pitchFamily="34" charset="0"/>
                <a:ea typeface="Calibri" panose="020F0502020204030204" pitchFamily="34" charset="0"/>
                <a:cs typeface="Arial" panose="020B0604020202020204" pitchFamily="34" charset="0"/>
              </a:rPr>
              <a:t>organisations </a:t>
            </a:r>
            <a:r>
              <a:rPr lang="fr-FR" dirty="0">
                <a:latin typeface="Arial" panose="020B0604020202020204" pitchFamily="34" charset="0"/>
                <a:ea typeface="Calibri" panose="020F0502020204030204" pitchFamily="34" charset="0"/>
                <a:cs typeface="Arial" panose="020B0604020202020204" pitchFamily="34" charset="0"/>
              </a:rPr>
              <a:t>internationales </a:t>
            </a:r>
            <a:r>
              <a:rPr lang="fr-FR" dirty="0" smtClean="0">
                <a:latin typeface="Arial" panose="020B0604020202020204" pitchFamily="34" charset="0"/>
                <a:ea typeface="Calibri" panose="020F0502020204030204" pitchFamily="34" charset="0"/>
                <a:cs typeface="Arial" panose="020B0604020202020204" pitchFamily="34" charset="0"/>
              </a:rPr>
              <a:t>non gouvernementales (OING),</a:t>
            </a:r>
            <a:endParaRPr lang="fr-FR" sz="18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a:t>
            </a:r>
          </a:p>
          <a:p>
            <a:pPr marL="0" indent="0">
              <a:lnSpc>
                <a:spcPct val="107000"/>
              </a:lnSpc>
              <a:spcAft>
                <a:spcPts val="800"/>
              </a:spcAft>
              <a:buNone/>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79E1782-B542-4EA1-93C2-38010F0B196B}"/>
              </a:ext>
            </a:extLst>
          </p:cNvPr>
          <p:cNvSpPr>
            <a:spLocks noGrp="1"/>
          </p:cNvSpPr>
          <p:nvPr>
            <p:ph type="sldNum" sz="quarter" idx="12"/>
          </p:nvPr>
        </p:nvSpPr>
        <p:spPr/>
        <p:txBody>
          <a:bodyPr/>
          <a:lstStyle/>
          <a:p>
            <a:fld id="{D2873441-4AF7-4826-9273-79391E0EA2E0}" type="slidenum">
              <a:rPr lang="fr-FR" sz="1800" smtClean="0">
                <a:solidFill>
                  <a:srgbClr val="7030A0"/>
                </a:solidFill>
              </a:rPr>
              <a:t>11</a:t>
            </a:fld>
            <a:endParaRPr lang="fr-FR" dirty="0">
              <a:solidFill>
                <a:srgbClr val="7030A0"/>
              </a:solidFill>
            </a:endParaRPr>
          </a:p>
        </p:txBody>
      </p:sp>
    </p:spTree>
    <p:extLst>
      <p:ext uri="{BB962C8B-B14F-4D97-AF65-F5344CB8AC3E}">
        <p14:creationId xmlns:p14="http://schemas.microsoft.com/office/powerpoint/2010/main" val="3203903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102F99F-DCDC-49D0-8604-49F203ED9B78}"/>
              </a:ext>
            </a:extLst>
          </p:cNvPr>
          <p:cNvSpPr>
            <a:spLocks noGrp="1"/>
          </p:cNvSpPr>
          <p:nvPr>
            <p:ph idx="1"/>
          </p:nvPr>
        </p:nvSpPr>
        <p:spPr>
          <a:xfrm>
            <a:off x="552451" y="485775"/>
            <a:ext cx="9124950" cy="1562099"/>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a:bodyPr>
          <a:lstStyle/>
          <a:p>
            <a:pPr marL="0" indent="0" algn="just">
              <a:buNone/>
            </a:pPr>
            <a:r>
              <a:rPr lang="fr-FR" sz="1800" b="1" u="sng" kern="100" dirty="0">
                <a:solidFill>
                  <a:srgbClr val="7030A0"/>
                </a:solidFill>
                <a:effectLst/>
                <a:latin typeface="Cambria" panose="02040503050406030204" pitchFamily="18" charset="0"/>
                <a:ea typeface="Aptos"/>
                <a:cs typeface="Arial" panose="020B0604020202020204" pitchFamily="34" charset="0"/>
              </a:rPr>
              <a:t> </a:t>
            </a:r>
            <a:r>
              <a:rPr lang="fr-FR" sz="1800" b="1" u="sng" kern="100" dirty="0">
                <a:solidFill>
                  <a:srgbClr val="7030A0"/>
                </a:solidFill>
                <a:effectLst/>
                <a:latin typeface="Arial" panose="020B0604020202020204" pitchFamily="34" charset="0"/>
                <a:ea typeface="Aptos"/>
                <a:cs typeface="Arial" panose="020B0604020202020204" pitchFamily="34" charset="0"/>
              </a:rPr>
              <a:t>Question I</a:t>
            </a:r>
            <a:r>
              <a:rPr lang="fr-FR" sz="1800" b="1" kern="100" dirty="0">
                <a:solidFill>
                  <a:srgbClr val="7030A0"/>
                </a:solidFill>
                <a:effectLst/>
                <a:latin typeface="Arial" panose="020B0604020202020204" pitchFamily="34" charset="0"/>
                <a:ea typeface="Aptos"/>
                <a:cs typeface="Arial" panose="020B0604020202020204" pitchFamily="34" charset="0"/>
              </a:rPr>
              <a:t>: En tant que seule entité non espagnole participant à la Journée, nous sommes particulièrement intéressés par votre expérience dans le développement de programmes de coopération décentralisée. Nous souhaiterions que vous puissiez partager avec nous votre expérience en matière d’articulation entre les différents niveaux de gouvernement et avec la société civile de votre pays.</a:t>
            </a:r>
            <a:endParaRPr lang="fr-FR" sz="1800" kern="100" dirty="0">
              <a:solidFill>
                <a:srgbClr val="7030A0"/>
              </a:solidFill>
              <a:effectLst/>
              <a:latin typeface="Arial" panose="020B0604020202020204" pitchFamily="34" charset="0"/>
              <a:ea typeface="Aptos"/>
              <a:cs typeface="Arial" panose="020B0604020202020204" pitchFamily="34" charset="0"/>
            </a:endParaRPr>
          </a:p>
        </p:txBody>
      </p:sp>
      <p:sp>
        <p:nvSpPr>
          <p:cNvPr id="6" name="Espace réservé du contenu 2">
            <a:extLst>
              <a:ext uri="{FF2B5EF4-FFF2-40B4-BE49-F238E27FC236}">
                <a16:creationId xmlns:a16="http://schemas.microsoft.com/office/drawing/2014/main" id="{41E5832B-2B24-46C2-BDD4-B12886A58439}"/>
              </a:ext>
            </a:extLst>
          </p:cNvPr>
          <p:cNvSpPr txBox="1">
            <a:spLocks/>
          </p:cNvSpPr>
          <p:nvPr/>
        </p:nvSpPr>
        <p:spPr>
          <a:xfrm>
            <a:off x="2057401" y="1990725"/>
            <a:ext cx="9124950" cy="36195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fr-FR" b="1" u="sng" kern="100" dirty="0">
                <a:latin typeface="Cambria" panose="02040503050406030204" pitchFamily="18" charset="0"/>
                <a:ea typeface="Aptos"/>
                <a:cs typeface="Arial" panose="020B0604020202020204" pitchFamily="34" charset="0"/>
              </a:rPr>
              <a:t> </a:t>
            </a:r>
            <a:endParaRPr lang="fr-FR" kern="100" dirty="0">
              <a:latin typeface="Cambria" panose="02040503050406030204" pitchFamily="18" charset="0"/>
              <a:ea typeface="Aptos"/>
              <a:cs typeface="Arial" panose="020B0604020202020204" pitchFamily="34" charset="0"/>
            </a:endParaRPr>
          </a:p>
        </p:txBody>
      </p:sp>
      <p:sp>
        <p:nvSpPr>
          <p:cNvPr id="8" name="ZoneTexte 7">
            <a:extLst>
              <a:ext uri="{FF2B5EF4-FFF2-40B4-BE49-F238E27FC236}">
                <a16:creationId xmlns:a16="http://schemas.microsoft.com/office/drawing/2014/main" id="{2939D262-0FE3-4E1F-9517-04D092B8483B}"/>
              </a:ext>
            </a:extLst>
          </p:cNvPr>
          <p:cNvSpPr txBox="1"/>
          <p:nvPr/>
        </p:nvSpPr>
        <p:spPr>
          <a:xfrm>
            <a:off x="424873" y="2334532"/>
            <a:ext cx="9338253" cy="3139321"/>
          </a:xfrm>
          <a:prstGeom prst="rect">
            <a:avLst/>
          </a:prstGeom>
          <a:noFill/>
        </p:spPr>
        <p:txBody>
          <a:bodyPr wrap="square">
            <a:spAutoFit/>
          </a:bodyPr>
          <a:lstStyle/>
          <a:p>
            <a:pPr algn="just"/>
            <a:r>
              <a:rPr lang="fr-FR" dirty="0">
                <a:latin typeface="Arial" panose="020B0604020202020204" pitchFamily="34" charset="0"/>
                <a:cs typeface="Arial" panose="020B0604020202020204" pitchFamily="34" charset="0"/>
              </a:rPr>
              <a:t>Au Maroc, la coopération décentralisée internationale est régie par les lois organiques relatives aux Collectivités territoriales et elle désigne toutes les formes de coopération et d’échanges que les collectivités territoriales (Régions, Préfectures, Provinces et Communes) ou leurs groupements peuvent développer avec des collectivités territoriales étrangères ou des Organisations Internationales Non Gouvernementales, et ce, dans le but de s’ouvrir à des pratiques différentes sur des sujets aussi universels que les Objectifs du Développement Durable, la bonne gouvernance, l’amélioration des conditions de vie des citoyennes et citoyens, la lutte contre le réchauffement climatique.</a:t>
            </a:r>
          </a:p>
          <a:p>
            <a:pPr algn="just"/>
            <a:r>
              <a:rPr lang="fr-FR" dirty="0">
                <a:latin typeface="Arial" panose="020B0604020202020204" pitchFamily="34" charset="0"/>
                <a:cs typeface="Arial" panose="020B0604020202020204" pitchFamily="34" charset="0"/>
              </a:rPr>
              <a:t>Concernant les Conseils Préfectoraux et Provinciaux que je représente à cette manifestation, elles ont des prérogatives de promotion du développement social, notamment en milieu rural. </a:t>
            </a:r>
          </a:p>
        </p:txBody>
      </p:sp>
      <p:sp>
        <p:nvSpPr>
          <p:cNvPr id="9" name="Espace réservé du numéro de diapositive 8">
            <a:extLst>
              <a:ext uri="{FF2B5EF4-FFF2-40B4-BE49-F238E27FC236}">
                <a16:creationId xmlns:a16="http://schemas.microsoft.com/office/drawing/2014/main" id="{9FDC60D0-FFD3-4117-AF6D-FABC9C189775}"/>
              </a:ext>
            </a:extLst>
          </p:cNvPr>
          <p:cNvSpPr>
            <a:spLocks noGrp="1"/>
          </p:cNvSpPr>
          <p:nvPr>
            <p:ph type="sldNum" sz="quarter" idx="12"/>
          </p:nvPr>
        </p:nvSpPr>
        <p:spPr/>
        <p:txBody>
          <a:bodyPr/>
          <a:lstStyle/>
          <a:p>
            <a:fld id="{D2873441-4AF7-4826-9273-79391E0EA2E0}" type="slidenum">
              <a:rPr lang="fr-FR" sz="2000" smtClean="0">
                <a:solidFill>
                  <a:srgbClr val="7030A0"/>
                </a:solidFill>
              </a:rPr>
              <a:t>12</a:t>
            </a:fld>
            <a:endParaRPr lang="fr-FR" sz="2000" dirty="0">
              <a:solidFill>
                <a:srgbClr val="7030A0"/>
              </a:solidFill>
            </a:endParaRPr>
          </a:p>
        </p:txBody>
      </p:sp>
    </p:spTree>
    <p:extLst>
      <p:ext uri="{BB962C8B-B14F-4D97-AF65-F5344CB8AC3E}">
        <p14:creationId xmlns:p14="http://schemas.microsoft.com/office/powerpoint/2010/main" val="674086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C064BF2-D575-44BD-861F-BCEC3F7F9E7B}"/>
              </a:ext>
            </a:extLst>
          </p:cNvPr>
          <p:cNvSpPr>
            <a:spLocks noGrp="1"/>
          </p:cNvSpPr>
          <p:nvPr>
            <p:ph idx="1"/>
          </p:nvPr>
        </p:nvSpPr>
        <p:spPr>
          <a:xfrm>
            <a:off x="742951" y="933450"/>
            <a:ext cx="8642589" cy="5187322"/>
          </a:xfrm>
        </p:spPr>
        <p:txBody>
          <a:bodyPr>
            <a:normAutofit fontScale="92500" lnSpcReduction="20000"/>
          </a:bodyPr>
          <a:lstStyle/>
          <a:p>
            <a:pPr marL="0" indent="0">
              <a:lnSpc>
                <a:spcPct val="120000"/>
              </a:lnSpc>
              <a:buNone/>
            </a:pPr>
            <a:r>
              <a:rPr lang="fr-FR" dirty="0">
                <a:latin typeface="Arial" panose="020B0604020202020204" pitchFamily="34" charset="0"/>
                <a:cs typeface="Arial" panose="020B0604020202020204" pitchFamily="34" charset="0"/>
              </a:rPr>
              <a:t>Leurs compétences sont  de 3 types :</a:t>
            </a:r>
          </a:p>
          <a:p>
            <a:pPr marL="0" indent="0">
              <a:lnSpc>
                <a:spcPct val="120000"/>
              </a:lnSpc>
              <a:buNone/>
            </a:pPr>
            <a:r>
              <a:rPr lang="fr-FR" dirty="0" smtClean="0">
                <a:latin typeface="Arial" panose="020B0604020202020204" pitchFamily="34" charset="0"/>
                <a:cs typeface="Arial" panose="020B0604020202020204" pitchFamily="34" charset="0"/>
              </a:rPr>
              <a:t>A -</a:t>
            </a:r>
            <a:r>
              <a:rPr lang="fr-FR" dirty="0">
                <a:latin typeface="Arial" panose="020B0604020202020204" pitchFamily="34" charset="0"/>
                <a:cs typeface="Arial" panose="020B0604020202020204" pitchFamily="34" charset="0"/>
              </a:rPr>
              <a:t>D</a:t>
            </a:r>
            <a:r>
              <a:rPr lang="fr-FR" dirty="0" smtClean="0">
                <a:latin typeface="Arial" panose="020B0604020202020204" pitchFamily="34" charset="0"/>
                <a:cs typeface="Arial" panose="020B0604020202020204" pitchFamily="34" charset="0"/>
              </a:rPr>
              <a:t>es </a:t>
            </a:r>
            <a:r>
              <a:rPr lang="fr-FR" dirty="0">
                <a:latin typeface="Arial" panose="020B0604020202020204" pitchFamily="34" charset="0"/>
                <a:cs typeface="Arial" panose="020B0604020202020204" pitchFamily="34" charset="0"/>
              </a:rPr>
              <a:t>Compétences propres qui concernent les domaines suivants : </a:t>
            </a:r>
          </a:p>
          <a:p>
            <a:pPr marL="0" indent="0">
              <a:lnSpc>
                <a:spcPct val="120000"/>
              </a:lnSpc>
              <a:buNone/>
            </a:pPr>
            <a:r>
              <a:rPr lang="fr-FR" dirty="0" smtClean="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rPr>
              <a:t>le transport scolaire dans le milieu rural ; </a:t>
            </a:r>
          </a:p>
          <a:p>
            <a:pPr marL="0" indent="0" algn="just">
              <a:lnSpc>
                <a:spcPct val="120000"/>
              </a:lnSpc>
              <a:buNone/>
            </a:pPr>
            <a:r>
              <a:rPr lang="fr-FR" dirty="0" smtClean="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rPr>
              <a:t>la réalisation et l’entretien des pistes rurales ; </a:t>
            </a:r>
          </a:p>
          <a:p>
            <a:pPr marL="0" indent="0" algn="just">
              <a:lnSpc>
                <a:spcPct val="120000"/>
              </a:lnSpc>
              <a:buNone/>
            </a:pPr>
            <a:r>
              <a:rPr lang="fr-FR" dirty="0" smtClean="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rPr>
              <a:t>la mise en place et l’exécution de programmes pour réduire la </a:t>
            </a:r>
            <a:r>
              <a:rPr lang="fr-FR" dirty="0" smtClean="0">
                <a:latin typeface="Arial" panose="020B0604020202020204" pitchFamily="34" charset="0"/>
                <a:cs typeface="Arial" panose="020B0604020202020204" pitchFamily="34" charset="0"/>
              </a:rPr>
              <a:t>pauvreté et </a:t>
            </a:r>
            <a:r>
              <a:rPr lang="fr-FR" dirty="0">
                <a:latin typeface="Arial" panose="020B0604020202020204" pitchFamily="34" charset="0"/>
                <a:cs typeface="Arial" panose="020B0604020202020204" pitchFamily="34" charset="0"/>
              </a:rPr>
              <a:t>la </a:t>
            </a:r>
            <a:r>
              <a:rPr lang="fr-FR" dirty="0" smtClean="0">
                <a:latin typeface="Arial" panose="020B0604020202020204" pitchFamily="34" charset="0"/>
                <a:cs typeface="Arial" panose="020B0604020202020204" pitchFamily="34" charset="0"/>
              </a:rPr>
              <a:t>	précarité en 	s’appuyant sur des initiatives </a:t>
            </a:r>
            <a:r>
              <a:rPr lang="fr-FR" dirty="0">
                <a:latin typeface="Arial" panose="020B0604020202020204" pitchFamily="34" charset="0"/>
                <a:cs typeface="Arial" panose="020B0604020202020204" pitchFamily="34" charset="0"/>
              </a:rPr>
              <a:t>intégrées qui vise l'amélioration </a:t>
            </a:r>
            <a:r>
              <a:rPr lang="fr-FR" dirty="0" smtClean="0">
                <a:latin typeface="Arial" panose="020B0604020202020204" pitchFamily="34" charset="0"/>
                <a:cs typeface="Arial" panose="020B0604020202020204" pitchFamily="34" charset="0"/>
              </a:rPr>
              <a:t>	des 	infrastructures et 	services sociaux, le </a:t>
            </a:r>
            <a:r>
              <a:rPr lang="fr-FR" dirty="0">
                <a:latin typeface="Arial" panose="020B0604020202020204" pitchFamily="34" charset="0"/>
                <a:cs typeface="Arial" panose="020B0604020202020204" pitchFamily="34" charset="0"/>
              </a:rPr>
              <a:t>soutien </a:t>
            </a:r>
            <a:r>
              <a:rPr lang="fr-FR" dirty="0" smtClean="0">
                <a:latin typeface="Arial" panose="020B0604020202020204" pitchFamily="34" charset="0"/>
                <a:cs typeface="Arial" panose="020B0604020202020204" pitchFamily="34" charset="0"/>
              </a:rPr>
              <a:t>des </a:t>
            </a:r>
            <a:r>
              <a:rPr lang="fr-FR" dirty="0">
                <a:latin typeface="Arial" panose="020B0604020202020204" pitchFamily="34" charset="0"/>
                <a:cs typeface="Arial" panose="020B0604020202020204" pitchFamily="34" charset="0"/>
              </a:rPr>
              <a:t>activités génératrices de </a:t>
            </a:r>
            <a:r>
              <a:rPr lang="fr-FR" dirty="0" smtClean="0">
                <a:latin typeface="Arial" panose="020B0604020202020204" pitchFamily="34" charset="0"/>
                <a:cs typeface="Arial" panose="020B0604020202020204" pitchFamily="34" charset="0"/>
              </a:rPr>
              <a:t>	revenus</a:t>
            </a:r>
            <a:r>
              <a:rPr lang="fr-FR" dirty="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	et </a:t>
            </a:r>
            <a:r>
              <a:rPr lang="fr-FR" dirty="0">
                <a:latin typeface="Arial" panose="020B0604020202020204" pitchFamily="34" charset="0"/>
                <a:cs typeface="Arial" panose="020B0604020202020204" pitchFamily="34" charset="0"/>
              </a:rPr>
              <a:t>le </a:t>
            </a:r>
            <a:r>
              <a:rPr lang="fr-FR" dirty="0" smtClean="0">
                <a:latin typeface="Arial" panose="020B0604020202020204" pitchFamily="34" charset="0"/>
                <a:cs typeface="Arial" panose="020B0604020202020204" pitchFamily="34" charset="0"/>
              </a:rPr>
              <a:t>renforcement </a:t>
            </a:r>
            <a:r>
              <a:rPr lang="fr-FR" dirty="0">
                <a:latin typeface="Arial" panose="020B0604020202020204" pitchFamily="34" charset="0"/>
                <a:cs typeface="Arial" panose="020B0604020202020204" pitchFamily="34" charset="0"/>
              </a:rPr>
              <a:t>du </a:t>
            </a:r>
            <a:r>
              <a:rPr lang="fr-FR" dirty="0" smtClean="0">
                <a:latin typeface="Arial" panose="020B0604020202020204" pitchFamily="34" charset="0"/>
                <a:cs typeface="Arial" panose="020B0604020202020204" pitchFamily="34" charset="0"/>
              </a:rPr>
              <a:t>capital humain.</a:t>
            </a:r>
            <a:endParaRPr lang="fr-FR" dirty="0">
              <a:latin typeface="Arial" panose="020B0604020202020204" pitchFamily="34" charset="0"/>
              <a:cs typeface="Arial" panose="020B0604020202020204" pitchFamily="34" charset="0"/>
            </a:endParaRPr>
          </a:p>
          <a:p>
            <a:pPr marL="0" indent="0" algn="just">
              <a:lnSpc>
                <a:spcPct val="120000"/>
              </a:lnSpc>
              <a:buNone/>
            </a:pPr>
            <a:r>
              <a:rPr lang="fr-FR" dirty="0" smtClean="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rPr>
              <a:t>le diagnostic des besoins en matière de santé, de logement, </a:t>
            </a:r>
          </a:p>
          <a:p>
            <a:pPr marL="0" indent="0" algn="just">
              <a:lnSpc>
                <a:spcPct val="120000"/>
              </a:lnSpc>
              <a:buNone/>
            </a:pPr>
            <a:r>
              <a:rPr lang="fr-FR" dirty="0">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 d’enseignement, de prévention et d’hygiène ; </a:t>
            </a:r>
          </a:p>
          <a:p>
            <a:pPr marL="0" indent="0" algn="just">
              <a:lnSpc>
                <a:spcPct val="120000"/>
              </a:lnSpc>
              <a:buNone/>
            </a:pPr>
            <a:r>
              <a:rPr lang="fr-FR" dirty="0" smtClean="0">
                <a:latin typeface="Arial" panose="020B0604020202020204" pitchFamily="34" charset="0"/>
                <a:cs typeface="Arial" panose="020B0604020202020204" pitchFamily="34" charset="0"/>
              </a:rPr>
              <a:t>     - </a:t>
            </a:r>
            <a:r>
              <a:rPr lang="fr-FR" dirty="0">
                <a:latin typeface="Arial" panose="020B0604020202020204" pitchFamily="34" charset="0"/>
                <a:cs typeface="Arial" panose="020B0604020202020204" pitchFamily="34" charset="0"/>
              </a:rPr>
              <a:t>le diagnostic des besoins en matière de culture et de sport</a:t>
            </a:r>
          </a:p>
          <a:p>
            <a:pPr marL="0" indent="0" algn="just">
              <a:lnSpc>
                <a:spcPct val="120000"/>
              </a:lnSpc>
              <a:buNone/>
            </a:pPr>
            <a:r>
              <a:rPr lang="fr-FR" dirty="0" smtClean="0">
                <a:latin typeface="Arial" panose="020B0604020202020204" pitchFamily="34" charset="0"/>
                <a:cs typeface="Arial" panose="020B0604020202020204" pitchFamily="34" charset="0"/>
              </a:rPr>
              <a:t>B- </a:t>
            </a:r>
            <a:r>
              <a:rPr lang="fr-FR" dirty="0">
                <a:latin typeface="Arial" panose="020B0604020202020204" pitchFamily="34" charset="0"/>
                <a:cs typeface="Arial" panose="020B0604020202020204" pitchFamily="34" charset="0"/>
              </a:rPr>
              <a:t>D</a:t>
            </a:r>
            <a:r>
              <a:rPr lang="fr-FR" dirty="0" smtClean="0">
                <a:latin typeface="Arial" panose="020B0604020202020204" pitchFamily="34" charset="0"/>
                <a:cs typeface="Arial" panose="020B0604020202020204" pitchFamily="34" charset="0"/>
              </a:rPr>
              <a:t>es </a:t>
            </a:r>
            <a:r>
              <a:rPr lang="fr-FR" dirty="0">
                <a:latin typeface="Arial" panose="020B0604020202020204" pitchFamily="34" charset="0"/>
                <a:cs typeface="Arial" panose="020B0604020202020204" pitchFamily="34" charset="0"/>
              </a:rPr>
              <a:t>Compétences partagées avec l’Etat régies par voie contractuelle</a:t>
            </a:r>
          </a:p>
          <a:p>
            <a:pPr marL="0" indent="0" algn="just">
              <a:lnSpc>
                <a:spcPct val="120000"/>
              </a:lnSpc>
              <a:buNone/>
            </a:pPr>
            <a:r>
              <a:rPr lang="fr-FR" dirty="0" smtClean="0">
                <a:latin typeface="Arial" panose="020B0604020202020204" pitchFamily="34" charset="0"/>
                <a:cs typeface="Arial" panose="020B0604020202020204" pitchFamily="34" charset="0"/>
              </a:rPr>
              <a:t>C- Des </a:t>
            </a:r>
            <a:r>
              <a:rPr lang="fr-FR" dirty="0">
                <a:latin typeface="Arial" panose="020B0604020202020204" pitchFamily="34" charset="0"/>
                <a:cs typeface="Arial" panose="020B0604020202020204" pitchFamily="34" charset="0"/>
              </a:rPr>
              <a:t>Compétences transférées par l’Etat dans le domaine du développement social et la réalisation et l’entretien des petits et moyens ouvrages hydrauliques notamment en milieu rural.</a:t>
            </a:r>
          </a:p>
          <a:p>
            <a:pPr marL="0" indent="0">
              <a:buNone/>
            </a:pPr>
            <a:endParaRPr lang="fr-FR" dirty="0"/>
          </a:p>
        </p:txBody>
      </p:sp>
      <p:sp>
        <p:nvSpPr>
          <p:cNvPr id="4" name="Espace réservé du numéro de diapositive 3">
            <a:extLst>
              <a:ext uri="{FF2B5EF4-FFF2-40B4-BE49-F238E27FC236}">
                <a16:creationId xmlns:a16="http://schemas.microsoft.com/office/drawing/2014/main" id="{1CC3FFC4-6009-4D47-AEE0-A1168F44CEDA}"/>
              </a:ext>
            </a:extLst>
          </p:cNvPr>
          <p:cNvSpPr>
            <a:spLocks noGrp="1"/>
          </p:cNvSpPr>
          <p:nvPr>
            <p:ph type="sldNum" sz="quarter" idx="12"/>
          </p:nvPr>
        </p:nvSpPr>
        <p:spPr/>
        <p:txBody>
          <a:bodyPr/>
          <a:lstStyle/>
          <a:p>
            <a:fld id="{D2873441-4AF7-4826-9273-79391E0EA2E0}" type="slidenum">
              <a:rPr lang="fr-FR" sz="1800" smtClean="0">
                <a:solidFill>
                  <a:srgbClr val="7030A0"/>
                </a:solidFill>
              </a:rPr>
              <a:t>13</a:t>
            </a:fld>
            <a:endParaRPr lang="fr-FR" sz="1800" dirty="0">
              <a:solidFill>
                <a:srgbClr val="7030A0"/>
              </a:solidFill>
            </a:endParaRPr>
          </a:p>
        </p:txBody>
      </p:sp>
    </p:spTree>
    <p:extLst>
      <p:ext uri="{BB962C8B-B14F-4D97-AF65-F5344CB8AC3E}">
        <p14:creationId xmlns:p14="http://schemas.microsoft.com/office/powerpoint/2010/main" val="1016775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95567" y="1224951"/>
            <a:ext cx="9245248" cy="5299496"/>
          </a:xfrm>
        </p:spPr>
        <p:txBody>
          <a:bodyPr>
            <a:normAutofit/>
          </a:bodyPr>
          <a:lstStyle/>
          <a:p>
            <a:pPr marL="0" indent="0" algn="just">
              <a:buNone/>
            </a:pPr>
            <a:r>
              <a:rPr lang="fr-FR" sz="1900" dirty="0">
                <a:latin typeface="Arial" panose="020B0604020202020204" pitchFamily="34" charset="0"/>
                <a:cs typeface="Arial" panose="020B0604020202020204" pitchFamily="34" charset="0"/>
              </a:rPr>
              <a:t>Pour assurer une coordination efficace entre les niveaux central, régional et local, le Maroc a mis en place des mécanismes tels que les contrats programmes. Ces contrats définissent les priorités de développement et les engagements des parties prenantes, facilitant ainsi une planification concertée et une allocation optimale des ressources.</a:t>
            </a:r>
          </a:p>
          <a:p>
            <a:pPr marL="0" indent="0" algn="just">
              <a:buNone/>
            </a:pPr>
            <a:r>
              <a:rPr lang="fr-FR" sz="1900" dirty="0">
                <a:latin typeface="Arial" panose="020B0604020202020204" pitchFamily="34" charset="0"/>
                <a:cs typeface="Arial" panose="020B0604020202020204" pitchFamily="34" charset="0"/>
              </a:rPr>
              <a:t>Concernant le conseil de la préfecture ou de la province, l’articulation avec l’administration, les autres collectivités territoriales, les établissements et entreprises publics se fait lors de l’élaboration du programme de développement de la préfecture ou de la province de manière coordonnée.</a:t>
            </a:r>
          </a:p>
          <a:p>
            <a:pPr marL="0" indent="0" algn="just">
              <a:buNone/>
            </a:pPr>
            <a:r>
              <a:rPr lang="fr-FR" sz="1900" dirty="0">
                <a:latin typeface="Arial" panose="020B0604020202020204" pitchFamily="34" charset="0"/>
                <a:cs typeface="Arial" panose="020B0604020202020204" pitchFamily="34" charset="0"/>
              </a:rPr>
              <a:t>Concernant la Société </a:t>
            </a:r>
            <a:r>
              <a:rPr lang="fr-FR" sz="1900" dirty="0" smtClean="0">
                <a:latin typeface="Arial" panose="020B0604020202020204" pitchFamily="34" charset="0"/>
                <a:cs typeface="Arial" panose="020B0604020202020204" pitchFamily="34" charset="0"/>
              </a:rPr>
              <a:t>Civile, au Maroc compte plus de 240,000 associations en 2023 , </a:t>
            </a:r>
            <a:r>
              <a:rPr lang="fr-FR" sz="1900" dirty="0">
                <a:latin typeface="Arial" panose="020B0604020202020204" pitchFamily="34" charset="0"/>
                <a:cs typeface="Arial" panose="020B0604020202020204" pitchFamily="34" charset="0"/>
              </a:rPr>
              <a:t>Il existe le droit de pétition </a:t>
            </a:r>
            <a:r>
              <a:rPr lang="fr-FR" sz="1900" dirty="0" smtClean="0">
                <a:latin typeface="Arial" panose="020B0604020202020204" pitchFamily="34" charset="0"/>
                <a:cs typeface="Arial" panose="020B0604020202020204" pitchFamily="34" charset="0"/>
              </a:rPr>
              <a:t>qui </a:t>
            </a:r>
            <a:r>
              <a:rPr lang="fr-FR" dirty="0" smtClean="0"/>
              <a:t>est </a:t>
            </a:r>
            <a:r>
              <a:rPr lang="fr-FR" dirty="0"/>
              <a:t>garanti par l'article 15 de la Constitution et encadré par la </a:t>
            </a:r>
            <a:r>
              <a:rPr lang="fr-FR" dirty="0">
                <a:hlinkClick r:id="rId2"/>
              </a:rPr>
              <a:t>loi organique n° 44.14</a:t>
            </a:r>
            <a:r>
              <a:rPr lang="fr-FR" dirty="0"/>
              <a:t>, qui détermine les conditions et modalités d'exercice de ce droit. Il permet aux citoyens et aux associations de demander l'inscription à l'ordre du jour d'une question relevant de la compétence des pouvoirs publics, notamment les collectivités territoriales et les institutions </a:t>
            </a:r>
            <a:r>
              <a:rPr lang="fr-FR" dirty="0" smtClean="0"/>
              <a:t>législatives.</a:t>
            </a:r>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14</a:t>
            </a:fld>
            <a:endParaRPr lang="fr-FR"/>
          </a:p>
        </p:txBody>
      </p:sp>
    </p:spTree>
    <p:extLst>
      <p:ext uri="{BB962C8B-B14F-4D97-AF65-F5344CB8AC3E}">
        <p14:creationId xmlns:p14="http://schemas.microsoft.com/office/powerpoint/2010/main" val="1864228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6788" y="577970"/>
            <a:ext cx="9243043" cy="5828517"/>
          </a:xfrm>
        </p:spPr>
        <p:txBody>
          <a:bodyPr>
            <a:normAutofit fontScale="92500" lnSpcReduction="10000"/>
          </a:bodyPr>
          <a:lstStyle/>
          <a:p>
            <a:pPr marL="0" indent="0" algn="just">
              <a:buNone/>
            </a:pPr>
            <a:r>
              <a:rPr lang="fr-FR" sz="1900" dirty="0">
                <a:latin typeface="Arial" panose="020B0604020202020204" pitchFamily="34" charset="0"/>
                <a:cs typeface="Arial" panose="020B0604020202020204" pitchFamily="34" charset="0"/>
              </a:rPr>
              <a:t>Il existe aussi des mécanismes participatifs de dialogue et de concertation pour favoriser l’implication des citoyennes et citoyens, et des associations dans l’élaboration et le suivi des programmes de développement à savoir une instance consultative chargée de  la mise en œuvre des principes de l’équité, de l’égalité des chances et de l’approche genre en partenariat avec les acteurs de la société civile, cette instance a été instauré par la constitution marocaine et les lois organiques des collectivités territoriales.  Elles servent de plateforme de dialogue entre la collectivité et la société civile pour étudier les questions relatives à l'égalité hommes-femmes, corriger les inégalités de départ (équité) afin d'atteindre une égalité de droits et d'opportunités réelle pour tous. </a:t>
            </a:r>
          </a:p>
          <a:p>
            <a:pPr marL="0" indent="0" algn="just">
              <a:buNone/>
            </a:pPr>
            <a:r>
              <a:rPr lang="fr-FR" sz="1900" dirty="0">
                <a:latin typeface="Arial" panose="020B0604020202020204" pitchFamily="34" charset="0"/>
                <a:cs typeface="Arial" panose="020B0604020202020204" pitchFamily="34" charset="0"/>
              </a:rPr>
              <a:t>En parallèle, Le Maroc a adopté une approche de gouvernement ouvert, impliquant la société civile dans l'élaboration et la mise en œuvre des politiques publiques avec la mise en exergue le Programme d'Appui aux Collectivités Territoriales Ouvertes (PACTO). Ce programme, lancé en 2022, vise à promouvoir l'ouverture, la transparence et la participation citoyenne au sein des collectivités, à travers un réseau national (</a:t>
            </a:r>
            <a:r>
              <a:rPr lang="fr-FR" sz="1900" dirty="0">
                <a:solidFill>
                  <a:srgbClr val="C00000"/>
                </a:solidFill>
                <a:latin typeface="Arial" panose="020B0604020202020204" pitchFamily="34" charset="0"/>
                <a:cs typeface="Arial" panose="020B0604020202020204" pitchFamily="34" charset="0"/>
                <a:hlinkClick r:id="rId2"/>
              </a:rPr>
              <a:t>REMACTO</a:t>
            </a:r>
            <a:r>
              <a:rPr lang="fr-FR" sz="1900" dirty="0">
                <a:latin typeface="Arial" panose="020B0604020202020204" pitchFamily="34" charset="0"/>
                <a:cs typeface="Arial" panose="020B0604020202020204" pitchFamily="34" charset="0"/>
              </a:rPr>
              <a:t>) et des formations pour les collectivités. Les </a:t>
            </a:r>
            <a:r>
              <a:rPr lang="fr-FR" sz="1900" dirty="0" smtClean="0">
                <a:latin typeface="Arial" panose="020B0604020202020204" pitchFamily="34" charset="0"/>
                <a:cs typeface="Arial" panose="020B0604020202020204" pitchFamily="34" charset="0"/>
              </a:rPr>
              <a:t>collectivités</a:t>
            </a:r>
            <a:r>
              <a:rPr lang="fr-FR" sz="1900" dirty="0">
                <a:latin typeface="Arial" panose="020B0604020202020204" pitchFamily="34" charset="0"/>
                <a:cs typeface="Arial" panose="020B0604020202020204" pitchFamily="34" charset="0"/>
              </a:rPr>
              <a:t> sont incitées à rejoindre le réseau REMACO pour améliorer leurs services publics et renforcer la confiance avec les citoyens. </a:t>
            </a:r>
            <a:r>
              <a:rPr lang="fr-FR" sz="1900" dirty="0" smtClean="0">
                <a:latin typeface="Arial" panose="020B0604020202020204" pitchFamily="34" charset="0"/>
                <a:cs typeface="Arial" panose="020B0604020202020204" pitchFamily="34" charset="0"/>
              </a:rPr>
              <a:t>Et </a:t>
            </a:r>
            <a:r>
              <a:rPr lang="fr-FR" dirty="0" smtClean="0"/>
              <a:t>jusqu’au </a:t>
            </a:r>
            <a:r>
              <a:rPr lang="fr-FR" dirty="0"/>
              <a:t>4 février 2025, </a:t>
            </a:r>
            <a:r>
              <a:rPr lang="fr-FR" dirty="0" smtClean="0"/>
              <a:t>plus de 168 </a:t>
            </a:r>
            <a:r>
              <a:rPr lang="fr-FR" dirty="0"/>
              <a:t>collectivités territoriales ont adhéré au Réseau Marocain des Collectivités Territoriales Ouvertes </a:t>
            </a:r>
            <a:r>
              <a:rPr lang="fr-FR" dirty="0" smtClean="0"/>
              <a:t>(RMCTO).</a:t>
            </a:r>
            <a:endParaRPr lang="fr-FR" sz="1900" dirty="0">
              <a:latin typeface="Arial" panose="020B0604020202020204" pitchFamily="34" charset="0"/>
              <a:cs typeface="Arial" panose="020B0604020202020204" pitchFamily="34" charset="0"/>
            </a:endParaRPr>
          </a:p>
          <a:p>
            <a:pPr marL="0" indent="0" algn="just">
              <a:buNone/>
            </a:pPr>
            <a:r>
              <a:rPr lang="fr-FR" sz="1900" dirty="0">
                <a:latin typeface="Arial" panose="020B0604020202020204" pitchFamily="34" charset="0"/>
                <a:cs typeface="Arial" panose="020B0604020202020204" pitchFamily="34" charset="0"/>
              </a:rPr>
              <a:t>L'expérience marocaine en matière de coopération décentralisée a permis de renforcer les capacités des collectivités territoriales, d'améliorer la gouvernance territoriale et de favoriser une meilleure articulation entre les différents niveaux de gouvernement. </a:t>
            </a:r>
          </a:p>
          <a:p>
            <a:pPr marL="0" indent="0">
              <a:buNone/>
            </a:pPr>
            <a:endParaRPr lang="fr-FR" dirty="0"/>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15</a:t>
            </a:fld>
            <a:endParaRPr lang="fr-FR"/>
          </a:p>
        </p:txBody>
      </p:sp>
    </p:spTree>
    <p:extLst>
      <p:ext uri="{BB962C8B-B14F-4D97-AF65-F5344CB8AC3E}">
        <p14:creationId xmlns:p14="http://schemas.microsoft.com/office/powerpoint/2010/main" val="3522004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26B7BC-7161-43E4-A81B-C663296B5D9A}"/>
              </a:ext>
            </a:extLst>
          </p:cNvPr>
          <p:cNvSpPr>
            <a:spLocks noGrp="1"/>
          </p:cNvSpPr>
          <p:nvPr>
            <p:ph type="title"/>
          </p:nvPr>
        </p:nvSpPr>
        <p:spPr>
          <a:xfrm>
            <a:off x="485775" y="615083"/>
            <a:ext cx="9285288" cy="923926"/>
          </a:xfrm>
        </p:spPr>
        <p:style>
          <a:lnRef idx="2">
            <a:schemeClr val="accent1"/>
          </a:lnRef>
          <a:fillRef idx="1">
            <a:schemeClr val="lt1"/>
          </a:fillRef>
          <a:effectRef idx="0">
            <a:schemeClr val="accent1"/>
          </a:effectRef>
          <a:fontRef idx="minor">
            <a:schemeClr val="dk1"/>
          </a:fontRef>
        </p:style>
        <p:txBody>
          <a:bodyPr>
            <a:normAutofit/>
          </a:bodyPr>
          <a:lstStyle/>
          <a:p>
            <a:r>
              <a:rPr lang="fr-FR" sz="1800" b="1" u="sng" kern="100" dirty="0">
                <a:solidFill>
                  <a:srgbClr val="7030A0"/>
                </a:solidFill>
                <a:latin typeface="Cambria" panose="02040503050406030204" pitchFamily="18" charset="0"/>
                <a:cs typeface="Arial" panose="020B0604020202020204" pitchFamily="34" charset="0"/>
              </a:rPr>
              <a:t>Question II:</a:t>
            </a:r>
            <a:r>
              <a:rPr lang="fr-FR" sz="1800" b="1" kern="100" dirty="0">
                <a:solidFill>
                  <a:srgbClr val="7030A0"/>
                </a:solidFill>
                <a:effectLst/>
                <a:latin typeface="Cambria" panose="02040503050406030204" pitchFamily="18" charset="0"/>
                <a:ea typeface="Aptos"/>
                <a:cs typeface="Arial" panose="020B0604020202020204" pitchFamily="34" charset="0"/>
              </a:rPr>
              <a:t> Quel rôle jouent actuellement les conseils provinciaux et préfectoraux du Maroc dans la coopération décentralisée et quelle valeur ajoutée apportent-ils ?</a:t>
            </a:r>
            <a:r>
              <a:rPr lang="fr-FR" sz="1800" kern="100" dirty="0">
                <a:solidFill>
                  <a:srgbClr val="7030A0"/>
                </a:solidFill>
                <a:effectLst/>
                <a:latin typeface="Cambria" panose="02040503050406030204" pitchFamily="18" charset="0"/>
                <a:ea typeface="Aptos"/>
                <a:cs typeface="Arial" panose="020B0604020202020204" pitchFamily="34" charset="0"/>
              </a:rPr>
              <a:t/>
            </a:r>
            <a:br>
              <a:rPr lang="fr-FR" sz="1800" kern="100" dirty="0">
                <a:solidFill>
                  <a:srgbClr val="7030A0"/>
                </a:solidFill>
                <a:effectLst/>
                <a:latin typeface="Cambria" panose="02040503050406030204" pitchFamily="18" charset="0"/>
                <a:ea typeface="Aptos"/>
                <a:cs typeface="Arial" panose="020B0604020202020204" pitchFamily="34" charset="0"/>
              </a:rPr>
            </a:br>
            <a:r>
              <a:rPr lang="fr-FR" sz="1800" b="1" u="sng" kern="100" dirty="0">
                <a:solidFill>
                  <a:srgbClr val="7030A0"/>
                </a:solidFill>
                <a:latin typeface="Cambria" panose="02040503050406030204" pitchFamily="18" charset="0"/>
                <a:cs typeface="Arial" panose="020B0604020202020204" pitchFamily="34" charset="0"/>
              </a:rPr>
              <a:t> </a:t>
            </a:r>
          </a:p>
        </p:txBody>
      </p:sp>
      <p:sp>
        <p:nvSpPr>
          <p:cNvPr id="3" name="Espace réservé du contenu 2">
            <a:extLst>
              <a:ext uri="{FF2B5EF4-FFF2-40B4-BE49-F238E27FC236}">
                <a16:creationId xmlns:a16="http://schemas.microsoft.com/office/drawing/2014/main" id="{B7871DF8-2B10-4A1F-8D38-2FFB4473D4EA}"/>
              </a:ext>
            </a:extLst>
          </p:cNvPr>
          <p:cNvSpPr>
            <a:spLocks noGrp="1"/>
          </p:cNvSpPr>
          <p:nvPr>
            <p:ph idx="1"/>
          </p:nvPr>
        </p:nvSpPr>
        <p:spPr>
          <a:xfrm>
            <a:off x="514350" y="1893455"/>
            <a:ext cx="9209087" cy="4459720"/>
          </a:xfrm>
        </p:spPr>
        <p:txBody>
          <a:bodyPr>
            <a:noAutofit/>
          </a:bodyPr>
          <a:lstStyle/>
          <a:p>
            <a:pPr marL="0" indent="0" algn="just">
              <a:buNone/>
            </a:pPr>
            <a:r>
              <a:rPr lang="fr-FR" dirty="0">
                <a:latin typeface="Arial" panose="020B0604020202020204" pitchFamily="34" charset="0"/>
                <a:cs typeface="Arial" panose="020B0604020202020204" pitchFamily="34" charset="0"/>
              </a:rPr>
              <a:t>Les conseils provinciaux et préfectoraux sont promoteurs de la démocratie locale au niveau des instances internationales et </a:t>
            </a:r>
            <a:r>
              <a:rPr lang="fr-FR" dirty="0" smtClean="0">
                <a:latin typeface="Arial" panose="020B0604020202020204" pitchFamily="34" charset="0"/>
                <a:cs typeface="Arial" panose="020B0604020202020204" pitchFamily="34" charset="0"/>
              </a:rPr>
              <a:t>opèrent </a:t>
            </a:r>
            <a:r>
              <a:rPr lang="fr-FR" dirty="0">
                <a:latin typeface="Arial" panose="020B0604020202020204" pitchFamily="34" charset="0"/>
                <a:cs typeface="Arial" panose="020B0604020202020204" pitchFamily="34" charset="0"/>
              </a:rPr>
              <a:t>énormément dans la coopération Sud-Sud à travers le Fonds Africain pour la Coopération Décentralisée Internationale </a:t>
            </a:r>
            <a:r>
              <a:rPr lang="fr-FR" dirty="0" smtClean="0">
                <a:latin typeface="Arial" panose="020B0604020202020204" pitchFamily="34" charset="0"/>
                <a:cs typeface="Arial" panose="020B0604020202020204" pitchFamily="34" charset="0"/>
              </a:rPr>
              <a:t>(FACDI) avec </a:t>
            </a:r>
            <a:r>
              <a:rPr lang="fr-FR" dirty="0">
                <a:latin typeface="Arial" panose="020B0604020202020204" pitchFamily="34" charset="0"/>
                <a:cs typeface="Arial" panose="020B0604020202020204" pitchFamily="34" charset="0"/>
              </a:rPr>
              <a:t>des approches projets mais aussi  Nord-Sud à travers les échanges de bonnes pratiques et le transfert de compétences entre collectivités marocaines et étrangères.</a:t>
            </a:r>
          </a:p>
          <a:p>
            <a:pPr marL="0" indent="0" algn="just">
              <a:buNone/>
            </a:pPr>
            <a:r>
              <a:rPr lang="fr-FR" sz="500" dirty="0">
                <a:latin typeface="Arial" panose="020B0604020202020204" pitchFamily="34" charset="0"/>
                <a:cs typeface="Arial" panose="020B0604020202020204" pitchFamily="34" charset="0"/>
              </a:rPr>
              <a:t/>
            </a:r>
            <a:br>
              <a:rPr lang="fr-FR" sz="500"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Leur valeur ajoutée est palpable dans leur champ d’action lié à la promotion du développement social. </a:t>
            </a:r>
          </a:p>
          <a:p>
            <a:pPr marL="0" indent="0" algn="just">
              <a:buNone/>
            </a:pPr>
            <a:r>
              <a:rPr lang="fr-FR" sz="800" dirty="0">
                <a:latin typeface="Arial" panose="020B0604020202020204" pitchFamily="34" charset="0"/>
                <a:cs typeface="Arial" panose="020B0604020202020204" pitchFamily="34" charset="0"/>
              </a:rPr>
              <a:t/>
            </a:r>
            <a:br>
              <a:rPr lang="fr-FR" sz="800"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Ces entités territoriales sont devenues facilitateurs de partenariats multi-acteurs vu qu’ils assurent la coordination des interventions des ONG, associations locales et institutions nationales dans la réalisation des projets de partenariat et créent également des synergies entre les acteurs locaux et partenaires internationaux.</a:t>
            </a:r>
          </a:p>
          <a:p>
            <a:pPr marL="0" indent="0">
              <a:buNone/>
            </a:pPr>
            <a:r>
              <a:rPr lang="fr-FR" dirty="0">
                <a:latin typeface="Arial" panose="020B0604020202020204" pitchFamily="34" charset="0"/>
                <a:cs typeface="Arial" panose="020B0604020202020204" pitchFamily="34" charset="0"/>
              </a:rPr>
              <a:t/>
            </a:r>
            <a:br>
              <a:rPr lang="fr-FR" dirty="0">
                <a:latin typeface="Arial" panose="020B0604020202020204" pitchFamily="34" charset="0"/>
                <a:cs typeface="Arial" panose="020B0604020202020204" pitchFamily="34" charset="0"/>
              </a:rPr>
            </a:br>
            <a:endParaRPr lang="fr-FR" dirty="0">
              <a:solidFill>
                <a:srgbClr val="222222"/>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D9C61E9-1483-4447-9E4E-4A6BB2CA97C8}"/>
              </a:ext>
            </a:extLst>
          </p:cNvPr>
          <p:cNvSpPr>
            <a:spLocks noGrp="1"/>
          </p:cNvSpPr>
          <p:nvPr>
            <p:ph type="sldNum" sz="quarter" idx="12"/>
          </p:nvPr>
        </p:nvSpPr>
        <p:spPr/>
        <p:txBody>
          <a:bodyPr/>
          <a:lstStyle/>
          <a:p>
            <a:fld id="{D2873441-4AF7-4826-9273-79391E0EA2E0}" type="slidenum">
              <a:rPr lang="fr-FR" sz="1800" smtClean="0">
                <a:solidFill>
                  <a:srgbClr val="7030A0"/>
                </a:solidFill>
              </a:rPr>
              <a:t>16</a:t>
            </a:fld>
            <a:endParaRPr lang="fr-FR" sz="1800" dirty="0">
              <a:solidFill>
                <a:srgbClr val="7030A0"/>
              </a:solidFill>
            </a:endParaRPr>
          </a:p>
        </p:txBody>
      </p:sp>
    </p:spTree>
    <p:extLst>
      <p:ext uri="{BB962C8B-B14F-4D97-AF65-F5344CB8AC3E}">
        <p14:creationId xmlns:p14="http://schemas.microsoft.com/office/powerpoint/2010/main" val="2083866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EED3832-15BC-40EA-AAA0-15F3FCF6B8BA}"/>
              </a:ext>
            </a:extLst>
          </p:cNvPr>
          <p:cNvSpPr>
            <a:spLocks noGrp="1"/>
          </p:cNvSpPr>
          <p:nvPr>
            <p:ph idx="1"/>
          </p:nvPr>
        </p:nvSpPr>
        <p:spPr>
          <a:xfrm>
            <a:off x="638175" y="857251"/>
            <a:ext cx="9115425" cy="5391150"/>
          </a:xfrm>
        </p:spPr>
        <p:txBody>
          <a:bodyPr>
            <a:normAutofit lnSpcReduction="10000"/>
          </a:bodyPr>
          <a:lstStyle/>
          <a:p>
            <a:pPr marL="0" indent="0" algn="just">
              <a:buNone/>
            </a:pPr>
            <a:r>
              <a:rPr lang="fr-FR" sz="1900" dirty="0">
                <a:latin typeface="Arial" panose="020B0604020202020204" pitchFamily="34" charset="0"/>
                <a:cs typeface="Arial" panose="020B0604020202020204" pitchFamily="34" charset="0"/>
              </a:rPr>
              <a:t>En ce qui est de la valeur ajoutée des Préfectures et provinces, elle se traduit par:</a:t>
            </a:r>
          </a:p>
          <a:p>
            <a:pPr marL="342900" lvl="0" indent="-342900" algn="just">
              <a:lnSpc>
                <a:spcPct val="107000"/>
              </a:lnSpc>
              <a:spcAft>
                <a:spcPts val="800"/>
              </a:spcAft>
              <a:buFont typeface="+mj-lt"/>
              <a:buAutoNum type="arabicPeriod"/>
              <a:tabLst>
                <a:tab pos="457200" algn="l"/>
              </a:tabLst>
            </a:pPr>
            <a:r>
              <a:rPr lang="fr-FR" sz="1900" dirty="0">
                <a:latin typeface="Arial" panose="020B0604020202020204" pitchFamily="34" charset="0"/>
                <a:cs typeface="Arial" panose="020B0604020202020204" pitchFamily="34" charset="0"/>
              </a:rPr>
              <a:t> Connaissance du territoire et les réalités socio-économiques locales </a:t>
            </a:r>
            <a:r>
              <a:rPr lang="fr-FR" sz="1900" dirty="0" smtClean="0">
                <a:latin typeface="Arial" panose="020B0604020202020204" pitchFamily="34" charset="0"/>
                <a:cs typeface="Arial" panose="020B0604020202020204" pitchFamily="34" charset="0"/>
              </a:rPr>
              <a:t>ainsi que leur capacité de cibler </a:t>
            </a:r>
            <a:r>
              <a:rPr lang="fr-FR" sz="1900" dirty="0">
                <a:latin typeface="Arial" panose="020B0604020202020204" pitchFamily="34" charset="0"/>
                <a:cs typeface="Arial" panose="020B0604020202020204" pitchFamily="34" charset="0"/>
              </a:rPr>
              <a:t>les interventions là où elles sont </a:t>
            </a:r>
            <a:r>
              <a:rPr lang="fr-FR" sz="1900" dirty="0" smtClean="0">
                <a:latin typeface="Arial" panose="020B0604020202020204" pitchFamily="34" charset="0"/>
                <a:cs typeface="Arial" panose="020B0604020202020204" pitchFamily="34" charset="0"/>
              </a:rPr>
              <a:t>les </a:t>
            </a:r>
            <a:r>
              <a:rPr lang="fr-FR" sz="1900" dirty="0">
                <a:latin typeface="Arial" panose="020B0604020202020204" pitchFamily="34" charset="0"/>
                <a:cs typeface="Arial" panose="020B0604020202020204" pitchFamily="34" charset="0"/>
              </a:rPr>
              <a:t>plus nécessaires.</a:t>
            </a:r>
          </a:p>
          <a:p>
            <a:pPr marL="342900" lvl="0" indent="-342900" algn="just">
              <a:lnSpc>
                <a:spcPct val="107000"/>
              </a:lnSpc>
              <a:spcAft>
                <a:spcPts val="800"/>
              </a:spcAft>
              <a:buFont typeface="+mj-lt"/>
              <a:buAutoNum type="arabicPeriod"/>
              <a:tabLst>
                <a:tab pos="457200" algn="l"/>
              </a:tabLst>
            </a:pPr>
            <a:r>
              <a:rPr lang="fr-FR" sz="1900" dirty="0">
                <a:latin typeface="Arial" panose="020B0604020202020204" pitchFamily="34" charset="0"/>
                <a:cs typeface="Arial" panose="020B0604020202020204" pitchFamily="34" charset="0"/>
              </a:rPr>
              <a:t>Renforcement de la légitimité et de l’appropriation locale, avec La participation des élus locaux </a:t>
            </a:r>
            <a:r>
              <a:rPr lang="fr-FR" sz="1900" dirty="0" smtClean="0">
                <a:latin typeface="Arial" panose="020B0604020202020204" pitchFamily="34" charset="0"/>
                <a:cs typeface="Arial" panose="020B0604020202020204" pitchFamily="34" charset="0"/>
              </a:rPr>
              <a:t>ce qui favorise </a:t>
            </a:r>
            <a:r>
              <a:rPr lang="fr-FR" sz="1900" dirty="0">
                <a:latin typeface="Arial" panose="020B0604020202020204" pitchFamily="34" charset="0"/>
                <a:cs typeface="Arial" panose="020B0604020202020204" pitchFamily="34" charset="0"/>
              </a:rPr>
              <a:t>l’adhésion des populations aux projets et augmente leur durabilité.</a:t>
            </a:r>
          </a:p>
          <a:p>
            <a:pPr marL="342900" lvl="0" indent="-342900" algn="just">
              <a:lnSpc>
                <a:spcPct val="107000"/>
              </a:lnSpc>
              <a:spcAft>
                <a:spcPts val="800"/>
              </a:spcAft>
              <a:buFont typeface="+mj-lt"/>
              <a:buAutoNum type="arabicPeriod"/>
              <a:tabLst>
                <a:tab pos="457200" algn="l"/>
              </a:tabLst>
            </a:pPr>
            <a:r>
              <a:rPr lang="fr-FR" sz="1900" dirty="0">
                <a:latin typeface="Arial" panose="020B0604020202020204" pitchFamily="34" charset="0"/>
                <a:cs typeface="Arial" panose="020B0604020202020204" pitchFamily="34" charset="0"/>
              </a:rPr>
              <a:t>Capacité de coordination et d’intégration avec l’articulation des projets internationaux avec les politiques locales et régionales existantes (Plans de Développement Provincial ou Préfectoral).</a:t>
            </a:r>
          </a:p>
          <a:p>
            <a:pPr marL="342900" lvl="0" indent="-342900" algn="just">
              <a:lnSpc>
                <a:spcPct val="107000"/>
              </a:lnSpc>
              <a:spcAft>
                <a:spcPts val="800"/>
              </a:spcAft>
              <a:buFont typeface="+mj-lt"/>
              <a:buAutoNum type="arabicPeriod"/>
              <a:tabLst>
                <a:tab pos="457200" algn="l"/>
              </a:tabLst>
            </a:pPr>
            <a:r>
              <a:rPr lang="fr-FR" sz="1900" dirty="0">
                <a:latin typeface="Arial" panose="020B0604020202020204" pitchFamily="34" charset="0"/>
                <a:cs typeface="Arial" panose="020B0604020202020204" pitchFamily="34" charset="0"/>
              </a:rPr>
              <a:t>Accès aux ressources et financement par la mobilisation des fonds nationaux et internationaux pour compléter les financements des partenaires étrangers.</a:t>
            </a:r>
          </a:p>
          <a:p>
            <a:pPr marL="342900" lvl="0" indent="-342900" algn="just">
              <a:lnSpc>
                <a:spcPct val="107000"/>
              </a:lnSpc>
              <a:spcAft>
                <a:spcPts val="800"/>
              </a:spcAft>
              <a:buFont typeface="+mj-lt"/>
              <a:buAutoNum type="arabicPeriod"/>
              <a:tabLst>
                <a:tab pos="457200" algn="l"/>
              </a:tabLst>
            </a:pPr>
            <a:r>
              <a:rPr lang="fr-FR" sz="1900" dirty="0">
                <a:latin typeface="Arial" panose="020B0604020202020204" pitchFamily="34" charset="0"/>
                <a:cs typeface="Arial" panose="020B0604020202020204" pitchFamily="34" charset="0"/>
              </a:rPr>
              <a:t>Promotion de la coopération Sud-Sud et Nord-Sud à travers les échanges de bonnes pratiques et le transfert de compétences entre collectivités marocaines et étrangères</a:t>
            </a:r>
            <a:r>
              <a:rPr lang="fr-FR" sz="1900" dirty="0">
                <a:effectLst/>
                <a:latin typeface="Arial" panose="020B0604020202020204" pitchFamily="34" charset="0"/>
                <a:ea typeface="Times New Roman" panose="02020603050405020304" pitchFamily="18" charset="0"/>
                <a:cs typeface="Arial" panose="020B0604020202020204" pitchFamily="34" charset="0"/>
              </a:rPr>
              <a:t>.</a:t>
            </a:r>
            <a:endParaRPr lang="fr-FR" sz="19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fr-FR" dirty="0"/>
          </a:p>
        </p:txBody>
      </p:sp>
      <p:sp>
        <p:nvSpPr>
          <p:cNvPr id="4" name="Espace réservé du numéro de diapositive 3">
            <a:extLst>
              <a:ext uri="{FF2B5EF4-FFF2-40B4-BE49-F238E27FC236}">
                <a16:creationId xmlns:a16="http://schemas.microsoft.com/office/drawing/2014/main" id="{BCED8F93-90AC-47CE-83B9-18C230A21D28}"/>
              </a:ext>
            </a:extLst>
          </p:cNvPr>
          <p:cNvSpPr>
            <a:spLocks noGrp="1"/>
          </p:cNvSpPr>
          <p:nvPr>
            <p:ph type="sldNum" sz="quarter" idx="12"/>
          </p:nvPr>
        </p:nvSpPr>
        <p:spPr/>
        <p:txBody>
          <a:bodyPr/>
          <a:lstStyle/>
          <a:p>
            <a:fld id="{D2873441-4AF7-4826-9273-79391E0EA2E0}" type="slidenum">
              <a:rPr lang="fr-FR" sz="1800" smtClean="0">
                <a:solidFill>
                  <a:srgbClr val="7030A0"/>
                </a:solidFill>
              </a:rPr>
              <a:t>17</a:t>
            </a:fld>
            <a:endParaRPr lang="fr-FR" sz="1800" dirty="0">
              <a:solidFill>
                <a:srgbClr val="7030A0"/>
              </a:solidFill>
            </a:endParaRPr>
          </a:p>
        </p:txBody>
      </p:sp>
    </p:spTree>
    <p:extLst>
      <p:ext uri="{BB962C8B-B14F-4D97-AF65-F5344CB8AC3E}">
        <p14:creationId xmlns:p14="http://schemas.microsoft.com/office/powerpoint/2010/main" val="15117852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B4536-69C2-471C-92A2-81A7CB17B191}"/>
              </a:ext>
            </a:extLst>
          </p:cNvPr>
          <p:cNvSpPr>
            <a:spLocks noGrp="1"/>
          </p:cNvSpPr>
          <p:nvPr>
            <p:ph type="title"/>
          </p:nvPr>
        </p:nvSpPr>
        <p:spPr>
          <a:xfrm>
            <a:off x="742951" y="624110"/>
            <a:ext cx="8877299" cy="1071340"/>
          </a:xfrm>
        </p:spPr>
        <p:style>
          <a:lnRef idx="2">
            <a:schemeClr val="accent1"/>
          </a:lnRef>
          <a:fillRef idx="1">
            <a:schemeClr val="lt1"/>
          </a:fillRef>
          <a:effectRef idx="0">
            <a:schemeClr val="accent1"/>
          </a:effectRef>
          <a:fontRef idx="minor">
            <a:schemeClr val="dk1"/>
          </a:fontRef>
        </p:style>
        <p:txBody>
          <a:bodyPr>
            <a:normAutofit/>
          </a:bodyPr>
          <a:lstStyle/>
          <a:p>
            <a:r>
              <a:rPr lang="fr-FR" sz="1800" b="1" kern="100" dirty="0">
                <a:solidFill>
                  <a:srgbClr val="7030A0"/>
                </a:solidFill>
                <a:effectLst/>
                <a:latin typeface="Cambria" panose="02040503050406030204" pitchFamily="18" charset="0"/>
                <a:ea typeface="Aptos"/>
                <a:cs typeface="Arial" panose="020B0604020202020204" pitchFamily="34" charset="0"/>
              </a:rPr>
              <a:t>Question III: Quelles ont été les expériences de coopération les plus réussies avec les administrations andalouses et dans quels domaines voyez-vous le plus grand potentiel pour l’avenir ?</a:t>
            </a:r>
            <a:endParaRPr lang="fr-FR" dirty="0">
              <a:solidFill>
                <a:srgbClr val="7030A0"/>
              </a:solidFill>
            </a:endParaRPr>
          </a:p>
        </p:txBody>
      </p:sp>
      <p:sp>
        <p:nvSpPr>
          <p:cNvPr id="3" name="Espace réservé du contenu 2">
            <a:extLst>
              <a:ext uri="{FF2B5EF4-FFF2-40B4-BE49-F238E27FC236}">
                <a16:creationId xmlns:a16="http://schemas.microsoft.com/office/drawing/2014/main" id="{6E4C4F95-569E-4176-9F33-F7281ADED0E4}"/>
              </a:ext>
            </a:extLst>
          </p:cNvPr>
          <p:cNvSpPr>
            <a:spLocks noGrp="1"/>
          </p:cNvSpPr>
          <p:nvPr>
            <p:ph idx="1"/>
          </p:nvPr>
        </p:nvSpPr>
        <p:spPr>
          <a:xfrm>
            <a:off x="742951" y="1806243"/>
            <a:ext cx="9170987" cy="4356432"/>
          </a:xfrm>
        </p:spPr>
        <p:txBody>
          <a:bodyPr>
            <a:normAutofit/>
          </a:bodyPr>
          <a:lstStyle/>
          <a:p>
            <a:pPr marL="0" indent="0" algn="just">
              <a:lnSpc>
                <a:spcPct val="150000"/>
              </a:lnSpc>
              <a:buNone/>
            </a:pPr>
            <a:r>
              <a:rPr lang="fr-FR" dirty="0">
                <a:latin typeface="Arial" panose="020B0604020202020204" pitchFamily="34" charset="0"/>
                <a:cs typeface="Arial" panose="020B0604020202020204" pitchFamily="34" charset="0"/>
              </a:rPr>
              <a:t>les collectivités marocaines concernées par la coopération décentralisée avec l’Andalousie incluent principalement les préfectures, provinces et communes situées dans les zones proches de l’Espagne, ainsi que certaines villes à fort potentiel touristique ou économique</a:t>
            </a:r>
            <a:r>
              <a:rPr lang="fr-FR" dirty="0">
                <a:effectLst/>
                <a:latin typeface="Arial" panose="020B0604020202020204" pitchFamily="34" charset="0"/>
                <a:ea typeface="Times New Roman" panose="02020603050405020304" pitchFamily="18" charset="0"/>
                <a:cs typeface="Arial" panose="020B0604020202020204" pitchFamily="34" charset="0"/>
              </a:rPr>
              <a:t>.</a:t>
            </a:r>
          </a:p>
          <a:p>
            <a:pPr marL="0" indent="0" algn="just">
              <a:buNone/>
            </a:pPr>
            <a:r>
              <a:rPr lang="fr-FR" dirty="0">
                <a:latin typeface="Arial" panose="020B0604020202020204" pitchFamily="34" charset="0"/>
                <a:cs typeface="Arial" panose="020B0604020202020204" pitchFamily="34" charset="0"/>
              </a:rPr>
              <a:t>Le choix des partenaires territoriaux repose sur les critères suivants:</a:t>
            </a:r>
          </a:p>
          <a:p>
            <a:pPr marL="342900" lvl="0" indent="-342900" algn="just">
              <a:lnSpc>
                <a:spcPct val="107000"/>
              </a:lnSpc>
              <a:spcAft>
                <a:spcPts val="800"/>
              </a:spcAft>
              <a:buFont typeface="+mj-lt"/>
              <a:buAutoNum type="arabicPeriod"/>
              <a:tabLst>
                <a:tab pos="457200" algn="l"/>
              </a:tabLst>
            </a:pPr>
            <a:r>
              <a:rPr lang="fr-FR" dirty="0">
                <a:latin typeface="Arial" panose="020B0604020202020204" pitchFamily="34" charset="0"/>
                <a:cs typeface="Arial" panose="020B0604020202020204" pitchFamily="34" charset="0"/>
              </a:rPr>
              <a:t>La proximité géographique avec l’Espagne (zones Nord et littoral).</a:t>
            </a:r>
          </a:p>
          <a:p>
            <a:pPr marL="342900" lvl="0" indent="-342900" algn="just">
              <a:lnSpc>
                <a:spcPct val="107000"/>
              </a:lnSpc>
              <a:spcAft>
                <a:spcPts val="800"/>
              </a:spcAft>
              <a:buFont typeface="+mj-lt"/>
              <a:buAutoNum type="arabicPeriod"/>
              <a:tabLst>
                <a:tab pos="457200" algn="l"/>
              </a:tabLst>
            </a:pPr>
            <a:r>
              <a:rPr lang="fr-FR" dirty="0">
                <a:latin typeface="Arial" panose="020B0604020202020204" pitchFamily="34" charset="0"/>
                <a:cs typeface="Arial" panose="020B0604020202020204" pitchFamily="34" charset="0"/>
              </a:rPr>
              <a:t>Le potentiel touristique ou économique (Marrakech, Fès, Rabat).</a:t>
            </a:r>
          </a:p>
          <a:p>
            <a:pPr marL="342900" lvl="0" indent="-342900" algn="just">
              <a:lnSpc>
                <a:spcPct val="107000"/>
              </a:lnSpc>
              <a:spcAft>
                <a:spcPts val="800"/>
              </a:spcAft>
              <a:buFont typeface="+mj-lt"/>
              <a:buAutoNum type="arabicPeriod"/>
              <a:tabLst>
                <a:tab pos="457200" algn="l"/>
              </a:tabLst>
            </a:pPr>
            <a:r>
              <a:rPr lang="fr-FR" dirty="0">
                <a:latin typeface="Arial" panose="020B0604020202020204" pitchFamily="34" charset="0"/>
                <a:cs typeface="Arial" panose="020B0604020202020204" pitchFamily="34" charset="0"/>
              </a:rPr>
              <a:t>Les besoins spécifiques en développement (eau, énergie, formation).</a:t>
            </a:r>
          </a:p>
          <a:p>
            <a:pPr marL="342900" lvl="0" indent="-342900" algn="just">
              <a:lnSpc>
                <a:spcPct val="107000"/>
              </a:lnSpc>
              <a:spcAft>
                <a:spcPts val="800"/>
              </a:spcAft>
              <a:buFont typeface="+mj-lt"/>
              <a:buAutoNum type="arabicPeriod"/>
              <a:tabLst>
                <a:tab pos="457200" algn="l"/>
              </a:tabLst>
            </a:pPr>
            <a:r>
              <a:rPr lang="fr-FR" dirty="0">
                <a:latin typeface="Arial" panose="020B0604020202020204" pitchFamily="34" charset="0"/>
                <a:cs typeface="Arial" panose="020B0604020202020204" pitchFamily="34" charset="0"/>
              </a:rPr>
              <a:t>La capacité administrative pour gérer des projets internationaux</a:t>
            </a:r>
            <a:r>
              <a:rPr lang="fr-FR" dirty="0">
                <a:effectLst/>
                <a:latin typeface="Arial" panose="020B0604020202020204" pitchFamily="34" charset="0"/>
                <a:ea typeface="Times New Roman" panose="02020603050405020304" pitchFamily="18" charset="0"/>
                <a:cs typeface="Arial" panose="020B0604020202020204" pitchFamily="34" charset="0"/>
              </a:rPr>
              <a:t>.</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fr-FR" sz="170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756D579-B730-4B03-9088-2AA927E1641A}"/>
              </a:ext>
            </a:extLst>
          </p:cNvPr>
          <p:cNvSpPr>
            <a:spLocks noGrp="1"/>
          </p:cNvSpPr>
          <p:nvPr>
            <p:ph type="sldNum" sz="quarter" idx="12"/>
          </p:nvPr>
        </p:nvSpPr>
        <p:spPr/>
        <p:txBody>
          <a:bodyPr/>
          <a:lstStyle/>
          <a:p>
            <a:fld id="{D2873441-4AF7-4826-9273-79391E0EA2E0}" type="slidenum">
              <a:rPr lang="fr-FR" sz="1800" smtClean="0">
                <a:solidFill>
                  <a:srgbClr val="7030A0"/>
                </a:solidFill>
              </a:rPr>
              <a:t>18</a:t>
            </a:fld>
            <a:endParaRPr lang="fr-FR" dirty="0">
              <a:solidFill>
                <a:srgbClr val="7030A0"/>
              </a:solidFill>
            </a:endParaRPr>
          </a:p>
        </p:txBody>
      </p:sp>
    </p:spTree>
    <p:extLst>
      <p:ext uri="{BB962C8B-B14F-4D97-AF65-F5344CB8AC3E}">
        <p14:creationId xmlns:p14="http://schemas.microsoft.com/office/powerpoint/2010/main" val="918086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4EE0DFE2-EDE1-4F04-B6AB-99105CA5F6C8}"/>
              </a:ext>
            </a:extLst>
          </p:cNvPr>
          <p:cNvSpPr>
            <a:spLocks noGrp="1"/>
          </p:cNvSpPr>
          <p:nvPr>
            <p:ph type="title"/>
          </p:nvPr>
        </p:nvSpPr>
        <p:spPr>
          <a:xfrm>
            <a:off x="904875" y="490760"/>
            <a:ext cx="9018588" cy="490315"/>
          </a:xfrm>
        </p:spPr>
        <p:style>
          <a:lnRef idx="2">
            <a:schemeClr val="accent2"/>
          </a:lnRef>
          <a:fillRef idx="1">
            <a:schemeClr val="lt1"/>
          </a:fillRef>
          <a:effectRef idx="0">
            <a:schemeClr val="accent2"/>
          </a:effectRef>
          <a:fontRef idx="minor">
            <a:schemeClr val="dk1"/>
          </a:fontRef>
        </p:style>
        <p:txBody>
          <a:bodyPr>
            <a:normAutofit/>
          </a:bodyPr>
          <a:lstStyle/>
          <a:p>
            <a:r>
              <a:rPr lang="fr-FR" sz="2000" b="1" dirty="0">
                <a:latin typeface="Arial" panose="020B0604020202020204" pitchFamily="34" charset="0"/>
                <a:cs typeface="Arial" panose="020B0604020202020204" pitchFamily="34" charset="0"/>
              </a:rPr>
              <a:t>Exemples et domaines des partenariats</a:t>
            </a:r>
          </a:p>
        </p:txBody>
      </p:sp>
      <p:graphicFrame>
        <p:nvGraphicFramePr>
          <p:cNvPr id="4" name="Espace réservé du contenu 3">
            <a:extLst>
              <a:ext uri="{FF2B5EF4-FFF2-40B4-BE49-F238E27FC236}">
                <a16:creationId xmlns:a16="http://schemas.microsoft.com/office/drawing/2014/main" id="{42B6AB8A-3652-4C8D-AAE8-87ECFE9E908D}"/>
              </a:ext>
            </a:extLst>
          </p:cNvPr>
          <p:cNvGraphicFramePr>
            <a:graphicFrameLocks noGrp="1"/>
          </p:cNvGraphicFramePr>
          <p:nvPr>
            <p:ph idx="1"/>
            <p:extLst>
              <p:ext uri="{D42A27DB-BD31-4B8C-83A1-F6EECF244321}">
                <p14:modId xmlns:p14="http://schemas.microsoft.com/office/powerpoint/2010/main" val="4153780469"/>
              </p:ext>
            </p:extLst>
          </p:nvPr>
        </p:nvGraphicFramePr>
        <p:xfrm>
          <a:off x="781049" y="1123949"/>
          <a:ext cx="10067925" cy="5261656"/>
        </p:xfrm>
        <a:graphic>
          <a:graphicData uri="http://schemas.openxmlformats.org/drawingml/2006/table">
            <a:tbl>
              <a:tblPr firstRow="1" firstCol="1" bandRow="1">
                <a:tableStyleId>{5C22544A-7EE6-4342-B048-85BDC9FD1C3A}</a:tableStyleId>
              </a:tblPr>
              <a:tblGrid>
                <a:gridCol w="2879356">
                  <a:extLst>
                    <a:ext uri="{9D8B030D-6E8A-4147-A177-3AD203B41FA5}">
                      <a16:colId xmlns:a16="http://schemas.microsoft.com/office/drawing/2014/main" val="2416013480"/>
                    </a:ext>
                  </a:extLst>
                </a:gridCol>
                <a:gridCol w="2337267">
                  <a:extLst>
                    <a:ext uri="{9D8B030D-6E8A-4147-A177-3AD203B41FA5}">
                      <a16:colId xmlns:a16="http://schemas.microsoft.com/office/drawing/2014/main" val="1445878511"/>
                    </a:ext>
                  </a:extLst>
                </a:gridCol>
                <a:gridCol w="4851302">
                  <a:extLst>
                    <a:ext uri="{9D8B030D-6E8A-4147-A177-3AD203B41FA5}">
                      <a16:colId xmlns:a16="http://schemas.microsoft.com/office/drawing/2014/main" val="173794477"/>
                    </a:ext>
                  </a:extLst>
                </a:gridCol>
              </a:tblGrid>
              <a:tr h="673590">
                <a:tc>
                  <a:txBody>
                    <a:bodyPr/>
                    <a:lstStyle/>
                    <a:p>
                      <a:pPr algn="ctr">
                        <a:lnSpc>
                          <a:spcPct val="107000"/>
                        </a:lnSpc>
                        <a:spcAft>
                          <a:spcPts val="800"/>
                        </a:spcAft>
                      </a:pPr>
                      <a:r>
                        <a:rPr lang="fr-FR" sz="1600" b="1" dirty="0">
                          <a:effectLst/>
                        </a:rPr>
                        <a:t>Collectivité marocaine </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gn="ctr">
                        <a:lnSpc>
                          <a:spcPct val="107000"/>
                        </a:lnSpc>
                        <a:spcAft>
                          <a:spcPts val="800"/>
                        </a:spcAft>
                      </a:pPr>
                      <a:r>
                        <a:rPr lang="fr-FR" sz="1600" b="1">
                          <a:effectLst/>
                        </a:rPr>
                        <a:t>Collectivité andalouse</a:t>
                      </a:r>
                      <a:endParaRPr lang="fr-FR" sz="1400" b="1">
                        <a:effectLst/>
                      </a:endParaRPr>
                    </a:p>
                    <a:p>
                      <a:pPr algn="ctr">
                        <a:lnSpc>
                          <a:spcPct val="107000"/>
                        </a:lnSpc>
                        <a:spcAft>
                          <a:spcPts val="800"/>
                        </a:spcAft>
                      </a:pPr>
                      <a:r>
                        <a:rPr lang="fr-FR" sz="1600" b="1">
                          <a:effectLst/>
                        </a:rPr>
                        <a:t>partenaire</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gn="ctr">
                        <a:lnSpc>
                          <a:spcPct val="107000"/>
                        </a:lnSpc>
                        <a:spcAft>
                          <a:spcPts val="800"/>
                        </a:spcAft>
                      </a:pPr>
                      <a:r>
                        <a:rPr lang="fr-FR" sz="1600" b="1">
                          <a:effectLst/>
                        </a:rPr>
                        <a:t>Domaines de coopération</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370289031"/>
                  </a:ext>
                </a:extLst>
              </a:tr>
              <a:tr h="525039">
                <a:tc>
                  <a:txBody>
                    <a:bodyPr/>
                    <a:lstStyle/>
                    <a:p>
                      <a:pPr>
                        <a:lnSpc>
                          <a:spcPct val="107000"/>
                        </a:lnSpc>
                        <a:spcAft>
                          <a:spcPts val="800"/>
                        </a:spcAft>
                      </a:pPr>
                      <a:r>
                        <a:rPr lang="fr-FR" sz="1600" b="1" dirty="0">
                          <a:effectLst/>
                        </a:rPr>
                        <a:t>Rabat, Fès, Marrakech</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Séville (Sevilla)</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a:effectLst/>
                        </a:rPr>
                        <a:t>Formation des cadres territoriaux, jumelages culturels, urbanisme, échanges institutionnels</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680822009"/>
                  </a:ext>
                </a:extLst>
              </a:tr>
              <a:tr h="784747">
                <a:tc>
                  <a:txBody>
                    <a:bodyPr/>
                    <a:lstStyle/>
                    <a:p>
                      <a:pPr>
                        <a:lnSpc>
                          <a:spcPct val="107000"/>
                        </a:lnSpc>
                        <a:spcAft>
                          <a:spcPts val="800"/>
                        </a:spcAft>
                      </a:pPr>
                      <a:r>
                        <a:rPr lang="fr-FR" sz="1600" b="1" dirty="0">
                          <a:effectLst/>
                        </a:rPr>
                        <a:t>Marrakech, Casablanca-Settat</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Málaga</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a:effectLst/>
                        </a:rPr>
                        <a:t>Tourisme durable, valorisation culturelle, développement économique local, formation professionnelle</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296860601"/>
                  </a:ext>
                </a:extLst>
              </a:tr>
              <a:tr h="525039">
                <a:tc>
                  <a:txBody>
                    <a:bodyPr/>
                    <a:lstStyle/>
                    <a:p>
                      <a:pPr>
                        <a:lnSpc>
                          <a:spcPct val="107000"/>
                        </a:lnSpc>
                        <a:spcAft>
                          <a:spcPts val="800"/>
                        </a:spcAft>
                      </a:pPr>
                      <a:r>
                        <a:rPr lang="fr-FR" sz="1600" b="1" dirty="0">
                          <a:effectLst/>
                        </a:rPr>
                        <a:t>Tanger-</a:t>
                      </a:r>
                      <a:r>
                        <a:rPr lang="fr-FR" sz="1600" b="1" dirty="0" err="1">
                          <a:effectLst/>
                        </a:rPr>
                        <a:t>Assilah</a:t>
                      </a:r>
                      <a:r>
                        <a:rPr lang="fr-FR" sz="1600" b="1" dirty="0">
                          <a:effectLst/>
                        </a:rPr>
                        <a:t>, Larache</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Cadix (</a:t>
                      </a:r>
                      <a:r>
                        <a:rPr lang="fr-FR" sz="1600" b="1" dirty="0" err="1">
                          <a:effectLst/>
                        </a:rPr>
                        <a:t>Cádiz</a:t>
                      </a:r>
                      <a:r>
                        <a:rPr lang="fr-FR" sz="1600" b="1" dirty="0">
                          <a:effectLst/>
                        </a:rPr>
                        <a:t>)</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Pêche, transport maritime, développement économique, échanges techniques</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736613860"/>
                  </a:ext>
                </a:extLst>
              </a:tr>
              <a:tr h="525039">
                <a:tc>
                  <a:txBody>
                    <a:bodyPr/>
                    <a:lstStyle/>
                    <a:p>
                      <a:pPr>
                        <a:lnSpc>
                          <a:spcPct val="107000"/>
                        </a:lnSpc>
                        <a:spcAft>
                          <a:spcPts val="800"/>
                        </a:spcAft>
                      </a:pPr>
                      <a:r>
                        <a:rPr lang="fr-FR" sz="1600" b="1">
                          <a:effectLst/>
                        </a:rPr>
                        <a:t>Tanger, Tétouan</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Huelva</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Agriculture, pêche, gestion des ressources naturelles, environnement</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911297514"/>
                  </a:ext>
                </a:extLst>
              </a:tr>
              <a:tr h="525039">
                <a:tc>
                  <a:txBody>
                    <a:bodyPr/>
                    <a:lstStyle/>
                    <a:p>
                      <a:pPr>
                        <a:lnSpc>
                          <a:spcPct val="107000"/>
                        </a:lnSpc>
                        <a:spcAft>
                          <a:spcPts val="800"/>
                        </a:spcAft>
                      </a:pPr>
                      <a:r>
                        <a:rPr lang="fr-FR" sz="1600" b="1">
                          <a:effectLst/>
                        </a:rPr>
                        <a:t>Al Hoceïma, Chefchaouen</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a:effectLst/>
                        </a:rPr>
                        <a:t>Almería</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a:effectLst/>
                        </a:rPr>
                        <a:t>Gestion de l’eau, agriculture, développement rural, environnement</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870715181"/>
                  </a:ext>
                </a:extLst>
              </a:tr>
              <a:tr h="525039">
                <a:tc>
                  <a:txBody>
                    <a:bodyPr/>
                    <a:lstStyle/>
                    <a:p>
                      <a:pPr>
                        <a:lnSpc>
                          <a:spcPct val="107000"/>
                        </a:lnSpc>
                        <a:spcAft>
                          <a:spcPts val="800"/>
                        </a:spcAft>
                      </a:pPr>
                      <a:r>
                        <a:rPr lang="fr-FR" sz="1600" b="1">
                          <a:effectLst/>
                        </a:rPr>
                        <a:t>Fès, Meknès</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a:effectLst/>
                        </a:rPr>
                        <a:t>Cordoue (Córdoba)</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Valorisation du patrimoine culturel et architectural, tourisme</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96924973"/>
                  </a:ext>
                </a:extLst>
              </a:tr>
              <a:tr h="525039">
                <a:tc>
                  <a:txBody>
                    <a:bodyPr/>
                    <a:lstStyle/>
                    <a:p>
                      <a:pPr>
                        <a:lnSpc>
                          <a:spcPct val="107000"/>
                        </a:lnSpc>
                        <a:spcAft>
                          <a:spcPts val="800"/>
                        </a:spcAft>
                      </a:pPr>
                      <a:r>
                        <a:rPr lang="fr-FR" sz="1600" b="1">
                          <a:effectLst/>
                        </a:rPr>
                        <a:t>Chefchaouen, Taza</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a:effectLst/>
                        </a:rPr>
                        <a:t>Jaén</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Agriculture durable, gestion des ressources naturelles, formation professionnelle</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228789688"/>
                  </a:ext>
                </a:extLst>
              </a:tr>
              <a:tr h="525039">
                <a:tc>
                  <a:txBody>
                    <a:bodyPr/>
                    <a:lstStyle/>
                    <a:p>
                      <a:pPr>
                        <a:lnSpc>
                          <a:spcPct val="107000"/>
                        </a:lnSpc>
                        <a:spcAft>
                          <a:spcPts val="800"/>
                        </a:spcAft>
                      </a:pPr>
                      <a:r>
                        <a:rPr lang="fr-FR" sz="1600" b="1">
                          <a:effectLst/>
                        </a:rPr>
                        <a:t>Fès, Marrakech</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a:effectLst/>
                        </a:rPr>
                        <a:t>Grenade (Granada)</a:t>
                      </a:r>
                      <a:endParaRPr lang="fr-FR" sz="1400" b="1">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600" b="1" dirty="0">
                          <a:effectLst/>
                        </a:rPr>
                        <a:t>Culture, tourisme, infrastructures, jumelages culturels</a:t>
                      </a:r>
                      <a:endParaRPr lang="fr-FR" sz="1400" b="1"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4237699975"/>
                  </a:ext>
                </a:extLst>
              </a:tr>
            </a:tbl>
          </a:graphicData>
        </a:graphic>
      </p:graphicFrame>
      <p:sp>
        <p:nvSpPr>
          <p:cNvPr id="6" name="Espace réservé du numéro de diapositive 5">
            <a:extLst>
              <a:ext uri="{FF2B5EF4-FFF2-40B4-BE49-F238E27FC236}">
                <a16:creationId xmlns:a16="http://schemas.microsoft.com/office/drawing/2014/main" id="{88A19ED3-C64E-49A3-9AB6-D127DF5EA9EF}"/>
              </a:ext>
            </a:extLst>
          </p:cNvPr>
          <p:cNvSpPr>
            <a:spLocks noGrp="1"/>
          </p:cNvSpPr>
          <p:nvPr>
            <p:ph type="sldNum" sz="quarter" idx="12"/>
          </p:nvPr>
        </p:nvSpPr>
        <p:spPr>
          <a:xfrm>
            <a:off x="8590663" y="6231862"/>
            <a:ext cx="683339" cy="388013"/>
          </a:xfrm>
        </p:spPr>
        <p:txBody>
          <a:bodyPr/>
          <a:lstStyle/>
          <a:p>
            <a:fld id="{D2873441-4AF7-4826-9273-79391E0EA2E0}" type="slidenum">
              <a:rPr lang="fr-FR" sz="2000" smtClean="0">
                <a:solidFill>
                  <a:srgbClr val="7030A0"/>
                </a:solidFill>
              </a:rPr>
              <a:t>19</a:t>
            </a:fld>
            <a:endParaRPr lang="fr-FR" sz="2000" dirty="0">
              <a:solidFill>
                <a:srgbClr val="7030A0"/>
              </a:solidFill>
            </a:endParaRPr>
          </a:p>
        </p:txBody>
      </p:sp>
    </p:spTree>
    <p:extLst>
      <p:ext uri="{BB962C8B-B14F-4D97-AF65-F5344CB8AC3E}">
        <p14:creationId xmlns:p14="http://schemas.microsoft.com/office/powerpoint/2010/main" val="3770945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00050" y="766619"/>
            <a:ext cx="9363075" cy="5719906"/>
          </a:xfrm>
        </p:spPr>
        <p:txBody>
          <a:bodyPr/>
          <a:lstStyle/>
          <a:p>
            <a:pPr marL="0" indent="0">
              <a:buNone/>
            </a:pPr>
            <a:r>
              <a:rPr lang="fr-FR" b="1" dirty="0" smtClean="0"/>
              <a:t>Honorable présence chacun en son nom et le respect qui lui est dû;  </a:t>
            </a:r>
          </a:p>
          <a:p>
            <a:pPr marL="0" indent="0" algn="just">
              <a:buNone/>
            </a:pPr>
            <a:r>
              <a:rPr lang="fr-FR" dirty="0">
                <a:latin typeface="Arial" panose="020B0604020202020204" pitchFamily="34" charset="0"/>
                <a:cs typeface="Arial" panose="020B0604020202020204" pitchFamily="34" charset="0"/>
              </a:rPr>
              <a:t>Je suis particulièrement honoré de me trouver parmi vous aujourd’hui et je tiens à exprimer ma profonde gratitude aux organisateurs de ce prestigieux événement, en l’occurrence la Fédération andalouse des municipalités et provinces, la Mairie de Cordoue, l’Université de Cordoue ainsi que Cordoba Solidaria. Je vous remercie également pour votre aimable invitation.</a:t>
            </a:r>
          </a:p>
          <a:p>
            <a:pPr marL="0" indent="0" algn="just">
              <a:buNone/>
            </a:pPr>
            <a:r>
              <a:rPr lang="fr-FR" dirty="0">
                <a:latin typeface="Arial" panose="020B0604020202020204" pitchFamily="34" charset="0"/>
                <a:cs typeface="Arial" panose="020B0604020202020204" pitchFamily="34" charset="0"/>
              </a:rPr>
              <a:t>Dans mon intervention, je souhaiterais dans un premier temps rappeler les grandes étapes de l’évolution du processus de décentralisation au Maroc. Celui-ci a débuté en 1959 avec la promulgation de la charte communale, qui a marqué la première étape officielle en consacrant la création des communes en tant que collectivités territoriales dotées de la personnalité morale et de l’autonomie financière.</a:t>
            </a:r>
          </a:p>
          <a:p>
            <a:pPr marL="0" indent="0" algn="just">
              <a:buNone/>
            </a:pPr>
            <a:r>
              <a:rPr lang="fr-FR" dirty="0">
                <a:latin typeface="Arial" panose="020B0604020202020204" pitchFamily="34" charset="0"/>
                <a:cs typeface="Arial" panose="020B0604020202020204" pitchFamily="34" charset="0"/>
              </a:rPr>
              <a:t>Par la suite, la charte communale de 1976 a représenté un tournant décisif, en reconnaissant le rôle politique des conseils communaux élus et en ouvrant la voie à l’instauration d’une véritable démocratie locale.</a:t>
            </a:r>
          </a:p>
          <a:p>
            <a:pPr marL="0" indent="0" algn="just">
              <a:buNone/>
            </a:pPr>
            <a:r>
              <a:rPr lang="fr-FR" dirty="0">
                <a:latin typeface="Arial" panose="020B0604020202020204" pitchFamily="34" charset="0"/>
                <a:cs typeface="Arial" panose="020B0604020202020204" pitchFamily="34" charset="0"/>
              </a:rPr>
              <a:t>Enfin, entre 1992 et 1996, plusieurs réformes constitutionnelles et législatives sont venues consolider cette dynamique, aboutissant notamment à la reconnaissance des régions comme collectivités territoriales en 1997, à travers la loi 47-96.</a:t>
            </a:r>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2</a:t>
            </a:fld>
            <a:endParaRPr lang="fr-FR"/>
          </a:p>
        </p:txBody>
      </p:sp>
    </p:spTree>
    <p:extLst>
      <p:ext uri="{BB962C8B-B14F-4D97-AF65-F5344CB8AC3E}">
        <p14:creationId xmlns:p14="http://schemas.microsoft.com/office/powerpoint/2010/main" val="4113062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302C2-C3F4-4938-871C-FA1A2100DE82}"/>
              </a:ext>
            </a:extLst>
          </p:cNvPr>
          <p:cNvSpPr>
            <a:spLocks noGrp="1"/>
          </p:cNvSpPr>
          <p:nvPr>
            <p:ph type="title"/>
          </p:nvPr>
        </p:nvSpPr>
        <p:spPr>
          <a:xfrm>
            <a:off x="2362200" y="624110"/>
            <a:ext cx="8961437" cy="709390"/>
          </a:xfrm>
        </p:spPr>
        <p:txBody>
          <a:bodyPr>
            <a:normAutofit/>
          </a:bodyPr>
          <a:lstStyle/>
          <a:p>
            <a:r>
              <a:rPr lang="fr-FR" sz="2800" b="1" dirty="0">
                <a:latin typeface="Arial" panose="020B0604020202020204" pitchFamily="34" charset="0"/>
                <a:cs typeface="Arial" panose="020B0604020202020204" pitchFamily="34" charset="0"/>
              </a:rPr>
              <a:t>Principaux domaines de partenariat</a:t>
            </a:r>
          </a:p>
        </p:txBody>
      </p:sp>
      <p:graphicFrame>
        <p:nvGraphicFramePr>
          <p:cNvPr id="4" name="Espace réservé du contenu 3">
            <a:extLst>
              <a:ext uri="{FF2B5EF4-FFF2-40B4-BE49-F238E27FC236}">
                <a16:creationId xmlns:a16="http://schemas.microsoft.com/office/drawing/2014/main" id="{CC548648-2A48-4D50-B755-50F063355E4C}"/>
              </a:ext>
            </a:extLst>
          </p:cNvPr>
          <p:cNvGraphicFramePr>
            <a:graphicFrameLocks noGrp="1"/>
          </p:cNvGraphicFramePr>
          <p:nvPr>
            <p:ph idx="1"/>
            <p:extLst>
              <p:ext uri="{D42A27DB-BD31-4B8C-83A1-F6EECF244321}">
                <p14:modId xmlns:p14="http://schemas.microsoft.com/office/powerpoint/2010/main" val="1592918790"/>
              </p:ext>
            </p:extLst>
          </p:nvPr>
        </p:nvGraphicFramePr>
        <p:xfrm>
          <a:off x="876300" y="1400176"/>
          <a:ext cx="8919369" cy="4257672"/>
        </p:xfrm>
        <a:graphic>
          <a:graphicData uri="http://schemas.openxmlformats.org/drawingml/2006/table">
            <a:tbl>
              <a:tblPr firstRow="1" firstCol="1" bandRow="1">
                <a:tableStyleId>{5C22544A-7EE6-4342-B048-85BDC9FD1C3A}</a:tableStyleId>
              </a:tblPr>
              <a:tblGrid>
                <a:gridCol w="3645728">
                  <a:extLst>
                    <a:ext uri="{9D8B030D-6E8A-4147-A177-3AD203B41FA5}">
                      <a16:colId xmlns:a16="http://schemas.microsoft.com/office/drawing/2014/main" val="360246208"/>
                    </a:ext>
                  </a:extLst>
                </a:gridCol>
                <a:gridCol w="5273641">
                  <a:extLst>
                    <a:ext uri="{9D8B030D-6E8A-4147-A177-3AD203B41FA5}">
                      <a16:colId xmlns:a16="http://schemas.microsoft.com/office/drawing/2014/main" val="99764843"/>
                    </a:ext>
                  </a:extLst>
                </a:gridCol>
              </a:tblGrid>
              <a:tr h="363107">
                <a:tc>
                  <a:txBody>
                    <a:bodyPr/>
                    <a:lstStyle/>
                    <a:p>
                      <a:pPr algn="ctr">
                        <a:lnSpc>
                          <a:spcPct val="107000"/>
                        </a:lnSpc>
                        <a:spcAft>
                          <a:spcPts val="800"/>
                        </a:spcAft>
                      </a:pPr>
                      <a:r>
                        <a:rPr lang="fr-FR" sz="1800" dirty="0">
                          <a:effectLst/>
                          <a:latin typeface="Arial" panose="020B0604020202020204" pitchFamily="34" charset="0"/>
                          <a:cs typeface="Arial" panose="020B0604020202020204" pitchFamily="34" charset="0"/>
                        </a:rPr>
                        <a:t>Domaine</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gn="ctr">
                        <a:lnSpc>
                          <a:spcPct val="107000"/>
                        </a:lnSpc>
                        <a:spcAft>
                          <a:spcPts val="800"/>
                        </a:spcAft>
                      </a:pPr>
                      <a:r>
                        <a:rPr lang="fr-FR" sz="1800">
                          <a:effectLst/>
                          <a:latin typeface="Arial" panose="020B0604020202020204" pitchFamily="34" charset="0"/>
                          <a:cs typeface="Arial" panose="020B0604020202020204" pitchFamily="34" charset="0"/>
                        </a:rPr>
                        <a:t>Exemples de collaboration</a:t>
                      </a:r>
                      <a:endParaRPr lang="fr-FR" sz="16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348061631"/>
                  </a:ext>
                </a:extLst>
              </a:tr>
              <a:tr h="710551">
                <a:tc>
                  <a:txBody>
                    <a:bodyPr/>
                    <a:lstStyle/>
                    <a:p>
                      <a:pPr>
                        <a:lnSpc>
                          <a:spcPct val="107000"/>
                        </a:lnSpc>
                        <a:spcAft>
                          <a:spcPts val="800"/>
                        </a:spcAft>
                      </a:pPr>
                      <a:r>
                        <a:rPr lang="fr-FR" sz="1800" dirty="0">
                          <a:effectLst/>
                          <a:latin typeface="Arial" panose="020B0604020202020204" pitchFamily="34" charset="0"/>
                          <a:cs typeface="Arial" panose="020B0604020202020204" pitchFamily="34" charset="0"/>
                        </a:rPr>
                        <a:t>Eau et assainissement</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800">
                          <a:effectLst/>
                          <a:latin typeface="Arial" panose="020B0604020202020204" pitchFamily="34" charset="0"/>
                          <a:cs typeface="Arial" panose="020B0604020202020204" pitchFamily="34" charset="0"/>
                        </a:rPr>
                        <a:t>Transfert de savoir-faire sur l’irrigation et traitement des eaux usées</a:t>
                      </a:r>
                      <a:endParaRPr lang="fr-FR" sz="16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632084594"/>
                  </a:ext>
                </a:extLst>
              </a:tr>
              <a:tr h="710551">
                <a:tc>
                  <a:txBody>
                    <a:bodyPr/>
                    <a:lstStyle/>
                    <a:p>
                      <a:pPr>
                        <a:lnSpc>
                          <a:spcPct val="107000"/>
                        </a:lnSpc>
                        <a:spcAft>
                          <a:spcPts val="800"/>
                        </a:spcAft>
                      </a:pPr>
                      <a:r>
                        <a:rPr lang="fr-FR" sz="1800" dirty="0">
                          <a:effectLst/>
                          <a:latin typeface="Arial" panose="020B0604020202020204" pitchFamily="34" charset="0"/>
                          <a:cs typeface="Arial" panose="020B0604020202020204" pitchFamily="34" charset="0"/>
                        </a:rPr>
                        <a:t>Développement économique et PME</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800">
                          <a:effectLst/>
                          <a:latin typeface="Arial" panose="020B0604020202020204" pitchFamily="34" charset="0"/>
                          <a:cs typeface="Arial" panose="020B0604020202020204" pitchFamily="34" charset="0"/>
                        </a:rPr>
                        <a:t>Jumelages pour le soutien à l’entrepreneuriat et micro-entreprises</a:t>
                      </a:r>
                      <a:endParaRPr lang="fr-FR" sz="16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4225350331"/>
                  </a:ext>
                </a:extLst>
              </a:tr>
              <a:tr h="710551">
                <a:tc>
                  <a:txBody>
                    <a:bodyPr/>
                    <a:lstStyle/>
                    <a:p>
                      <a:pPr>
                        <a:lnSpc>
                          <a:spcPct val="107000"/>
                        </a:lnSpc>
                        <a:spcAft>
                          <a:spcPts val="800"/>
                        </a:spcAft>
                      </a:pPr>
                      <a:r>
                        <a:rPr lang="fr-FR" sz="1800" dirty="0">
                          <a:effectLst/>
                          <a:latin typeface="Arial" panose="020B0604020202020204" pitchFamily="34" charset="0"/>
                          <a:cs typeface="Arial" panose="020B0604020202020204" pitchFamily="34" charset="0"/>
                        </a:rPr>
                        <a:t>Tourisme et culture</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800">
                          <a:effectLst/>
                          <a:latin typeface="Arial" panose="020B0604020202020204" pitchFamily="34" charset="0"/>
                          <a:cs typeface="Arial" panose="020B0604020202020204" pitchFamily="34" charset="0"/>
                        </a:rPr>
                        <a:t>Valorisation du patrimoine historique et circuits touristiques durables</a:t>
                      </a:r>
                      <a:endParaRPr lang="fr-FR" sz="16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471010080"/>
                  </a:ext>
                </a:extLst>
              </a:tr>
              <a:tr h="363331">
                <a:tc>
                  <a:txBody>
                    <a:bodyPr/>
                    <a:lstStyle/>
                    <a:p>
                      <a:pPr>
                        <a:lnSpc>
                          <a:spcPct val="107000"/>
                        </a:lnSpc>
                        <a:spcAft>
                          <a:spcPts val="800"/>
                        </a:spcAft>
                      </a:pPr>
                      <a:r>
                        <a:rPr lang="fr-FR" sz="1800" dirty="0">
                          <a:effectLst/>
                          <a:latin typeface="Arial" panose="020B0604020202020204" pitchFamily="34" charset="0"/>
                          <a:cs typeface="Arial" panose="020B0604020202020204" pitchFamily="34" charset="0"/>
                        </a:rPr>
                        <a:t>Formation professionnelle</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800" dirty="0">
                          <a:effectLst/>
                          <a:latin typeface="Arial" panose="020B0604020202020204" pitchFamily="34" charset="0"/>
                          <a:cs typeface="Arial" panose="020B0604020202020204" pitchFamily="34" charset="0"/>
                        </a:rPr>
                        <a:t>Échanges pour jeunes et cadres territoriaux</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136295261"/>
                  </a:ext>
                </a:extLst>
              </a:tr>
              <a:tr h="710551">
                <a:tc>
                  <a:txBody>
                    <a:bodyPr/>
                    <a:lstStyle/>
                    <a:p>
                      <a:pPr>
                        <a:lnSpc>
                          <a:spcPct val="107000"/>
                        </a:lnSpc>
                        <a:spcAft>
                          <a:spcPts val="800"/>
                        </a:spcAft>
                      </a:pPr>
                      <a:r>
                        <a:rPr lang="fr-FR" sz="1800">
                          <a:effectLst/>
                          <a:latin typeface="Arial" panose="020B0604020202020204" pitchFamily="34" charset="0"/>
                          <a:cs typeface="Arial" panose="020B0604020202020204" pitchFamily="34" charset="0"/>
                        </a:rPr>
                        <a:t>Environnement</a:t>
                      </a:r>
                      <a:endParaRPr lang="fr-FR" sz="16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800" dirty="0">
                          <a:effectLst/>
                          <a:latin typeface="Arial" panose="020B0604020202020204" pitchFamily="34" charset="0"/>
                          <a:cs typeface="Arial" panose="020B0604020202020204" pitchFamily="34" charset="0"/>
                        </a:rPr>
                        <a:t>Gestion des déchets, énergies renouvelables, adaptation au changement climatique</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4005210751"/>
                  </a:ext>
                </a:extLst>
              </a:tr>
              <a:tr h="689030">
                <a:tc>
                  <a:txBody>
                    <a:bodyPr/>
                    <a:lstStyle/>
                    <a:p>
                      <a:pPr>
                        <a:lnSpc>
                          <a:spcPct val="107000"/>
                        </a:lnSpc>
                        <a:spcAft>
                          <a:spcPts val="800"/>
                        </a:spcAft>
                      </a:pPr>
                      <a:r>
                        <a:rPr lang="fr-FR" sz="1800">
                          <a:effectLst/>
                          <a:latin typeface="Arial" panose="020B0604020202020204" pitchFamily="34" charset="0"/>
                          <a:cs typeface="Arial" panose="020B0604020202020204" pitchFamily="34" charset="0"/>
                        </a:rPr>
                        <a:t>Santé et action sociale</a:t>
                      </a:r>
                      <a:endParaRPr lang="fr-FR" sz="16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tc>
                  <a:txBody>
                    <a:bodyPr/>
                    <a:lstStyle/>
                    <a:p>
                      <a:pPr>
                        <a:lnSpc>
                          <a:spcPct val="107000"/>
                        </a:lnSpc>
                        <a:spcAft>
                          <a:spcPts val="800"/>
                        </a:spcAft>
                      </a:pPr>
                      <a:r>
                        <a:rPr lang="fr-FR" sz="1800" dirty="0">
                          <a:effectLst/>
                          <a:latin typeface="Arial" panose="020B0604020202020204" pitchFamily="34" charset="0"/>
                          <a:cs typeface="Arial" panose="020B0604020202020204" pitchFamily="34" charset="0"/>
                        </a:rPr>
                        <a:t>Programmes de santé communautaire et prévention</a:t>
                      </a:r>
                      <a:endParaRPr lang="fr-FR" sz="16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238374065"/>
                  </a:ext>
                </a:extLst>
              </a:tr>
            </a:tbl>
          </a:graphicData>
        </a:graphic>
      </p:graphicFrame>
      <p:sp>
        <p:nvSpPr>
          <p:cNvPr id="5" name="Espace réservé du numéro de diapositive 4">
            <a:extLst>
              <a:ext uri="{FF2B5EF4-FFF2-40B4-BE49-F238E27FC236}">
                <a16:creationId xmlns:a16="http://schemas.microsoft.com/office/drawing/2014/main" id="{2A6FB70F-74CD-492D-AE6D-75DB3F93D216}"/>
              </a:ext>
            </a:extLst>
          </p:cNvPr>
          <p:cNvSpPr>
            <a:spLocks noGrp="1"/>
          </p:cNvSpPr>
          <p:nvPr>
            <p:ph type="sldNum" sz="quarter" idx="12"/>
          </p:nvPr>
        </p:nvSpPr>
        <p:spPr/>
        <p:txBody>
          <a:bodyPr/>
          <a:lstStyle/>
          <a:p>
            <a:fld id="{D2873441-4AF7-4826-9273-79391E0EA2E0}" type="slidenum">
              <a:rPr lang="fr-FR" sz="1800" smtClean="0">
                <a:solidFill>
                  <a:srgbClr val="7030A0"/>
                </a:solidFill>
              </a:rPr>
              <a:t>20</a:t>
            </a:fld>
            <a:endParaRPr lang="fr-FR" sz="1800" dirty="0">
              <a:solidFill>
                <a:srgbClr val="7030A0"/>
              </a:solidFill>
            </a:endParaRPr>
          </a:p>
        </p:txBody>
      </p:sp>
    </p:spTree>
    <p:extLst>
      <p:ext uri="{BB962C8B-B14F-4D97-AF65-F5344CB8AC3E}">
        <p14:creationId xmlns:p14="http://schemas.microsoft.com/office/powerpoint/2010/main" val="9618175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E07BB92-142A-493A-B0BC-EFC214DE1CD4}"/>
              </a:ext>
            </a:extLst>
          </p:cNvPr>
          <p:cNvSpPr>
            <a:spLocks noGrp="1"/>
          </p:cNvSpPr>
          <p:nvPr>
            <p:ph idx="1"/>
          </p:nvPr>
        </p:nvSpPr>
        <p:spPr>
          <a:xfrm>
            <a:off x="546390" y="1088328"/>
            <a:ext cx="9067800" cy="4789174"/>
          </a:xfrm>
        </p:spPr>
        <p:txBody>
          <a:bodyPr>
            <a:normAutofit/>
          </a:bodyPr>
          <a:lstStyle/>
          <a:p>
            <a:pPr marL="0" indent="0" algn="just">
              <a:lnSpc>
                <a:spcPct val="150000"/>
              </a:lnSpc>
              <a:buNone/>
            </a:pPr>
            <a:r>
              <a:rPr lang="fr-FR" dirty="0">
                <a:effectLst/>
                <a:latin typeface="Arial" panose="020B0604020202020204" pitchFamily="34" charset="0"/>
                <a:ea typeface="Times New Roman" panose="02020603050405020304" pitchFamily="18" charset="0"/>
                <a:cs typeface="Arial" panose="020B0604020202020204" pitchFamily="34" charset="0"/>
              </a:rPr>
              <a:t>Les expériences de coopération les plus réussies avec les administrations andalouses incluent:</a:t>
            </a:r>
          </a:p>
          <a:p>
            <a:pPr algn="just">
              <a:lnSpc>
                <a:spcPct val="150000"/>
              </a:lnSpc>
              <a:buFontTx/>
              <a:buChar char="-"/>
            </a:pPr>
            <a:r>
              <a:rPr lang="fr-FR" dirty="0">
                <a:effectLst/>
                <a:latin typeface="Arial" panose="020B0604020202020204" pitchFamily="34" charset="0"/>
                <a:ea typeface="Times New Roman" panose="02020603050405020304" pitchFamily="18" charset="0"/>
                <a:cs typeface="Arial" panose="020B0604020202020204" pitchFamily="34" charset="0"/>
              </a:rPr>
              <a:t>le domaine de la recherche et de l'innovation, notamment à travers le programme « </a:t>
            </a:r>
            <a:r>
              <a:rPr lang="fr-FR" dirty="0" err="1">
                <a:effectLst/>
                <a:latin typeface="Arial" panose="020B0604020202020204" pitchFamily="34" charset="0"/>
                <a:ea typeface="Times New Roman" panose="02020603050405020304" pitchFamily="18" charset="0"/>
                <a:cs typeface="Arial" panose="020B0604020202020204" pitchFamily="34" charset="0"/>
              </a:rPr>
              <a:t>Andalucía</a:t>
            </a:r>
            <a:r>
              <a:rPr lang="fr-FR" dirty="0">
                <a:effectLst/>
                <a:latin typeface="Arial" panose="020B0604020202020204" pitchFamily="34" charset="0"/>
                <a:ea typeface="Times New Roman" panose="02020603050405020304" pitchFamily="18" charset="0"/>
                <a:cs typeface="Arial" panose="020B0604020202020204" pitchFamily="34" charset="0"/>
              </a:rPr>
              <a:t> </a:t>
            </a:r>
            <a:r>
              <a:rPr lang="fr-FR" dirty="0" err="1">
                <a:effectLst/>
                <a:latin typeface="Arial" panose="020B0604020202020204" pitchFamily="34" charset="0"/>
                <a:ea typeface="Times New Roman" panose="02020603050405020304" pitchFamily="18" charset="0"/>
                <a:cs typeface="Arial" panose="020B0604020202020204" pitchFamily="34" charset="0"/>
              </a:rPr>
              <a:t>Emprende</a:t>
            </a:r>
            <a:r>
              <a:rPr lang="fr-FR" dirty="0">
                <a:effectLst/>
                <a:latin typeface="Arial" panose="020B0604020202020204" pitchFamily="34" charset="0"/>
                <a:ea typeface="Times New Roman" panose="02020603050405020304" pitchFamily="18" charset="0"/>
                <a:cs typeface="Arial" panose="020B0604020202020204" pitchFamily="34" charset="0"/>
              </a:rPr>
              <a:t> », qui favorise la création et le développement d'entreprises,</a:t>
            </a:r>
          </a:p>
          <a:p>
            <a:pPr algn="just">
              <a:lnSpc>
                <a:spcPct val="150000"/>
              </a:lnSpc>
              <a:buFontTx/>
              <a:buChar char="-"/>
            </a:pPr>
            <a:r>
              <a:rPr lang="fr-FR" dirty="0">
                <a:effectLst/>
                <a:latin typeface="Arial" panose="020B0604020202020204" pitchFamily="34" charset="0"/>
                <a:ea typeface="Times New Roman" panose="02020603050405020304" pitchFamily="18" charset="0"/>
                <a:cs typeface="Arial" panose="020B0604020202020204" pitchFamily="34" charset="0"/>
              </a:rPr>
              <a:t>la gestion de l'eau, où la collaboration est axée sur l'efficacité et la durabilité des ressources, particulièrement dans le contexte du changement climatique. </a:t>
            </a:r>
          </a:p>
          <a:p>
            <a:pPr algn="just">
              <a:lnSpc>
                <a:spcPct val="150000"/>
              </a:lnSpc>
              <a:buFontTx/>
              <a:buChar char="-"/>
            </a:pPr>
            <a:r>
              <a:rPr lang="fr-FR" dirty="0">
                <a:latin typeface="Arial" panose="020B0604020202020204" pitchFamily="34" charset="0"/>
                <a:cs typeface="Arial" panose="020B0604020202020204" pitchFamily="34" charset="0"/>
              </a:rPr>
              <a:t>La transition écologique et économie circulaire. </a:t>
            </a:r>
          </a:p>
          <a:p>
            <a:pPr algn="just">
              <a:lnSpc>
                <a:spcPct val="150000"/>
              </a:lnSpc>
              <a:buFontTx/>
              <a:buChar char="-"/>
            </a:pPr>
            <a:r>
              <a:rPr lang="fr-FR" dirty="0">
                <a:latin typeface="Arial" panose="020B0604020202020204" pitchFamily="34" charset="0"/>
                <a:ea typeface="Times New Roman" panose="02020603050405020304" pitchFamily="18" charset="0"/>
                <a:cs typeface="Arial" panose="020B0604020202020204" pitchFamily="34" charset="0"/>
              </a:rPr>
              <a:t>L</a:t>
            </a:r>
            <a:r>
              <a:rPr lang="fr-FR" dirty="0">
                <a:effectLst/>
                <a:latin typeface="Arial" panose="020B0604020202020204" pitchFamily="34" charset="0"/>
                <a:ea typeface="Times New Roman" panose="02020603050405020304" pitchFamily="18" charset="0"/>
                <a:cs typeface="Arial" panose="020B0604020202020204" pitchFamily="34" charset="0"/>
              </a:rPr>
              <a:t>a numérisation des services publics.</a:t>
            </a:r>
          </a:p>
          <a:p>
            <a:pPr algn="just">
              <a:lnSpc>
                <a:spcPct val="150000"/>
              </a:lnSpc>
              <a:buFontTx/>
              <a:buChar char="-"/>
            </a:pPr>
            <a:r>
              <a:rPr lang="fr-FR" dirty="0">
                <a:effectLst/>
                <a:latin typeface="Arial" panose="020B0604020202020204" pitchFamily="34" charset="0"/>
                <a:ea typeface="Times New Roman" panose="02020603050405020304" pitchFamily="18" charset="0"/>
                <a:cs typeface="Arial" panose="020B0604020202020204" pitchFamily="34" charset="0"/>
              </a:rPr>
              <a:t>Le développement du secteur touristique durable.</a:t>
            </a:r>
            <a:endParaRPr lang="fr-FR" dirty="0">
              <a:effectLst/>
              <a:latin typeface="Arial" panose="020B0604020202020204" pitchFamily="34" charset="0"/>
              <a:ea typeface="Calibri" panose="020F0502020204030204" pitchFamily="34" charset="0"/>
              <a:cs typeface="Arial" panose="020B0604020202020204" pitchFamily="34" charset="0"/>
            </a:endParaRPr>
          </a:p>
          <a:p>
            <a:endParaRPr lang="fr-FR" dirty="0"/>
          </a:p>
        </p:txBody>
      </p:sp>
      <p:sp>
        <p:nvSpPr>
          <p:cNvPr id="4" name="Espace réservé du numéro de diapositive 3">
            <a:extLst>
              <a:ext uri="{FF2B5EF4-FFF2-40B4-BE49-F238E27FC236}">
                <a16:creationId xmlns:a16="http://schemas.microsoft.com/office/drawing/2014/main" id="{07B39B62-C2F9-45ED-AAE1-8C18666C9423}"/>
              </a:ext>
            </a:extLst>
          </p:cNvPr>
          <p:cNvSpPr>
            <a:spLocks noGrp="1"/>
          </p:cNvSpPr>
          <p:nvPr>
            <p:ph type="sldNum" sz="quarter" idx="12"/>
          </p:nvPr>
        </p:nvSpPr>
        <p:spPr/>
        <p:txBody>
          <a:bodyPr/>
          <a:lstStyle/>
          <a:p>
            <a:fld id="{D2873441-4AF7-4826-9273-79391E0EA2E0}" type="slidenum">
              <a:rPr lang="fr-FR" sz="1800" smtClean="0">
                <a:solidFill>
                  <a:srgbClr val="7030A0"/>
                </a:solidFill>
              </a:rPr>
              <a:t>21</a:t>
            </a:fld>
            <a:endParaRPr lang="fr-FR" dirty="0">
              <a:solidFill>
                <a:srgbClr val="7030A0"/>
              </a:solidFill>
            </a:endParaRPr>
          </a:p>
        </p:txBody>
      </p:sp>
    </p:spTree>
    <p:extLst>
      <p:ext uri="{BB962C8B-B14F-4D97-AF65-F5344CB8AC3E}">
        <p14:creationId xmlns:p14="http://schemas.microsoft.com/office/powerpoint/2010/main" val="1785519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44862F-7169-4EA9-AF0B-EC3432B448F8}"/>
              </a:ext>
            </a:extLst>
          </p:cNvPr>
          <p:cNvSpPr>
            <a:spLocks noGrp="1"/>
          </p:cNvSpPr>
          <p:nvPr>
            <p:ph type="title"/>
          </p:nvPr>
        </p:nvSpPr>
        <p:spPr>
          <a:xfrm>
            <a:off x="285751" y="454931"/>
            <a:ext cx="9428162" cy="849994"/>
          </a:xfrm>
        </p:spPr>
        <p:style>
          <a:lnRef idx="2">
            <a:schemeClr val="accent1"/>
          </a:lnRef>
          <a:fillRef idx="1">
            <a:schemeClr val="lt1"/>
          </a:fillRef>
          <a:effectRef idx="0">
            <a:schemeClr val="accent1"/>
          </a:effectRef>
          <a:fontRef idx="minor">
            <a:schemeClr val="dk1"/>
          </a:fontRef>
        </p:style>
        <p:txBody>
          <a:bodyPr>
            <a:normAutofit/>
          </a:bodyPr>
          <a:lstStyle/>
          <a:p>
            <a:r>
              <a:rPr lang="fr-FR" sz="1800" b="1" kern="100" dirty="0">
                <a:solidFill>
                  <a:srgbClr val="7030A0"/>
                </a:solidFill>
                <a:effectLst/>
                <a:latin typeface="Cambria" panose="02040503050406030204" pitchFamily="18" charset="0"/>
                <a:ea typeface="Aptos"/>
                <a:cs typeface="Arial" panose="020B0604020202020204" pitchFamily="34" charset="0"/>
              </a:rPr>
              <a:t>Question IV: Comment est encouragée l’implication des citoyens — en particulier des femmes et des jeunes — dans les projets de coopération locale au Maroc ?</a:t>
            </a:r>
            <a:endParaRPr lang="fr-FR" sz="1800" dirty="0">
              <a:solidFill>
                <a:srgbClr val="7030A0"/>
              </a:solidFill>
            </a:endParaRPr>
          </a:p>
        </p:txBody>
      </p:sp>
      <p:sp>
        <p:nvSpPr>
          <p:cNvPr id="3" name="Espace réservé du contenu 2">
            <a:extLst>
              <a:ext uri="{FF2B5EF4-FFF2-40B4-BE49-F238E27FC236}">
                <a16:creationId xmlns:a16="http://schemas.microsoft.com/office/drawing/2014/main" id="{BBC09360-BDDB-44C1-9EC7-9FE5D41A64FB}"/>
              </a:ext>
            </a:extLst>
          </p:cNvPr>
          <p:cNvSpPr>
            <a:spLocks noGrp="1"/>
          </p:cNvSpPr>
          <p:nvPr>
            <p:ph idx="1"/>
          </p:nvPr>
        </p:nvSpPr>
        <p:spPr>
          <a:xfrm>
            <a:off x="495301" y="1609725"/>
            <a:ext cx="9428162" cy="3838575"/>
          </a:xfrm>
        </p:spPr>
        <p:txBody>
          <a:bodyPr>
            <a:normAutofit/>
          </a:bodyPr>
          <a:lstStyle/>
          <a:p>
            <a:pPr marL="0" indent="0" algn="just">
              <a:lnSpc>
                <a:spcPct val="107000"/>
              </a:lnSpc>
              <a:spcAft>
                <a:spcPts val="800"/>
              </a:spcAft>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l'implication des citoyens, en particulier des femmes et des jeunes, dans les projets de coopération est concrétisée à travers une combinaison de réformes institutionnelles, de programmes ciblés et d'initiatives communautaires. </a:t>
            </a:r>
          </a:p>
          <a:p>
            <a:pPr marL="0" indent="0" algn="just">
              <a:lnSpc>
                <a:spcPct val="107000"/>
              </a:lnSpc>
              <a:spcAft>
                <a:spcPts val="800"/>
              </a:spcAft>
              <a:buNone/>
            </a:pPr>
            <a:r>
              <a:rPr lang="fr-FR" dirty="0">
                <a:solidFill>
                  <a:srgbClr val="222222"/>
                </a:solidFill>
                <a:latin typeface="Arial" panose="020B0604020202020204" pitchFamily="34" charset="0"/>
                <a:ea typeface="Times New Roman" panose="02020603050405020304" pitchFamily="18" charset="0"/>
                <a:cs typeface="Arial" panose="020B0604020202020204" pitchFamily="34" charset="0"/>
              </a:rPr>
              <a:t>Parmi</a:t>
            </a: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les principales stratégies mises en place :</a:t>
            </a:r>
            <a:endParaRPr lang="fr-FR" sz="18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1- </a:t>
            </a:r>
            <a:r>
              <a:rPr lang="fr-F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Le </a:t>
            </a:r>
            <a:r>
              <a:rPr lang="fr-FR" b="1" dirty="0">
                <a:solidFill>
                  <a:srgbClr val="222222"/>
                </a:solidFill>
                <a:latin typeface="Arial" panose="020B0604020202020204" pitchFamily="34" charset="0"/>
                <a:ea typeface="Times New Roman" panose="02020603050405020304" pitchFamily="18" charset="0"/>
                <a:cs typeface="Arial" panose="020B0604020202020204" pitchFamily="34" charset="0"/>
              </a:rPr>
              <a:t>r</a:t>
            </a:r>
            <a:r>
              <a:rPr lang="fr-F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enforcement du cadre institutionnel et législatif</a:t>
            </a: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p>
          <a:p>
            <a:pPr marL="0" indent="0" algn="just">
              <a:lnSpc>
                <a:spcPct val="107000"/>
              </a:lnSpc>
              <a:spcAft>
                <a:spcPts val="800"/>
              </a:spcAft>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La Constitution de 2011 a marqué un tournant en consolidant les principes de la démocratie participative. Des programmes tels que le Programme d’Appui aux Collectivités Territoriales Ouvertes (PACTO) visent à renforcer la participation citoyenne, notamment des jeunes, dans la planification et la fourniture des services publics. En collaboration avec </a:t>
            </a:r>
            <a:r>
              <a:rPr lang="fr-FR" sz="1800"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l'OCDE.</a:t>
            </a:r>
            <a:endParaRPr lang="fr-FR"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FD0546A-F7AE-44A1-BC4F-CB9BC09A8D2B}"/>
              </a:ext>
            </a:extLst>
          </p:cNvPr>
          <p:cNvSpPr>
            <a:spLocks noGrp="1"/>
          </p:cNvSpPr>
          <p:nvPr>
            <p:ph type="sldNum" sz="quarter" idx="12"/>
          </p:nvPr>
        </p:nvSpPr>
        <p:spPr/>
        <p:txBody>
          <a:bodyPr/>
          <a:lstStyle/>
          <a:p>
            <a:fld id="{D2873441-4AF7-4826-9273-79391E0EA2E0}" type="slidenum">
              <a:rPr lang="fr-FR" sz="1800" smtClean="0">
                <a:solidFill>
                  <a:srgbClr val="7030A0"/>
                </a:solidFill>
              </a:rPr>
              <a:t>22</a:t>
            </a:fld>
            <a:endParaRPr lang="fr-FR" dirty="0">
              <a:solidFill>
                <a:srgbClr val="7030A0"/>
              </a:solidFill>
            </a:endParaRPr>
          </a:p>
        </p:txBody>
      </p:sp>
    </p:spTree>
    <p:extLst>
      <p:ext uri="{BB962C8B-B14F-4D97-AF65-F5344CB8AC3E}">
        <p14:creationId xmlns:p14="http://schemas.microsoft.com/office/powerpoint/2010/main" val="1527276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CD8EE01-7EED-4A6B-A989-D460E4912618}"/>
              </a:ext>
            </a:extLst>
          </p:cNvPr>
          <p:cNvSpPr>
            <a:spLocks noGrp="1"/>
          </p:cNvSpPr>
          <p:nvPr>
            <p:ph idx="1"/>
          </p:nvPr>
        </p:nvSpPr>
        <p:spPr>
          <a:xfrm>
            <a:off x="677334" y="738461"/>
            <a:ext cx="8596668" cy="5253961"/>
          </a:xfrm>
        </p:spPr>
        <p:txBody>
          <a:bodyPr/>
          <a:lstStyle/>
          <a:p>
            <a:pPr marL="0" indent="0">
              <a:lnSpc>
                <a:spcPct val="107000"/>
              </a:lnSpc>
              <a:spcAft>
                <a:spcPts val="800"/>
              </a:spcAft>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2- </a:t>
            </a:r>
            <a:r>
              <a:rPr lang="fr-FR" sz="1800"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les programmes ciblés pour les femmes et les jeunes:</a:t>
            </a:r>
            <a:endParaRPr lang="fr-FR" sz="1800" b="1"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Plusieurs initiatives visent spécifiquement à intégrer les femmes et les jeunes dans les projets de coopération tels que:</a:t>
            </a:r>
            <a:endParaRPr lang="fr-FR" sz="18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buFontTx/>
              <a:buChar char="-"/>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Coopératives féminines : Des projets offrent un accompagnement personnalisé aux femmes et aux jeunes femmes, les transformant en actrices clés de la gestion durable des ressources naturelles et de la préservation des écosystèmes</a:t>
            </a:r>
            <a:r>
              <a:rPr lang="fr-FR" sz="1800"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7000"/>
              </a:lnSpc>
              <a:spcAft>
                <a:spcPts val="800"/>
              </a:spcAft>
              <a:buFontTx/>
              <a:buChar char="-"/>
            </a:pPr>
            <a:r>
              <a:rPr lang="fr-FR" dirty="0" smtClean="0">
                <a:solidFill>
                  <a:srgbClr val="222222"/>
                </a:solidFill>
                <a:latin typeface="Arial" panose="020B0604020202020204" pitchFamily="34" charset="0"/>
                <a:ea typeface="Calibri" panose="020F0502020204030204" pitchFamily="34" charset="0"/>
                <a:cs typeface="Arial" panose="020B0604020202020204" pitchFamily="34" charset="0"/>
              </a:rPr>
              <a:t>Mise en place des instances consultatives </a:t>
            </a:r>
            <a:r>
              <a:rPr lang="fr-FR" dirty="0" smtClean="0">
                <a:latin typeface="Arial" panose="020B0604020202020204" pitchFamily="34" charset="0"/>
                <a:cs typeface="Arial" panose="020B0604020202020204" pitchFamily="34" charset="0"/>
              </a:rPr>
              <a:t>chargées </a:t>
            </a:r>
            <a:r>
              <a:rPr lang="fr-FR" dirty="0">
                <a:latin typeface="Arial" panose="020B0604020202020204" pitchFamily="34" charset="0"/>
                <a:cs typeface="Arial" panose="020B0604020202020204" pitchFamily="34" charset="0"/>
              </a:rPr>
              <a:t>de  la mise en œuvre des principes de l’équité, de l’égalité des chances et de l’approche genre </a:t>
            </a:r>
            <a:r>
              <a:rPr lang="fr-FR" dirty="0" smtClean="0">
                <a:latin typeface="Arial" panose="020B0604020202020204" pitchFamily="34" charset="0"/>
                <a:cs typeface="Arial" panose="020B0604020202020204" pitchFamily="34" charset="0"/>
              </a:rPr>
              <a:t>au niveau des collectivités territoriales en </a:t>
            </a:r>
            <a:r>
              <a:rPr lang="fr-FR" dirty="0">
                <a:latin typeface="Arial" panose="020B0604020202020204" pitchFamily="34" charset="0"/>
                <a:cs typeface="Arial" panose="020B0604020202020204" pitchFamily="34" charset="0"/>
              </a:rPr>
              <a:t>partenariat avec les acteurs de la société civile</a:t>
            </a:r>
            <a:r>
              <a:rPr lang="fr-FR" dirty="0" smtClean="0">
                <a:solidFill>
                  <a:srgbClr val="222222"/>
                </a:solidFill>
                <a:latin typeface="Arial" panose="020B0604020202020204" pitchFamily="34" charset="0"/>
                <a:ea typeface="Calibri" panose="020F0502020204030204" pitchFamily="34" charset="0"/>
                <a:cs typeface="Arial" panose="020B0604020202020204" pitchFamily="34" charset="0"/>
              </a:rPr>
              <a:t> </a:t>
            </a:r>
            <a:endParaRPr lang="fr-FR" sz="1800" dirty="0">
              <a:effectLst/>
              <a:latin typeface="Arial" panose="020B0604020202020204" pitchFamily="34" charset="0"/>
              <a:ea typeface="Calibri" panose="020F0502020204030204" pitchFamily="34" charset="0"/>
              <a:cs typeface="Arial" panose="020B0604020202020204" pitchFamily="34" charset="0"/>
            </a:endParaRPr>
          </a:p>
          <a:p>
            <a:pPr algn="just">
              <a:buFontTx/>
              <a:buChar char="-"/>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Participation économique des femmes : Des programmes collaborent avec le gouvernement, des entreprises et la société civile pour améliorer la participation économique des femmes, notamment dans les secteurs du futur tels que les énergies renouvelables et le digital ;</a:t>
            </a:r>
          </a:p>
        </p:txBody>
      </p:sp>
      <p:sp>
        <p:nvSpPr>
          <p:cNvPr id="4" name="Espace réservé du numéro de diapositive 3">
            <a:extLst>
              <a:ext uri="{FF2B5EF4-FFF2-40B4-BE49-F238E27FC236}">
                <a16:creationId xmlns:a16="http://schemas.microsoft.com/office/drawing/2014/main" id="{5F0BD6A5-7AF2-4588-8F86-3DA9CA62BC0D}"/>
              </a:ext>
            </a:extLst>
          </p:cNvPr>
          <p:cNvSpPr>
            <a:spLocks noGrp="1"/>
          </p:cNvSpPr>
          <p:nvPr>
            <p:ph type="sldNum" sz="quarter" idx="12"/>
          </p:nvPr>
        </p:nvSpPr>
        <p:spPr/>
        <p:txBody>
          <a:bodyPr/>
          <a:lstStyle/>
          <a:p>
            <a:fld id="{D2873441-4AF7-4826-9273-79391E0EA2E0}" type="slidenum">
              <a:rPr lang="fr-FR" sz="1800" smtClean="0">
                <a:solidFill>
                  <a:srgbClr val="7030A0"/>
                </a:solidFill>
              </a:rPr>
              <a:t>23</a:t>
            </a:fld>
            <a:endParaRPr lang="fr-FR" dirty="0">
              <a:solidFill>
                <a:srgbClr val="7030A0"/>
              </a:solidFill>
            </a:endParaRPr>
          </a:p>
        </p:txBody>
      </p:sp>
    </p:spTree>
    <p:extLst>
      <p:ext uri="{BB962C8B-B14F-4D97-AF65-F5344CB8AC3E}">
        <p14:creationId xmlns:p14="http://schemas.microsoft.com/office/powerpoint/2010/main" val="1755615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86ACCF5-887C-4C81-9D2A-CF04E1840533}"/>
              </a:ext>
            </a:extLst>
          </p:cNvPr>
          <p:cNvSpPr>
            <a:spLocks noGrp="1"/>
          </p:cNvSpPr>
          <p:nvPr>
            <p:ph idx="1"/>
          </p:nvPr>
        </p:nvSpPr>
        <p:spPr>
          <a:xfrm>
            <a:off x="343958" y="827418"/>
            <a:ext cx="9476317" cy="5649581"/>
          </a:xfrm>
        </p:spPr>
        <p:txBody>
          <a:bodyPr>
            <a:normAutofit/>
          </a:bodyPr>
          <a:lstStyle/>
          <a:p>
            <a:pPr marL="0" indent="0" algn="just">
              <a:lnSpc>
                <a:spcPct val="107000"/>
              </a:lnSpc>
              <a:spcAft>
                <a:spcPts val="800"/>
              </a:spcAft>
              <a:buNone/>
            </a:pPr>
            <a:r>
              <a:rPr lang="fr-FR"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3- le renforcement des capacités et sensibilisation</a:t>
            </a:r>
            <a:r>
              <a:rPr lang="fr-FR" b="1" dirty="0">
                <a:latin typeface="Arial" panose="020B0604020202020204" pitchFamily="34" charset="0"/>
                <a:ea typeface="Calibri" panose="020F0502020204030204" pitchFamily="34" charset="0"/>
                <a:cs typeface="Arial" panose="020B0604020202020204" pitchFamily="34" charset="0"/>
              </a:rPr>
              <a:t> </a:t>
            </a:r>
            <a:r>
              <a:rPr lang="fr-FR" dirty="0">
                <a:latin typeface="Arial" panose="020B0604020202020204" pitchFamily="34" charset="0"/>
                <a:ea typeface="Calibri" panose="020F0502020204030204" pitchFamily="34" charset="0"/>
                <a:cs typeface="Arial" panose="020B0604020202020204" pitchFamily="34" charset="0"/>
              </a:rPr>
              <a:t>par des </a:t>
            </a: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initiatives visant la sensibilisation </a:t>
            </a:r>
            <a:r>
              <a:rPr lang="fr-FR" dirty="0">
                <a:solidFill>
                  <a:srgbClr val="222222"/>
                </a:solidFill>
                <a:latin typeface="Arial" panose="020B0604020202020204" pitchFamily="34" charset="0"/>
                <a:ea typeface="Times New Roman" panose="02020603050405020304" pitchFamily="18" charset="0"/>
                <a:cs typeface="Arial" panose="020B0604020202020204" pitchFamily="34" charset="0"/>
              </a:rPr>
              <a:t>d</a:t>
            </a: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es jeunes à leur rôle de citoyens et à les encourager à participer activement à la vie politique. </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4. </a:t>
            </a:r>
            <a:r>
              <a:rPr lang="fr-FR" b="1"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Mécanismes inclusifs au sein des espaces de participation citoyenne </a:t>
            </a: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pour surmonter les obstacles rencontrés par les femmes et les jeunes, des leviers ont été identifiés:</a:t>
            </a:r>
            <a:endParaRPr lang="fr-FR"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buFont typeface="Wingdings" panose="05000000000000000000" pitchFamily="2" charset="2"/>
              <a:buChar char="ü"/>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Travailler à la construction d’une image plus positive de la participation citoyenne des jeunes et des femmes.</a:t>
            </a:r>
            <a:endParaRPr lang="fr-FR"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buFont typeface="Wingdings" panose="05000000000000000000" pitchFamily="2" charset="2"/>
              <a:buChar char="ü"/>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Accroître leur présence au sein des espaces de participation citoyenne.</a:t>
            </a:r>
            <a:endParaRPr lang="fr-FR"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buFont typeface="Wingdings" panose="05000000000000000000" pitchFamily="2" charset="2"/>
              <a:buChar char="ü"/>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Instaurer des mécanismes inclusifs tels que la répartition équitable du temps de parole, des quotas et des chartes </a:t>
            </a:r>
            <a:endParaRPr lang="fr-FR"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buFont typeface="Wingdings" panose="05000000000000000000" pitchFamily="2" charset="2"/>
              <a:buChar char="ü"/>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Ces efforts combinés visent à créer un environnement propice à la participation active des citoyens, en particulier des femmes et des jeunes, dans les projets de coopération locale au Maroc.</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0" indent="0" algn="just">
              <a:buNone/>
            </a:pPr>
            <a:endParaRPr lang="fr-FR" dirty="0"/>
          </a:p>
        </p:txBody>
      </p:sp>
      <p:sp>
        <p:nvSpPr>
          <p:cNvPr id="4" name="Espace réservé du numéro de diapositive 3">
            <a:extLst>
              <a:ext uri="{FF2B5EF4-FFF2-40B4-BE49-F238E27FC236}">
                <a16:creationId xmlns:a16="http://schemas.microsoft.com/office/drawing/2014/main" id="{4FB22051-76A1-481D-AB6C-499C691EBF24}"/>
              </a:ext>
            </a:extLst>
          </p:cNvPr>
          <p:cNvSpPr>
            <a:spLocks noGrp="1"/>
          </p:cNvSpPr>
          <p:nvPr>
            <p:ph type="sldNum" sz="quarter" idx="12"/>
          </p:nvPr>
        </p:nvSpPr>
        <p:spPr/>
        <p:txBody>
          <a:bodyPr/>
          <a:lstStyle/>
          <a:p>
            <a:fld id="{D2873441-4AF7-4826-9273-79391E0EA2E0}" type="slidenum">
              <a:rPr lang="fr-FR" sz="1800" smtClean="0">
                <a:solidFill>
                  <a:srgbClr val="7030A0"/>
                </a:solidFill>
              </a:rPr>
              <a:t>24</a:t>
            </a:fld>
            <a:endParaRPr lang="fr-FR" dirty="0">
              <a:solidFill>
                <a:srgbClr val="7030A0"/>
              </a:solidFill>
            </a:endParaRPr>
          </a:p>
        </p:txBody>
      </p:sp>
    </p:spTree>
    <p:extLst>
      <p:ext uri="{BB962C8B-B14F-4D97-AF65-F5344CB8AC3E}">
        <p14:creationId xmlns:p14="http://schemas.microsoft.com/office/powerpoint/2010/main" val="3373980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314559-16AB-4F7E-B65B-C0BF8CA1FC6F}"/>
              </a:ext>
            </a:extLst>
          </p:cNvPr>
          <p:cNvSpPr>
            <a:spLocks noGrp="1"/>
          </p:cNvSpPr>
          <p:nvPr>
            <p:ph type="title"/>
          </p:nvPr>
        </p:nvSpPr>
        <p:spPr>
          <a:xfrm>
            <a:off x="376869" y="609600"/>
            <a:ext cx="8845377" cy="1057275"/>
          </a:xfrm>
        </p:spPr>
        <p:style>
          <a:lnRef idx="2">
            <a:schemeClr val="accent1"/>
          </a:lnRef>
          <a:fillRef idx="1">
            <a:schemeClr val="lt1"/>
          </a:fillRef>
          <a:effectRef idx="0">
            <a:schemeClr val="accent1"/>
          </a:effectRef>
          <a:fontRef idx="minor">
            <a:schemeClr val="dk1"/>
          </a:fontRef>
        </p:style>
        <p:txBody>
          <a:bodyPr>
            <a:normAutofit/>
          </a:bodyPr>
          <a:lstStyle/>
          <a:p>
            <a:r>
              <a:rPr lang="fr-FR" sz="1800" b="1" kern="100" dirty="0">
                <a:solidFill>
                  <a:srgbClr val="7030A0"/>
                </a:solidFill>
                <a:effectLst/>
                <a:latin typeface="Arial" panose="020B0604020202020204" pitchFamily="34" charset="0"/>
                <a:ea typeface="Aptos"/>
                <a:cs typeface="Arial" panose="020B0604020202020204" pitchFamily="34" charset="0"/>
              </a:rPr>
              <a:t>Question V: Quels sont, selon vous, les principaux défis et opportunités pour renforcer la coopération décentralisée entre l’Andalousie et le Maroc dans les prochaines années ?</a:t>
            </a:r>
            <a:endParaRPr lang="fr-FR" sz="1800" dirty="0">
              <a:solidFill>
                <a:srgbClr val="7030A0"/>
              </a:solidFill>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34FDEF14-7481-4679-BE46-FCCB507C7D64}"/>
              </a:ext>
            </a:extLst>
          </p:cNvPr>
          <p:cNvSpPr>
            <a:spLocks noGrp="1"/>
          </p:cNvSpPr>
          <p:nvPr>
            <p:ph idx="1"/>
          </p:nvPr>
        </p:nvSpPr>
        <p:spPr>
          <a:xfrm>
            <a:off x="273354" y="1847850"/>
            <a:ext cx="8845377" cy="4391025"/>
          </a:xfrm>
        </p:spPr>
        <p:txBody>
          <a:bodyPr/>
          <a:lstStyle/>
          <a:p>
            <a:pPr marL="0" indent="0" algn="just">
              <a:lnSpc>
                <a:spcPct val="150000"/>
              </a:lnSpc>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La coopération décentralisée entre l’Andalousie et le Maroc représente un levier stratégique pour renforcer les liens bilatéraux, en particulier dans le contexte de la régionalisation avancée du Maroc et de l’engagement de l’Andalousie en matière de coopération internationale. Cette collaboration offre des opportunités significatives, mais elle se confronte également à des défis qu’il convient d’aborder pour en maximiser les bénéfices.</a:t>
            </a:r>
            <a:endParaRPr lang="fr-FR" sz="18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50000"/>
              </a:lnSpc>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La proximité géographique entre l’Andalousie et le Maroc, ainsi que leur histoire commune, facilitent les échanges et la compréhension mutuelle. Des initiatives telles que la Réserve de biosphère intercontinentale de la Méditerranée illustrent cette coopération transfrontalière réussie </a:t>
            </a:r>
            <a:endParaRPr lang="fr-FR"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268ECF57-5C1F-473E-8EEE-B62ED295B2A7}"/>
              </a:ext>
            </a:extLst>
          </p:cNvPr>
          <p:cNvSpPr>
            <a:spLocks noGrp="1"/>
          </p:cNvSpPr>
          <p:nvPr>
            <p:ph type="sldNum" sz="quarter" idx="12"/>
          </p:nvPr>
        </p:nvSpPr>
        <p:spPr/>
        <p:txBody>
          <a:bodyPr/>
          <a:lstStyle/>
          <a:p>
            <a:fld id="{D2873441-4AF7-4826-9273-79391E0EA2E0}" type="slidenum">
              <a:rPr lang="fr-FR" sz="1600" smtClean="0">
                <a:solidFill>
                  <a:srgbClr val="7030A0"/>
                </a:solidFill>
              </a:rPr>
              <a:t>25</a:t>
            </a:fld>
            <a:endParaRPr lang="fr-FR" dirty="0">
              <a:solidFill>
                <a:srgbClr val="7030A0"/>
              </a:solidFill>
            </a:endParaRPr>
          </a:p>
        </p:txBody>
      </p:sp>
      <p:pic>
        <p:nvPicPr>
          <p:cNvPr id="5" name="Image 4"/>
          <p:cNvPicPr>
            <a:picLocks noChangeAspect="1"/>
          </p:cNvPicPr>
          <p:nvPr/>
        </p:nvPicPr>
        <p:blipFill>
          <a:blip r:embed="rId2"/>
          <a:stretch>
            <a:fillRect/>
          </a:stretch>
        </p:blipFill>
        <p:spPr>
          <a:xfrm>
            <a:off x="9213617" y="2844562"/>
            <a:ext cx="2857500" cy="1600200"/>
          </a:xfrm>
          <a:prstGeom prst="rect">
            <a:avLst/>
          </a:prstGeom>
        </p:spPr>
      </p:pic>
    </p:spTree>
    <p:extLst>
      <p:ext uri="{BB962C8B-B14F-4D97-AF65-F5344CB8AC3E}">
        <p14:creationId xmlns:p14="http://schemas.microsoft.com/office/powerpoint/2010/main" val="2192598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10823A2-EA80-45CC-A0B0-649FFCE3CD29}"/>
              </a:ext>
            </a:extLst>
          </p:cNvPr>
          <p:cNvSpPr>
            <a:spLocks noGrp="1"/>
          </p:cNvSpPr>
          <p:nvPr>
            <p:ph idx="1"/>
          </p:nvPr>
        </p:nvSpPr>
        <p:spPr>
          <a:xfrm>
            <a:off x="409575" y="590550"/>
            <a:ext cx="7940795" cy="6029325"/>
          </a:xfrm>
        </p:spPr>
        <p:txBody>
          <a:bodyPr>
            <a:normAutofit fontScale="92500" lnSpcReduction="10000"/>
          </a:bodyPr>
          <a:lstStyle/>
          <a:p>
            <a:pPr marL="0" indent="0">
              <a:buNone/>
            </a:pPr>
            <a:r>
              <a:rPr lang="fr-FR" b="1" dirty="0">
                <a:effectLst>
                  <a:outerShdw blurRad="38100" dist="38100" dir="2700000" algn="tl">
                    <a:srgbClr val="000000">
                      <a:alpha val="43137"/>
                    </a:srgbClr>
                  </a:outerShdw>
                </a:effectLst>
              </a:rPr>
              <a:t>Opportunités:</a:t>
            </a:r>
          </a:p>
          <a:p>
            <a:pPr marL="0" indent="0">
              <a:lnSpc>
                <a:spcPct val="107000"/>
              </a:lnSpc>
              <a:spcAft>
                <a:spcPts val="800"/>
              </a:spcAft>
              <a:buNone/>
            </a:pPr>
            <a:r>
              <a:rPr lang="fr-FR" b="1" u="sng"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Renforcement des capacités locales</a:t>
            </a: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Des ateliers et des séminaires, comme celui organisé </a:t>
            </a:r>
            <a:r>
              <a:rPr lang="fr-FR"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le 15 </a:t>
            </a: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janvier 2024 à </a:t>
            </a:r>
            <a:r>
              <a:rPr lang="fr-FR"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Rabat entre l’AMPCPP et les </a:t>
            </a:r>
            <a:r>
              <a:rPr lang="fr-FR" dirty="0" smtClean="0">
                <a:latin typeface="Arial" panose="020B0604020202020204" pitchFamily="34" charset="0"/>
                <a:cs typeface="Arial" panose="020B0604020202020204" pitchFamily="34" charset="0"/>
              </a:rPr>
              <a:t>représentants </a:t>
            </a:r>
            <a:r>
              <a:rPr lang="fr-FR" dirty="0">
                <a:latin typeface="Arial" panose="020B0604020202020204" pitchFamily="34" charset="0"/>
                <a:cs typeface="Arial" panose="020B0604020202020204" pitchFamily="34" charset="0"/>
              </a:rPr>
              <a:t>du gouvernement régional andalou et des îles </a:t>
            </a:r>
            <a:r>
              <a:rPr lang="fr-FR" dirty="0" smtClean="0">
                <a:latin typeface="Arial" panose="020B0604020202020204" pitchFamily="34" charset="0"/>
                <a:cs typeface="Arial" panose="020B0604020202020204" pitchFamily="34" charset="0"/>
              </a:rPr>
              <a:t>Canaries,</a:t>
            </a:r>
            <a:r>
              <a:rPr lang="fr-FR"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  qui ont </a:t>
            </a: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permis aux collectivités marocaines et andalouses d’échanger sur la gestion locale, la gouvernance participative et la planification territoriale </a:t>
            </a:r>
            <a:r>
              <a:rPr lang="fr-FR"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et explorer de nouvelles perspectives de coopération décentralisée transfrontalière,</a:t>
            </a:r>
          </a:p>
          <a:p>
            <a:pPr marL="0" indent="0">
              <a:lnSpc>
                <a:spcPct val="107000"/>
              </a:lnSpc>
              <a:spcAft>
                <a:spcPts val="800"/>
              </a:spcAft>
              <a:buNone/>
            </a:pPr>
            <a:r>
              <a:rPr lang="fr-FR" b="1" u="sng"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Développement </a:t>
            </a:r>
            <a:r>
              <a:rPr lang="fr-FR" b="1" u="sng"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économique mutuel:</a:t>
            </a:r>
            <a:endParaRPr lang="fr-FR" b="1" u="sng"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Des projets concrets, tels que la liaison maritime entre Agadir et Cadix, ouvrent de nouvelles perspectives pour le commerce, le tourisme et les investissements bilatéraux </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fr-FR" b="1" u="sng"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Soutien institutionnel renforcé:</a:t>
            </a:r>
            <a:endParaRPr lang="fr-FR" b="1" u="sng"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La signature d’accords de collaboration, comme celui entre l’Andalousie et le Maroc en 2023, témoigne de la volonté politique des deux parties de soutenir cette coopération à travers des structures dédiées, telles </a:t>
            </a:r>
            <a:r>
              <a:rPr lang="fr-FR"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le Fond Andalou pour la solidarité et le Développement International (FAMCI) , Institut Andalou de la Femme (IAF) et la Fédération des Municipalités de l’Andalousie.</a:t>
            </a:r>
            <a:endParaRPr lang="fr-FR"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fr-FR" dirty="0"/>
          </a:p>
        </p:txBody>
      </p:sp>
      <p:sp>
        <p:nvSpPr>
          <p:cNvPr id="4" name="Espace réservé du numéro de diapositive 3">
            <a:extLst>
              <a:ext uri="{FF2B5EF4-FFF2-40B4-BE49-F238E27FC236}">
                <a16:creationId xmlns:a16="http://schemas.microsoft.com/office/drawing/2014/main" id="{08333FAB-CD4F-4D39-8519-DACA6157737C}"/>
              </a:ext>
            </a:extLst>
          </p:cNvPr>
          <p:cNvSpPr>
            <a:spLocks noGrp="1"/>
          </p:cNvSpPr>
          <p:nvPr>
            <p:ph type="sldNum" sz="quarter" idx="12"/>
          </p:nvPr>
        </p:nvSpPr>
        <p:spPr/>
        <p:txBody>
          <a:bodyPr/>
          <a:lstStyle/>
          <a:p>
            <a:fld id="{D2873441-4AF7-4826-9273-79391E0EA2E0}" type="slidenum">
              <a:rPr lang="fr-FR" sz="1600" smtClean="0">
                <a:solidFill>
                  <a:srgbClr val="7030A0"/>
                </a:solidFill>
              </a:rPr>
              <a:t>26</a:t>
            </a:fld>
            <a:endParaRPr lang="fr-FR" dirty="0">
              <a:solidFill>
                <a:srgbClr val="7030A0"/>
              </a:solidFill>
            </a:endParaRPr>
          </a:p>
        </p:txBody>
      </p:sp>
      <p:pic>
        <p:nvPicPr>
          <p:cNvPr id="2" name="Image 1"/>
          <p:cNvPicPr>
            <a:picLocks noChangeAspect="1"/>
          </p:cNvPicPr>
          <p:nvPr/>
        </p:nvPicPr>
        <p:blipFill>
          <a:blip r:embed="rId2"/>
          <a:stretch>
            <a:fillRect/>
          </a:stretch>
        </p:blipFill>
        <p:spPr>
          <a:xfrm>
            <a:off x="8410755" y="965485"/>
            <a:ext cx="3712773" cy="2384575"/>
          </a:xfrm>
          <a:prstGeom prst="rect">
            <a:avLst/>
          </a:prstGeom>
        </p:spPr>
      </p:pic>
      <p:pic>
        <p:nvPicPr>
          <p:cNvPr id="5" name="Image 4"/>
          <p:cNvPicPr>
            <a:picLocks noChangeAspect="1"/>
          </p:cNvPicPr>
          <p:nvPr/>
        </p:nvPicPr>
        <p:blipFill>
          <a:blip r:embed="rId3"/>
          <a:stretch>
            <a:fillRect/>
          </a:stretch>
        </p:blipFill>
        <p:spPr>
          <a:xfrm>
            <a:off x="8462508" y="3552777"/>
            <a:ext cx="3661019" cy="2285867"/>
          </a:xfrm>
          <a:prstGeom prst="rect">
            <a:avLst/>
          </a:prstGeom>
        </p:spPr>
      </p:pic>
    </p:spTree>
    <p:extLst>
      <p:ext uri="{BB962C8B-B14F-4D97-AF65-F5344CB8AC3E}">
        <p14:creationId xmlns:p14="http://schemas.microsoft.com/office/powerpoint/2010/main" val="353779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467789F-E263-4706-ACF3-B08817CDF8D2}"/>
              </a:ext>
            </a:extLst>
          </p:cNvPr>
          <p:cNvSpPr>
            <a:spLocks noGrp="1"/>
          </p:cNvSpPr>
          <p:nvPr>
            <p:ph idx="1"/>
          </p:nvPr>
        </p:nvSpPr>
        <p:spPr>
          <a:xfrm>
            <a:off x="677334" y="428625"/>
            <a:ext cx="7665368" cy="6019800"/>
          </a:xfrm>
        </p:spPr>
        <p:txBody>
          <a:bodyPr>
            <a:normAutofit fontScale="92500" lnSpcReduction="10000"/>
          </a:bodyPr>
          <a:lstStyle/>
          <a:p>
            <a:pPr marL="0" indent="0">
              <a:buNone/>
            </a:pPr>
            <a:r>
              <a:rPr lang="fr-FR" sz="2400" b="1" u="sng" dirty="0"/>
              <a:t>Les Défis</a:t>
            </a:r>
          </a:p>
          <a:p>
            <a:pPr marL="0" indent="0" algn="just">
              <a:lnSpc>
                <a:spcPct val="107000"/>
              </a:lnSpc>
              <a:spcAft>
                <a:spcPts val="800"/>
              </a:spcAft>
              <a:buNone/>
            </a:pPr>
            <a:r>
              <a:rPr lang="fr-FR" sz="1800" b="1" u="sng"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Disparités institutionnelles:</a:t>
            </a:r>
            <a:endParaRPr lang="fr-FR" sz="1800" b="1" u="sng"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Les différences institutionnelles entre les collectivités marocaines et andalouses peuvent </a:t>
            </a:r>
            <a:r>
              <a:rPr lang="fr-FR" sz="1800"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freiner </a:t>
            </a: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la mise en œuvre efficace de projets </a:t>
            </a:r>
            <a:r>
              <a:rPr lang="fr-FR" sz="1800"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communs, de ce fait il est essentiel d’adopter l’approche projet pour dépasser ce défis.</a:t>
            </a: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endParaRPr lang="fr-FR" sz="18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sz="1800" b="1" u="sng"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Barrières </a:t>
            </a:r>
            <a:r>
              <a:rPr lang="fr-FR" sz="1800" b="1" u="sng"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linguistiques et culturelles:</a:t>
            </a:r>
            <a:endParaRPr lang="fr-FR" sz="1800" b="1" u="sng"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Bien que le partage d'une langue commune facilite les échanges, des différences culturelles peuvent influencer la compréhension des besoins locaux et la conception des projets</a:t>
            </a:r>
            <a:r>
              <a:rPr lang="fr-FR" sz="1800"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 Pour cette raison le Maroc a investi dans la formation linguistique et plus particulièrement l’anglais et l’espagnole et à titre d’information au Maroc il existe plus de 12 </a:t>
            </a:r>
            <a:r>
              <a:rPr lang="fr-FR" dirty="0" smtClean="0"/>
              <a:t>écoles </a:t>
            </a:r>
            <a:r>
              <a:rPr lang="fr-FR" dirty="0"/>
              <a:t>espagnoles </a:t>
            </a:r>
            <a:r>
              <a:rPr lang="fr-FR" dirty="0" smtClean="0"/>
              <a:t>gérées </a:t>
            </a:r>
            <a:r>
              <a:rPr lang="fr-FR" dirty="0"/>
              <a:t>par le Ministère de l'Éducation </a:t>
            </a:r>
            <a:r>
              <a:rPr lang="fr-FR" dirty="0" smtClean="0"/>
              <a:t>espagnol et 02 instituts Cervantès à Rabat et Casablanca,</a:t>
            </a:r>
            <a:endParaRPr lang="fr-FR" sz="18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fr-FR" sz="1800" b="1" u="sng"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Financement durable</a:t>
            </a:r>
            <a:endParaRPr lang="fr-FR" sz="1800" b="1" u="sng" dirty="0">
              <a:effectLst/>
              <a:latin typeface="Arial" panose="020B0604020202020204" pitchFamily="34" charset="0"/>
              <a:ea typeface="Calibri" panose="020F0502020204030204" pitchFamily="34" charset="0"/>
              <a:cs typeface="Arial" panose="020B0604020202020204" pitchFamily="34" charset="0"/>
            </a:endParaRPr>
          </a:p>
          <a:p>
            <a:pPr marL="0" indent="0" algn="just">
              <a:buNone/>
            </a:pPr>
            <a:r>
              <a:rPr lang="fr-FR" sz="18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Assurer un financement pérenne pour les projets de coopération reste un défi, nécessitant la mobilisation de ressources nationales</a:t>
            </a:r>
            <a:r>
              <a:rPr lang="fr-FR" sz="1800" dirty="0">
                <a:solidFill>
                  <a:srgbClr val="222222"/>
                </a:solidFill>
                <a:effectLst/>
                <a:latin typeface="Arial" panose="020B0604020202020204" pitchFamily="34" charset="0"/>
                <a:ea typeface="Times New Roman" panose="02020603050405020304" pitchFamily="18" charset="0"/>
              </a:rPr>
              <a:t>, européennes et privées</a:t>
            </a:r>
            <a:endParaRPr lang="fr-FR" sz="2400" b="1" u="sng" dirty="0"/>
          </a:p>
        </p:txBody>
      </p:sp>
      <p:sp>
        <p:nvSpPr>
          <p:cNvPr id="4" name="Espace réservé du numéro de diapositive 3">
            <a:extLst>
              <a:ext uri="{FF2B5EF4-FFF2-40B4-BE49-F238E27FC236}">
                <a16:creationId xmlns:a16="http://schemas.microsoft.com/office/drawing/2014/main" id="{DBFD0EA1-D183-45E5-8320-C724CD2F7A6E}"/>
              </a:ext>
            </a:extLst>
          </p:cNvPr>
          <p:cNvSpPr>
            <a:spLocks noGrp="1"/>
          </p:cNvSpPr>
          <p:nvPr>
            <p:ph type="sldNum" sz="quarter" idx="12"/>
          </p:nvPr>
        </p:nvSpPr>
        <p:spPr/>
        <p:txBody>
          <a:bodyPr/>
          <a:lstStyle/>
          <a:p>
            <a:fld id="{D2873441-4AF7-4826-9273-79391E0EA2E0}" type="slidenum">
              <a:rPr lang="fr-FR" sz="1400" smtClean="0">
                <a:solidFill>
                  <a:srgbClr val="7030A0"/>
                </a:solidFill>
              </a:rPr>
              <a:t>27</a:t>
            </a:fld>
            <a:endParaRPr lang="fr-FR" dirty="0">
              <a:solidFill>
                <a:srgbClr val="7030A0"/>
              </a:solidFill>
            </a:endParaRPr>
          </a:p>
        </p:txBody>
      </p:sp>
      <p:pic>
        <p:nvPicPr>
          <p:cNvPr id="2" name="Imag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8342702" y="428625"/>
            <a:ext cx="3666226" cy="2495730"/>
          </a:xfrm>
          <a:prstGeom prst="rect">
            <a:avLst/>
          </a:prstGeom>
        </p:spPr>
      </p:pic>
      <p:pic>
        <p:nvPicPr>
          <p:cNvPr id="5" name="Image 4"/>
          <p:cNvPicPr>
            <a:picLocks noChangeAspect="1"/>
          </p:cNvPicPr>
          <p:nvPr/>
        </p:nvPicPr>
        <p:blipFill>
          <a:blip r:embed="rId4"/>
          <a:stretch>
            <a:fillRect/>
          </a:stretch>
        </p:blipFill>
        <p:spPr>
          <a:xfrm>
            <a:off x="8382000" y="3535662"/>
            <a:ext cx="3810000" cy="2381250"/>
          </a:xfrm>
          <a:prstGeom prst="rect">
            <a:avLst/>
          </a:prstGeom>
        </p:spPr>
      </p:pic>
    </p:spTree>
    <p:extLst>
      <p:ext uri="{BB962C8B-B14F-4D97-AF65-F5344CB8AC3E}">
        <p14:creationId xmlns:p14="http://schemas.microsoft.com/office/powerpoint/2010/main" val="117983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D37B544-12D8-47CA-8968-462DE0720172}"/>
              </a:ext>
            </a:extLst>
          </p:cNvPr>
          <p:cNvSpPr>
            <a:spLocks noGrp="1"/>
          </p:cNvSpPr>
          <p:nvPr>
            <p:ph idx="1"/>
          </p:nvPr>
        </p:nvSpPr>
        <p:spPr>
          <a:xfrm>
            <a:off x="409575" y="575007"/>
            <a:ext cx="9197802" cy="5466355"/>
          </a:xfrm>
        </p:spPr>
        <p:txBody>
          <a:bodyPr>
            <a:normAutofit fontScale="92500" lnSpcReduction="20000"/>
          </a:bodyPr>
          <a:lstStyle/>
          <a:p>
            <a:pPr marL="0" indent="0">
              <a:buNone/>
            </a:pPr>
            <a:r>
              <a:rPr lang="fr-FR" sz="2000" b="1" u="sng" dirty="0">
                <a:latin typeface="Arial" panose="020B0604020202020204" pitchFamily="34" charset="0"/>
                <a:cs typeface="Arial" panose="020B0604020202020204" pitchFamily="34" charset="0"/>
              </a:rPr>
              <a:t>Recommandations:  </a:t>
            </a:r>
          </a:p>
          <a:p>
            <a:pPr marL="0" indent="0" algn="just">
              <a:buNone/>
            </a:pPr>
            <a:r>
              <a:rPr lang="fr-FR" dirty="0">
                <a:solidFill>
                  <a:srgbClr val="222222"/>
                </a:solidFill>
                <a:latin typeface="Arial" panose="020B0604020202020204" pitchFamily="34" charset="0"/>
                <a:ea typeface="Times New Roman" panose="02020603050405020304" pitchFamily="18" charset="0"/>
                <a:cs typeface="Arial" panose="020B0604020202020204" pitchFamily="34" charset="0"/>
              </a:rPr>
              <a:t>la coopération décentralisée entre l’Andalousie et le Maroc peut devenir un modèle de partenariat régional durable et bénéfique pour les deux parties</a:t>
            </a:r>
            <a:endParaRPr lang="fr-FR" b="1" u="sng" dirty="0">
              <a:latin typeface="Arial" panose="020B0604020202020204" pitchFamily="34" charset="0"/>
              <a:cs typeface="Arial" panose="020B0604020202020204" pitchFamily="34" charset="0"/>
            </a:endParaRPr>
          </a:p>
          <a:p>
            <a:pPr algn="just">
              <a:lnSpc>
                <a:spcPct val="107000"/>
              </a:lnSpc>
              <a:spcAft>
                <a:spcPts val="800"/>
              </a:spcAft>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Création d’un observatoire bilatéral : Mettre en place une plateforme de suivi et d’évaluation des projets pour assurer leur pertinence et leur impact.</a:t>
            </a:r>
            <a:endParaRPr lang="fr-FR"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Renforcement des capacités locales : Organiser des formations conjointes pour les responsables locaux afin de partager les bonnes pratiques et harmoniser les approches</a:t>
            </a:r>
            <a:r>
              <a:rPr lang="fr-FR"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7000"/>
              </a:lnSpc>
              <a:spcAft>
                <a:spcPts val="800"/>
              </a:spcAft>
            </a:pPr>
            <a:r>
              <a:rPr lang="fr-FR" dirty="0" smtClean="0">
                <a:solidFill>
                  <a:srgbClr val="222222"/>
                </a:solidFill>
                <a:latin typeface="Arial" panose="020B0604020202020204" pitchFamily="34" charset="0"/>
                <a:ea typeface="Calibri" panose="020F0502020204030204" pitchFamily="34" charset="0"/>
                <a:cs typeface="Arial" panose="020B0604020202020204" pitchFamily="34" charset="0"/>
              </a:rPr>
              <a:t>Organisation des séminaires et des voyage de formation;</a:t>
            </a:r>
            <a:endParaRPr lang="fr-FR"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Mobilisation de financements innovants : Explorer des mécanismes de financement mixtes (public-privé) et des partenariats avec des institutions financières internationales pour soutenir les projets.</a:t>
            </a:r>
            <a:endParaRPr lang="fr-FR" dirty="0">
              <a:effectLst/>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FR"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Promotion de la culture de la coopération : Encourager les échanges culturels et éducatifs pour renforcer les liens humains et la compréhension mutuelle</a:t>
            </a:r>
            <a:r>
              <a:rPr lang="fr-FR" sz="1800" dirty="0" smtClean="0">
                <a:solidFill>
                  <a:srgbClr val="222222"/>
                </a:solidFill>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07000"/>
              </a:lnSpc>
              <a:spcAft>
                <a:spcPts val="800"/>
              </a:spcAft>
            </a:pPr>
            <a:r>
              <a:rPr lang="fr-FR" dirty="0" smtClean="0">
                <a:solidFill>
                  <a:srgbClr val="222222"/>
                </a:solidFill>
                <a:latin typeface="Arial" panose="020B0604020202020204" pitchFamily="34" charset="0"/>
                <a:ea typeface="Calibri" panose="020F0502020204030204" pitchFamily="34" charset="0"/>
                <a:cs typeface="Arial" panose="020B0604020202020204" pitchFamily="34" charset="0"/>
              </a:rPr>
              <a:t>Créer à l’instar de la fédération ANMAR, une nouvelle fédération sous le nom de CANMAR (Canaries-Maroc) pour renforcer et appuyer la coopération institutionnelle entre les Iles Canaries et les collectivités territoriales du sud marocain.</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E387BDF3-DCFA-4710-8BB3-61CD9B2FEB23}"/>
              </a:ext>
            </a:extLst>
          </p:cNvPr>
          <p:cNvSpPr>
            <a:spLocks noGrp="1"/>
          </p:cNvSpPr>
          <p:nvPr>
            <p:ph type="sldNum" sz="quarter" idx="12"/>
          </p:nvPr>
        </p:nvSpPr>
        <p:spPr/>
        <p:txBody>
          <a:bodyPr/>
          <a:lstStyle/>
          <a:p>
            <a:fld id="{D2873441-4AF7-4826-9273-79391E0EA2E0}" type="slidenum">
              <a:rPr lang="fr-FR" sz="1600" smtClean="0">
                <a:solidFill>
                  <a:srgbClr val="7030A0"/>
                </a:solidFill>
              </a:rPr>
              <a:t>28</a:t>
            </a:fld>
            <a:endParaRPr lang="fr-FR" dirty="0">
              <a:solidFill>
                <a:srgbClr val="7030A0"/>
              </a:solidFill>
            </a:endParaRPr>
          </a:p>
        </p:txBody>
      </p:sp>
    </p:spTree>
    <p:extLst>
      <p:ext uri="{BB962C8B-B14F-4D97-AF65-F5344CB8AC3E}">
        <p14:creationId xmlns:p14="http://schemas.microsoft.com/office/powerpoint/2010/main" val="11472265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39019" y="2337762"/>
            <a:ext cx="8116815" cy="2449902"/>
          </a:xfrm>
        </p:spPr>
        <p:style>
          <a:lnRef idx="2">
            <a:schemeClr val="accent1"/>
          </a:lnRef>
          <a:fillRef idx="1">
            <a:schemeClr val="lt1"/>
          </a:fillRef>
          <a:effectRef idx="0">
            <a:schemeClr val="accent1"/>
          </a:effectRef>
          <a:fontRef idx="minor">
            <a:schemeClr val="dk1"/>
          </a:fontRef>
        </p:style>
        <p:txBody>
          <a:bodyPr>
            <a:normAutofit fontScale="92500"/>
          </a:bodyPr>
          <a:lstStyle/>
          <a:p>
            <a:pPr marL="0" indent="0" algn="ctr">
              <a:lnSpc>
                <a:spcPct val="150000"/>
              </a:lnSpc>
              <a:buNone/>
            </a:pPr>
            <a:r>
              <a:rPr lang="fr-FR" sz="2100" b="1" dirty="0" smtClean="0">
                <a:latin typeface="Arial" panose="020B0604020202020204" pitchFamily="34" charset="0"/>
                <a:cs typeface="Arial" panose="020B0604020202020204" pitchFamily="34" charset="0"/>
              </a:rPr>
              <a:t>En </a:t>
            </a:r>
            <a:r>
              <a:rPr lang="fr-FR" sz="2100" b="1" dirty="0">
                <a:latin typeface="Arial" panose="020B0604020202020204" pitchFamily="34" charset="0"/>
                <a:cs typeface="Arial" panose="020B0604020202020204" pitchFamily="34" charset="0"/>
              </a:rPr>
              <a:t>conclusion, je réaffirme notre engagement à consolider et à enrichir </a:t>
            </a:r>
            <a:r>
              <a:rPr lang="fr-FR" sz="2100" b="1" dirty="0" smtClean="0">
                <a:latin typeface="Arial" panose="020B0604020202020204" pitchFamily="34" charset="0"/>
                <a:cs typeface="Arial" panose="020B0604020202020204" pitchFamily="34" charset="0"/>
              </a:rPr>
              <a:t>la coopération décentralisée internationale, </a:t>
            </a:r>
            <a:r>
              <a:rPr lang="fr-FR" sz="2100" b="1" dirty="0">
                <a:latin typeface="Arial" panose="020B0604020202020204" pitchFamily="34" charset="0"/>
                <a:cs typeface="Arial" panose="020B0604020202020204" pitchFamily="34" charset="0"/>
              </a:rPr>
              <a:t>dans un esprit de confiance et de solidarité, afin d’ouvrir de nouvelles perspectives de partenariat </a:t>
            </a:r>
            <a:r>
              <a:rPr lang="fr-FR" sz="2100" b="1" dirty="0" smtClean="0">
                <a:latin typeface="Arial" panose="020B0604020202020204" pitchFamily="34" charset="0"/>
                <a:cs typeface="Arial" panose="020B0604020202020204" pitchFamily="34" charset="0"/>
              </a:rPr>
              <a:t>durable, pérenne  </a:t>
            </a:r>
            <a:r>
              <a:rPr lang="fr-FR" sz="2100" b="1" dirty="0">
                <a:latin typeface="Arial" panose="020B0604020202020204" pitchFamily="34" charset="0"/>
                <a:cs typeface="Arial" panose="020B0604020202020204" pitchFamily="34" charset="0"/>
              </a:rPr>
              <a:t>et porteur d’avenir </a:t>
            </a:r>
            <a:r>
              <a:rPr lang="fr-FR" sz="2100" b="1" dirty="0" smtClean="0">
                <a:latin typeface="Arial" panose="020B0604020202020204" pitchFamily="34" charset="0"/>
                <a:cs typeface="Arial" panose="020B0604020202020204" pitchFamily="34" charset="0"/>
              </a:rPr>
              <a:t>au service de nos institutions </a:t>
            </a:r>
            <a:r>
              <a:rPr lang="fr-FR" sz="2100" b="1" dirty="0">
                <a:latin typeface="Arial" panose="020B0604020202020204" pitchFamily="34" charset="0"/>
                <a:cs typeface="Arial" panose="020B0604020202020204" pitchFamily="34" charset="0"/>
              </a:rPr>
              <a:t>et nos </a:t>
            </a:r>
            <a:r>
              <a:rPr lang="fr-FR" sz="2100" b="1" dirty="0" smtClean="0">
                <a:latin typeface="Arial" panose="020B0604020202020204" pitchFamily="34" charset="0"/>
                <a:cs typeface="Arial" panose="020B0604020202020204" pitchFamily="34" charset="0"/>
              </a:rPr>
              <a:t>citoyens et merci pour votre attention.</a:t>
            </a:r>
            <a:endParaRPr lang="fr-FR" sz="2100" b="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29</a:t>
            </a:fld>
            <a:endParaRPr lang="fr-FR"/>
          </a:p>
        </p:txBody>
      </p:sp>
    </p:spTree>
    <p:extLst>
      <p:ext uri="{BB962C8B-B14F-4D97-AF65-F5344CB8AC3E}">
        <p14:creationId xmlns:p14="http://schemas.microsoft.com/office/powerpoint/2010/main" val="4217760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266162"/>
            <a:ext cx="8596668" cy="806000"/>
          </a:xfrm>
        </p:spPr>
        <p:txBody>
          <a:bodyPr>
            <a:normAutofit fontScale="90000"/>
          </a:bodyPr>
          <a:lstStyle/>
          <a:p>
            <a:r>
              <a:rPr lang="fr-FR" sz="2800" b="1" dirty="0" smtClean="0"/>
              <a:t>Le découpage territorial au Maroc:</a:t>
            </a:r>
            <a:br>
              <a:rPr lang="fr-FR" sz="2800" b="1" dirty="0" smtClean="0"/>
            </a:br>
            <a:r>
              <a:rPr lang="fr-FR" sz="2800" b="1" dirty="0" smtClean="0"/>
              <a:t>1- Les </a:t>
            </a:r>
            <a:r>
              <a:rPr lang="fr-FR" sz="2800" b="1" dirty="0" smtClean="0"/>
              <a:t>Régions</a:t>
            </a:r>
            <a:endParaRPr lang="fr-FR" sz="2800" b="1" dirty="0"/>
          </a:p>
        </p:txBody>
      </p:sp>
      <p:pic>
        <p:nvPicPr>
          <p:cNvPr id="5" name="Espace réservé du contenu 4"/>
          <p:cNvPicPr>
            <a:picLocks noGrp="1" noChangeAspect="1"/>
          </p:cNvPicPr>
          <p:nvPr>
            <p:ph idx="1"/>
          </p:nvPr>
        </p:nvPicPr>
        <p:blipFill>
          <a:blip r:embed="rId2"/>
          <a:stretch>
            <a:fillRect/>
          </a:stretch>
        </p:blipFill>
        <p:spPr>
          <a:xfrm>
            <a:off x="677335" y="1276350"/>
            <a:ext cx="4419599" cy="5581650"/>
          </a:xfrm>
          <a:prstGeom prst="rect">
            <a:avLst/>
          </a:prstGeom>
        </p:spPr>
      </p:pic>
      <p:sp>
        <p:nvSpPr>
          <p:cNvPr id="4" name="Espace réservé du numéro de diapositive 3"/>
          <p:cNvSpPr>
            <a:spLocks noGrp="1"/>
          </p:cNvSpPr>
          <p:nvPr>
            <p:ph type="sldNum" sz="quarter" idx="12"/>
          </p:nvPr>
        </p:nvSpPr>
        <p:spPr/>
        <p:txBody>
          <a:bodyPr/>
          <a:lstStyle/>
          <a:p>
            <a:fld id="{D2873441-4AF7-4826-9273-79391E0EA2E0}" type="slidenum">
              <a:rPr lang="fr-FR" smtClean="0"/>
              <a:t>3</a:t>
            </a:fld>
            <a:endParaRPr lang="fr-FR"/>
          </a:p>
        </p:txBody>
      </p:sp>
      <p:sp>
        <p:nvSpPr>
          <p:cNvPr id="7" name="Rectangle 6"/>
          <p:cNvSpPr/>
          <p:nvPr/>
        </p:nvSpPr>
        <p:spPr>
          <a:xfrm>
            <a:off x="5219700" y="1072162"/>
            <a:ext cx="3924300" cy="2985433"/>
          </a:xfrm>
          <a:prstGeom prst="rect">
            <a:avLst/>
          </a:prstGeom>
        </p:spPr>
        <p:txBody>
          <a:bodyPr wrap="square">
            <a:spAutoFit/>
          </a:bodyPr>
          <a:lstStyle/>
          <a:p>
            <a:pPr algn="just"/>
            <a:r>
              <a:rPr lang="fr-FR" sz="1700" dirty="0">
                <a:solidFill>
                  <a:srgbClr val="212529"/>
                </a:solidFill>
                <a:latin typeface="Arial" panose="020B0604020202020204" pitchFamily="34" charset="0"/>
                <a:cs typeface="Arial" panose="020B0604020202020204" pitchFamily="34" charset="0"/>
              </a:rPr>
              <a:t>La Région est une collectivité territoriale de droit public, dotée de la personnalité morale, de l'autonomie administrative et de l'autonomie financière. Elle constitue l'un des niveaux de l'organisation territoriale décentralisée du Royaume, fondée sur une régionalisation avancée</a:t>
            </a:r>
            <a:r>
              <a:rPr lang="fr-FR" sz="1700" dirty="0" smtClean="0">
                <a:solidFill>
                  <a:srgbClr val="212529"/>
                </a:solidFill>
                <a:latin typeface="Arial" panose="020B0604020202020204" pitchFamily="34" charset="0"/>
                <a:cs typeface="Arial" panose="020B0604020202020204" pitchFamily="34" charset="0"/>
              </a:rPr>
              <a:t>. </a:t>
            </a:r>
          </a:p>
          <a:p>
            <a:pPr algn="just"/>
            <a:r>
              <a:rPr lang="fr-FR" sz="1700" dirty="0" smtClean="0">
                <a:solidFill>
                  <a:srgbClr val="212529"/>
                </a:solidFill>
                <a:latin typeface="Arial" panose="020B0604020202020204" pitchFamily="34" charset="0"/>
                <a:cs typeface="Arial" panose="020B0604020202020204" pitchFamily="34" charset="0"/>
              </a:rPr>
              <a:t>Au Maroc il y a 16 Régions réparties comme suit:</a:t>
            </a:r>
          </a:p>
          <a:p>
            <a:endParaRPr lang="fr-FR" dirty="0"/>
          </a:p>
        </p:txBody>
      </p:sp>
      <p:pic>
        <p:nvPicPr>
          <p:cNvPr id="9" name="Image 8"/>
          <p:cNvPicPr>
            <a:picLocks noChangeAspect="1"/>
          </p:cNvPicPr>
          <p:nvPr/>
        </p:nvPicPr>
        <p:blipFill rotWithShape="1">
          <a:blip r:embed="rId3"/>
          <a:srcRect l="66029" t="61193" r="2066" b="6698"/>
          <a:stretch/>
        </p:blipFill>
        <p:spPr>
          <a:xfrm>
            <a:off x="5312661" y="3819706"/>
            <a:ext cx="3961341" cy="2914650"/>
          </a:xfrm>
          <a:prstGeom prst="rect">
            <a:avLst/>
          </a:prstGeom>
        </p:spPr>
      </p:pic>
    </p:spTree>
    <p:extLst>
      <p:ext uri="{BB962C8B-B14F-4D97-AF65-F5344CB8AC3E}">
        <p14:creationId xmlns:p14="http://schemas.microsoft.com/office/powerpoint/2010/main" val="3977516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495300"/>
            <a:ext cx="8596668" cy="771525"/>
          </a:xfrm>
        </p:spPr>
        <p:txBody>
          <a:bodyPr>
            <a:normAutofit/>
          </a:bodyPr>
          <a:lstStyle/>
          <a:p>
            <a:r>
              <a:rPr lang="fr-FR" sz="2800" b="1" dirty="0" smtClean="0"/>
              <a:t>2- Les </a:t>
            </a:r>
            <a:r>
              <a:rPr lang="fr-FR" sz="2800" b="1" dirty="0" smtClean="0"/>
              <a:t>Préfectures et Provinces </a:t>
            </a:r>
            <a:endParaRPr lang="fr-FR" sz="2800" b="1" dirty="0"/>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4</a:t>
            </a:fld>
            <a:endParaRPr lang="fr-FR"/>
          </a:p>
        </p:txBody>
      </p:sp>
      <p:pic>
        <p:nvPicPr>
          <p:cNvPr id="7" name="Espace réservé du contenu 6"/>
          <p:cNvPicPr>
            <a:picLocks noGrp="1" noChangeAspect="1"/>
          </p:cNvPicPr>
          <p:nvPr>
            <p:ph idx="1"/>
          </p:nvPr>
        </p:nvPicPr>
        <p:blipFill rotWithShape="1">
          <a:blip r:embed="rId2"/>
          <a:srcRect l="2347" t="1199" r="1716" b="1665"/>
          <a:stretch/>
        </p:blipFill>
        <p:spPr>
          <a:xfrm>
            <a:off x="981075" y="1047750"/>
            <a:ext cx="4572000" cy="5358737"/>
          </a:xfrm>
          <a:prstGeom prst="rect">
            <a:avLst/>
          </a:prstGeom>
        </p:spPr>
      </p:pic>
      <p:sp>
        <p:nvSpPr>
          <p:cNvPr id="9" name="Rectangle 8"/>
          <p:cNvSpPr/>
          <p:nvPr/>
        </p:nvSpPr>
        <p:spPr>
          <a:xfrm>
            <a:off x="5724525" y="1428661"/>
            <a:ext cx="3419475" cy="3139321"/>
          </a:xfrm>
          <a:prstGeom prst="rect">
            <a:avLst/>
          </a:prstGeom>
        </p:spPr>
        <p:txBody>
          <a:bodyPr wrap="square">
            <a:spAutoFit/>
          </a:bodyPr>
          <a:lstStyle/>
          <a:p>
            <a:pPr algn="just"/>
            <a:r>
              <a:rPr lang="fr-FR" dirty="0">
                <a:solidFill>
                  <a:srgbClr val="212529"/>
                </a:solidFill>
                <a:latin typeface="Arial" panose="020B0604020202020204" pitchFamily="34" charset="0"/>
                <a:cs typeface="Arial" panose="020B0604020202020204" pitchFamily="34" charset="0"/>
              </a:rPr>
              <a:t>La préfecture </a:t>
            </a:r>
            <a:r>
              <a:rPr lang="fr-FR" dirty="0" smtClean="0">
                <a:solidFill>
                  <a:srgbClr val="212529"/>
                </a:solidFill>
                <a:latin typeface="Arial" panose="020B0604020202020204" pitchFamily="34" charset="0"/>
                <a:cs typeface="Arial" panose="020B0604020202020204" pitchFamily="34" charset="0"/>
              </a:rPr>
              <a:t>ou la </a:t>
            </a:r>
            <a:r>
              <a:rPr lang="fr-FR" dirty="0">
                <a:solidFill>
                  <a:srgbClr val="212529"/>
                </a:solidFill>
                <a:latin typeface="Arial" panose="020B0604020202020204" pitchFamily="34" charset="0"/>
                <a:cs typeface="Arial" panose="020B0604020202020204" pitchFamily="34" charset="0"/>
              </a:rPr>
              <a:t>province est une collectivité territoriale de droit public, dotée de la personnalité morale et de l'autonomie administrative et financière. Elle constitue l'un des niveaux de l'organisation territoriale du </a:t>
            </a:r>
            <a:r>
              <a:rPr lang="fr-FR" dirty="0" smtClean="0">
                <a:solidFill>
                  <a:srgbClr val="212529"/>
                </a:solidFill>
                <a:latin typeface="Arial" panose="020B0604020202020204" pitchFamily="34" charset="0"/>
                <a:cs typeface="Arial" panose="020B0604020202020204" pitchFamily="34" charset="0"/>
              </a:rPr>
              <a:t>Royaume.</a:t>
            </a:r>
          </a:p>
          <a:p>
            <a:pPr algn="just"/>
            <a:r>
              <a:rPr lang="fr-FR" dirty="0" smtClean="0">
                <a:solidFill>
                  <a:srgbClr val="212529"/>
                </a:solidFill>
                <a:latin typeface="Arial" panose="020B0604020202020204" pitchFamily="34" charset="0"/>
                <a:cs typeface="Arial" panose="020B0604020202020204" pitchFamily="34" charset="0"/>
              </a:rPr>
              <a:t>Le nombre total est de 75 préfecture et provinces réparties du sud du Maroc</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945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542925"/>
            <a:ext cx="8596668" cy="590550"/>
          </a:xfrm>
        </p:spPr>
        <p:txBody>
          <a:bodyPr>
            <a:normAutofit/>
          </a:bodyPr>
          <a:lstStyle/>
          <a:p>
            <a:r>
              <a:rPr lang="fr-FR" sz="2800" b="1" dirty="0" smtClean="0"/>
              <a:t>3- Les </a:t>
            </a:r>
            <a:r>
              <a:rPr lang="fr-FR" sz="2800" b="1" dirty="0" smtClean="0"/>
              <a:t>Communes </a:t>
            </a:r>
            <a:endParaRPr lang="fr-FR" sz="2800" b="1" dirty="0"/>
          </a:p>
        </p:txBody>
      </p:sp>
      <p:pic>
        <p:nvPicPr>
          <p:cNvPr id="5" name="Espace réservé du contenu 4"/>
          <p:cNvPicPr>
            <a:picLocks noGrp="1" noChangeAspect="1"/>
          </p:cNvPicPr>
          <p:nvPr>
            <p:ph idx="1"/>
          </p:nvPr>
        </p:nvPicPr>
        <p:blipFill rotWithShape="1">
          <a:blip r:embed="rId2"/>
          <a:srcRect l="2046" t="1513" r="2003" b="2536"/>
          <a:stretch/>
        </p:blipFill>
        <p:spPr>
          <a:xfrm>
            <a:off x="895350" y="1200150"/>
            <a:ext cx="4324350" cy="5083014"/>
          </a:xfrm>
          <a:prstGeom prst="rect">
            <a:avLst/>
          </a:prstGeom>
        </p:spPr>
      </p:pic>
      <p:sp>
        <p:nvSpPr>
          <p:cNvPr id="4" name="Espace réservé du numéro de diapositive 3"/>
          <p:cNvSpPr>
            <a:spLocks noGrp="1"/>
          </p:cNvSpPr>
          <p:nvPr>
            <p:ph type="sldNum" sz="quarter" idx="12"/>
          </p:nvPr>
        </p:nvSpPr>
        <p:spPr/>
        <p:txBody>
          <a:bodyPr/>
          <a:lstStyle/>
          <a:p>
            <a:fld id="{D2873441-4AF7-4826-9273-79391E0EA2E0}" type="slidenum">
              <a:rPr lang="fr-FR" smtClean="0"/>
              <a:t>5</a:t>
            </a:fld>
            <a:endParaRPr lang="fr-FR"/>
          </a:p>
        </p:txBody>
      </p:sp>
      <p:sp>
        <p:nvSpPr>
          <p:cNvPr id="6" name="Rectangle 5"/>
          <p:cNvSpPr/>
          <p:nvPr/>
        </p:nvSpPr>
        <p:spPr>
          <a:xfrm>
            <a:off x="5562600" y="1895386"/>
            <a:ext cx="3848100" cy="2862322"/>
          </a:xfrm>
          <a:prstGeom prst="rect">
            <a:avLst/>
          </a:prstGeom>
        </p:spPr>
        <p:txBody>
          <a:bodyPr wrap="square">
            <a:spAutoFit/>
          </a:bodyPr>
          <a:lstStyle/>
          <a:p>
            <a:pPr algn="just"/>
            <a:r>
              <a:rPr lang="fr-FR" dirty="0">
                <a:solidFill>
                  <a:srgbClr val="212529"/>
                </a:solidFill>
                <a:latin typeface="Arial" panose="020B0604020202020204" pitchFamily="34" charset="0"/>
                <a:cs typeface="Arial" panose="020B0604020202020204" pitchFamily="34" charset="0"/>
              </a:rPr>
              <a:t>La commune constitue l'un des niveaux de l'organisation territoriale du Royaume. C'est une collectivité territoriale de droit public, dotée de la personnalité morale et de l'autonomie administrative et financière</a:t>
            </a:r>
            <a:r>
              <a:rPr lang="fr-FR" dirty="0" smtClean="0">
                <a:solidFill>
                  <a:srgbClr val="212529"/>
                </a:solidFill>
                <a:latin typeface="Arial" panose="020B0604020202020204" pitchFamily="34" charset="0"/>
                <a:cs typeface="Arial" panose="020B0604020202020204" pitchFamily="34" charset="0"/>
              </a:rPr>
              <a:t>.</a:t>
            </a:r>
          </a:p>
          <a:p>
            <a:pPr algn="just"/>
            <a:r>
              <a:rPr lang="fr-FR" dirty="0"/>
              <a:t>Le Maroc </a:t>
            </a:r>
            <a:r>
              <a:rPr lang="fr-FR" dirty="0" smtClean="0"/>
              <a:t>compte</a:t>
            </a:r>
            <a:r>
              <a:rPr lang="fr-FR" dirty="0"/>
              <a:t> 1538 communes, comprenant 256 communes urbaines et 1282 communes rurales</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9483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2901" y="390526"/>
            <a:ext cx="9096374" cy="6343650"/>
          </a:xfrm>
        </p:spPr>
        <p:txBody>
          <a:bodyPr>
            <a:normAutofit fontScale="92500" lnSpcReduction="10000"/>
          </a:bodyPr>
          <a:lstStyle/>
          <a:p>
            <a:pPr marL="0" indent="0" algn="just">
              <a:lnSpc>
                <a:spcPct val="150000"/>
              </a:lnSpc>
              <a:buClr>
                <a:srgbClr val="C00000"/>
              </a:buClr>
              <a:buSzPct val="70000"/>
              <a:buNone/>
            </a:pPr>
            <a:r>
              <a:rPr lang="fr-FR" sz="2000" b="1" dirty="0">
                <a:latin typeface="Arial" panose="020B0604020202020204" pitchFamily="34" charset="0"/>
                <a:cs typeface="Arial" panose="020B0604020202020204" pitchFamily="34" charset="0"/>
              </a:rPr>
              <a:t>3- Association Marocaine des Présidents des Conseils Préfectoraux et Provinciaux    (AMPCPP), </a:t>
            </a:r>
            <a:r>
              <a:rPr lang="fr-FR" sz="2000" dirty="0">
                <a:latin typeface="Arial" panose="020B0604020202020204" pitchFamily="34" charset="0"/>
                <a:cs typeface="Arial" panose="020B0604020202020204" pitchFamily="34" charset="0"/>
              </a:rPr>
              <a:t>qui </a:t>
            </a:r>
            <a:r>
              <a:rPr lang="fr-FR" sz="2000" dirty="0">
                <a:latin typeface="Arial" panose="020B0604020202020204" pitchFamily="34" charset="0"/>
                <a:ea typeface="Calibri" panose="020F0502020204030204" pitchFamily="34" charset="0"/>
                <a:cs typeface="Arial" panose="020B0604020202020204" pitchFamily="34" charset="0"/>
              </a:rPr>
              <a:t>est une association de droit commun créée le 28 janvier 2019, elle représente le niveau intermédiaire de décentralisation entre la Commune (niveau de proximité) et la Région (niveau de développement stratégique). Elle est composée de 75 Présidents des Préfectures et Provinces </a:t>
            </a:r>
            <a:r>
              <a:rPr lang="fr-FR" sz="2000" dirty="0">
                <a:latin typeface="Arial" panose="020B0604020202020204" pitchFamily="34" charset="0"/>
                <a:cs typeface="Arial" panose="020B0604020202020204" pitchFamily="34" charset="0"/>
              </a:rPr>
              <a:t>( dont 13 Conseils de préfectures et 62 conseils de provinces). Et parmi ces principales missions je cites:</a:t>
            </a:r>
            <a:endParaRPr lang="fr-FR" sz="2000" dirty="0"/>
          </a:p>
          <a:p>
            <a:pPr marL="285750" indent="-285750" algn="just">
              <a:lnSpc>
                <a:spcPct val="150000"/>
              </a:lnSpc>
              <a:buClr>
                <a:srgbClr val="C00000"/>
              </a:buClr>
              <a:buSzPct val="70000"/>
              <a:buFont typeface="Wingdings" panose="05000000000000000000" pitchFamily="2" charset="2"/>
              <a:buChar char="Ø"/>
            </a:pPr>
            <a:r>
              <a:rPr lang="fr-FR" sz="1900" dirty="0" smtClean="0">
                <a:latin typeface="Arial" panose="020B0604020202020204" pitchFamily="34" charset="0"/>
                <a:cs typeface="Arial" panose="020B0604020202020204" pitchFamily="34" charset="0"/>
              </a:rPr>
              <a:t>Appuyer </a:t>
            </a:r>
            <a:r>
              <a:rPr lang="fr-FR" sz="1900" dirty="0" smtClean="0">
                <a:latin typeface="Arial" panose="020B0604020202020204" pitchFamily="34" charset="0"/>
                <a:cs typeface="Arial" panose="020B0604020202020204" pitchFamily="34" charset="0"/>
              </a:rPr>
              <a:t>la coopération </a:t>
            </a:r>
            <a:r>
              <a:rPr lang="fr-FR" sz="1900" dirty="0">
                <a:latin typeface="Arial" panose="020B0604020202020204" pitchFamily="34" charset="0"/>
                <a:cs typeface="Arial" panose="020B0604020202020204" pitchFamily="34" charset="0"/>
              </a:rPr>
              <a:t>et </a:t>
            </a:r>
            <a:r>
              <a:rPr lang="fr-FR" sz="1900" dirty="0" smtClean="0">
                <a:latin typeface="Arial" panose="020B0604020202020204" pitchFamily="34" charset="0"/>
                <a:cs typeface="Arial" panose="020B0604020202020204" pitchFamily="34" charset="0"/>
              </a:rPr>
              <a:t>le partenariat </a:t>
            </a:r>
            <a:r>
              <a:rPr lang="fr-FR" sz="1900" dirty="0">
                <a:latin typeface="Arial" panose="020B0604020202020204" pitchFamily="34" charset="0"/>
                <a:cs typeface="Arial" panose="020B0604020202020204" pitchFamily="34" charset="0"/>
              </a:rPr>
              <a:t>avec toutes les autorités gouvernementales, ONG nationales et internationales visant les mêmes objectifs;</a:t>
            </a:r>
          </a:p>
          <a:p>
            <a:pPr marL="285750" lvl="0" indent="-285750" algn="just">
              <a:lnSpc>
                <a:spcPct val="150000"/>
              </a:lnSpc>
              <a:buClr>
                <a:srgbClr val="C00000"/>
              </a:buClr>
              <a:buSzPct val="70000"/>
              <a:buFont typeface="Wingdings" panose="05000000000000000000" pitchFamily="2" charset="2"/>
              <a:buChar char="Ø"/>
            </a:pPr>
            <a:r>
              <a:rPr lang="fr-FR" sz="1900" dirty="0">
                <a:latin typeface="Arial" panose="020B0604020202020204" pitchFamily="34" charset="0"/>
                <a:cs typeface="Arial" panose="020B0604020202020204" pitchFamily="34" charset="0"/>
              </a:rPr>
              <a:t>Coordonner les positions des </a:t>
            </a:r>
            <a:r>
              <a:rPr lang="fr-FR" sz="1900" dirty="0" smtClean="0">
                <a:latin typeface="Arial" panose="020B0604020202020204" pitchFamily="34" charset="0"/>
                <a:cs typeface="Arial" panose="020B0604020202020204" pitchFamily="34" charset="0"/>
              </a:rPr>
              <a:t>Conseils </a:t>
            </a:r>
            <a:r>
              <a:rPr lang="fr-FR" sz="1900" dirty="0">
                <a:latin typeface="Arial" panose="020B0604020202020204" pitchFamily="34" charset="0"/>
                <a:cs typeface="Arial" panose="020B0604020202020204" pitchFamily="34" charset="0"/>
              </a:rPr>
              <a:t>des Préfectures et Provinces dans les forums internationaux et les conférences des organisations internationales et régionales et renforcer la présence du Maroc;</a:t>
            </a:r>
          </a:p>
          <a:p>
            <a:pPr marL="285750" indent="-285750" algn="just">
              <a:lnSpc>
                <a:spcPct val="150000"/>
              </a:lnSpc>
              <a:buClr>
                <a:srgbClr val="C00000"/>
              </a:buClr>
              <a:buSzPct val="70000"/>
              <a:buFont typeface="Wingdings" panose="05000000000000000000" pitchFamily="2" charset="2"/>
              <a:buChar char="Ø"/>
            </a:pPr>
            <a:r>
              <a:rPr lang="fr-FR" sz="1900" dirty="0">
                <a:latin typeface="Arial" panose="020B0604020202020204" pitchFamily="34" charset="0"/>
                <a:cs typeface="Arial" panose="020B0604020202020204" pitchFamily="34" charset="0"/>
              </a:rPr>
              <a:t>Renforcer la participation des femmes pour contribuer à la gestion des affaires publiques locales</a:t>
            </a:r>
            <a:r>
              <a:rPr lang="fr-FR" sz="1900" dirty="0" smtClean="0">
                <a:latin typeface="Arial" panose="020B0604020202020204" pitchFamily="34" charset="0"/>
                <a:cs typeface="Arial" panose="020B0604020202020204" pitchFamily="34" charset="0"/>
              </a:rPr>
              <a:t>;</a:t>
            </a:r>
            <a:endParaRPr lang="fr-FR" sz="19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6</a:t>
            </a:fld>
            <a:endParaRPr lang="fr-FR"/>
          </a:p>
        </p:txBody>
      </p:sp>
    </p:spTree>
    <p:extLst>
      <p:ext uri="{BB962C8B-B14F-4D97-AF65-F5344CB8AC3E}">
        <p14:creationId xmlns:p14="http://schemas.microsoft.com/office/powerpoint/2010/main" val="201164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4884" y="485775"/>
            <a:ext cx="8596668" cy="923925"/>
          </a:xfrm>
        </p:spPr>
        <p:txBody>
          <a:bodyPr>
            <a:normAutofit/>
          </a:bodyPr>
          <a:lstStyle/>
          <a:p>
            <a:r>
              <a:rPr lang="fr-FR" sz="2400" b="1" dirty="0"/>
              <a:t>R</a:t>
            </a:r>
            <a:r>
              <a:rPr lang="fr-FR" sz="2400" b="1" dirty="0" smtClean="0"/>
              <a:t>ôle de l’association en matière de coopération et de partenariat:</a:t>
            </a:r>
            <a:endParaRPr lang="fr-FR" sz="2400" b="1" dirty="0"/>
          </a:p>
        </p:txBody>
      </p:sp>
      <p:sp>
        <p:nvSpPr>
          <p:cNvPr id="3" name="Espace réservé du contenu 2"/>
          <p:cNvSpPr>
            <a:spLocks noGrp="1"/>
          </p:cNvSpPr>
          <p:nvPr>
            <p:ph idx="1"/>
          </p:nvPr>
        </p:nvSpPr>
        <p:spPr>
          <a:xfrm>
            <a:off x="124884" y="1590675"/>
            <a:ext cx="7495116" cy="4450687"/>
          </a:xfrm>
        </p:spPr>
        <p:txBody>
          <a:bodyPr>
            <a:normAutofit lnSpcReduction="10000"/>
          </a:bodyPr>
          <a:lstStyle/>
          <a:p>
            <a:pPr marL="0" indent="0">
              <a:buNone/>
            </a:pPr>
            <a:r>
              <a:rPr lang="fr-FR" dirty="0" smtClean="0">
                <a:latin typeface="Arial" panose="020B0604020202020204" pitchFamily="34" charset="0"/>
                <a:cs typeface="Arial" panose="020B0604020202020204" pitchFamily="34" charset="0"/>
              </a:rPr>
              <a:t>Au niveau international, L’association </a:t>
            </a:r>
            <a:r>
              <a:rPr lang="fr-FR" dirty="0">
                <a:latin typeface="Arial" panose="020B0604020202020204" pitchFamily="34" charset="0"/>
                <a:cs typeface="Arial" panose="020B0604020202020204" pitchFamily="34" charset="0"/>
              </a:rPr>
              <a:t>est membre de:</a:t>
            </a:r>
          </a:p>
          <a:p>
            <a:pPr marL="0" indent="0" algn="just">
              <a:buClr>
                <a:srgbClr val="C00000"/>
              </a:buClr>
              <a:buSzPct val="101000"/>
              <a:buNone/>
            </a:pPr>
            <a:r>
              <a:rPr lang="fr-FR" dirty="0" smtClean="0">
                <a:latin typeface="Arial" panose="020B0604020202020204" pitchFamily="34" charset="0"/>
                <a:cs typeface="Arial" panose="020B0604020202020204" pitchFamily="34" charset="0"/>
              </a:rPr>
              <a:t>I- La </a:t>
            </a:r>
            <a:r>
              <a:rPr lang="fr-FR" dirty="0">
                <a:latin typeface="Arial" panose="020B0604020202020204" pitchFamily="34" charset="0"/>
                <a:cs typeface="Arial" panose="020B0604020202020204" pitchFamily="34" charset="0"/>
              </a:rPr>
              <a:t>délégation marocaine, « </a:t>
            </a:r>
            <a:r>
              <a:rPr lang="fr-FR" dirty="0">
                <a:solidFill>
                  <a:srgbClr val="00B050"/>
                </a:solidFill>
                <a:latin typeface="Arial" panose="020B0604020202020204" pitchFamily="34" charset="0"/>
                <a:cs typeface="Arial" panose="020B0604020202020204" pitchFamily="34" charset="0"/>
              </a:rPr>
              <a:t>Partenaire pour la démocratie locale</a:t>
            </a:r>
            <a:r>
              <a:rPr lang="fr-FR" dirty="0">
                <a:latin typeface="Arial" panose="020B0604020202020204" pitchFamily="34" charset="0"/>
                <a:cs typeface="Arial" panose="020B0604020202020204" pitchFamily="34" charset="0"/>
              </a:rPr>
              <a:t> » du </a:t>
            </a:r>
            <a:r>
              <a:rPr lang="fr-FR" b="1" dirty="0">
                <a:latin typeface="Arial" panose="020B0604020202020204" pitchFamily="34" charset="0"/>
                <a:cs typeface="Arial" panose="020B0604020202020204" pitchFamily="34" charset="0"/>
              </a:rPr>
              <a:t>Congrès des Pouvoirs Locaux et Régionaux du Conseil de l’Europe-CPLR-</a:t>
            </a:r>
            <a:r>
              <a:rPr lang="fr-FR" dirty="0">
                <a:latin typeface="Arial" panose="020B0604020202020204" pitchFamily="34" charset="0"/>
                <a:cs typeface="Arial" panose="020B0604020202020204" pitchFamily="34" charset="0"/>
              </a:rPr>
              <a:t>:</a:t>
            </a:r>
          </a:p>
          <a:p>
            <a:pPr lvl="1" algn="just">
              <a:buClr>
                <a:srgbClr val="C00000"/>
              </a:buClr>
              <a:buSzPct val="101000"/>
              <a:buFont typeface="Wingdings" panose="05000000000000000000" pitchFamily="2" charset="2"/>
              <a:buChar char="Ø"/>
            </a:pPr>
            <a:r>
              <a:rPr lang="fr-FR" sz="1800" dirty="0" smtClean="0">
                <a:latin typeface="Arial" panose="020B0604020202020204" pitchFamily="34" charset="0"/>
                <a:cs typeface="Arial" panose="020B0604020202020204" pitchFamily="34" charset="0"/>
              </a:rPr>
              <a:t>Elle est représentée </a:t>
            </a:r>
            <a:r>
              <a:rPr lang="fr-FR" sz="1800" dirty="0">
                <a:latin typeface="Arial" panose="020B0604020202020204" pitchFamily="34" charset="0"/>
                <a:cs typeface="Arial" panose="020B0604020202020204" pitchFamily="34" charset="0"/>
              </a:rPr>
              <a:t>par deux membres et siège à la </a:t>
            </a:r>
            <a:r>
              <a:rPr lang="fr-FR" sz="1800" dirty="0">
                <a:solidFill>
                  <a:srgbClr val="00B050"/>
                </a:solidFill>
                <a:latin typeface="Arial" panose="020B0604020202020204" pitchFamily="34" charset="0"/>
                <a:cs typeface="Arial" panose="020B0604020202020204" pitchFamily="34" charset="0"/>
              </a:rPr>
              <a:t>Commission du « Suivi ou Monitoring » </a:t>
            </a:r>
            <a:r>
              <a:rPr lang="fr-FR" sz="1800" dirty="0">
                <a:latin typeface="Arial" panose="020B0604020202020204" pitchFamily="34" charset="0"/>
                <a:cs typeface="Arial" panose="020B0604020202020204" pitchFamily="34" charset="0"/>
              </a:rPr>
              <a:t>et à la </a:t>
            </a:r>
            <a:r>
              <a:rPr lang="fr-FR" sz="1800" dirty="0">
                <a:solidFill>
                  <a:srgbClr val="00B050"/>
                </a:solidFill>
                <a:latin typeface="Arial" panose="020B0604020202020204" pitchFamily="34" charset="0"/>
                <a:cs typeface="Arial" panose="020B0604020202020204" pitchFamily="34" charset="0"/>
              </a:rPr>
              <a:t>Commission « des questions d’actualités</a:t>
            </a:r>
            <a:r>
              <a:rPr lang="fr-FR" sz="1800" dirty="0">
                <a:latin typeface="Arial" panose="020B0604020202020204" pitchFamily="34" charset="0"/>
                <a:cs typeface="Arial" panose="020B0604020202020204" pitchFamily="34" charset="0"/>
              </a:rPr>
              <a:t> </a:t>
            </a:r>
            <a:r>
              <a:rPr lang="fr-FR" sz="1800" dirty="0">
                <a:solidFill>
                  <a:srgbClr val="00B050"/>
                </a:solidFill>
                <a:latin typeface="Arial" panose="020B0604020202020204" pitchFamily="34" charset="0"/>
                <a:cs typeface="Arial" panose="020B0604020202020204" pitchFamily="34" charset="0"/>
              </a:rPr>
              <a:t>»</a:t>
            </a:r>
            <a:r>
              <a:rPr lang="fr-FR" sz="1800" dirty="0">
                <a:latin typeface="Arial" panose="020B0604020202020204" pitchFamily="34" charset="0"/>
                <a:cs typeface="Arial" panose="020B0604020202020204" pitchFamily="34" charset="0"/>
              </a:rPr>
              <a:t>;</a:t>
            </a:r>
          </a:p>
          <a:p>
            <a:pPr marL="0" indent="0" algn="just">
              <a:buClr>
                <a:srgbClr val="C00000"/>
              </a:buClr>
              <a:buSzPct val="101000"/>
              <a:buNone/>
            </a:pPr>
            <a:r>
              <a:rPr lang="fr-FR" dirty="0" smtClean="0">
                <a:latin typeface="Arial" panose="020B0604020202020204" pitchFamily="34" charset="0"/>
                <a:cs typeface="Arial" panose="020B0604020202020204" pitchFamily="34" charset="0"/>
              </a:rPr>
              <a:t>II- </a:t>
            </a:r>
            <a:r>
              <a:rPr lang="fr-FR" b="1" dirty="0" smtClean="0">
                <a:latin typeface="Arial" panose="020B0604020202020204" pitchFamily="34" charset="0"/>
                <a:cs typeface="Arial" panose="020B0604020202020204" pitchFamily="34" charset="0"/>
              </a:rPr>
              <a:t>Assemblée </a:t>
            </a:r>
            <a:r>
              <a:rPr lang="fr-FR" b="1" dirty="0">
                <a:latin typeface="Arial" panose="020B0604020202020204" pitchFamily="34" charset="0"/>
                <a:cs typeface="Arial" panose="020B0604020202020204" pitchFamily="34" charset="0"/>
              </a:rPr>
              <a:t>régionale et locale euro-méditerranéenne- ARLEM-</a:t>
            </a:r>
            <a:r>
              <a:rPr lang="fr-FR" dirty="0" smtClean="0">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L’AMPCPP </a:t>
            </a:r>
            <a:r>
              <a:rPr lang="fr-FR" sz="1800" dirty="0">
                <a:latin typeface="Arial" panose="020B0604020202020204" pitchFamily="34" charset="0"/>
                <a:cs typeface="Arial" panose="020B0604020202020204" pitchFamily="34" charset="0"/>
              </a:rPr>
              <a:t>est représentée par deux membres et le </a:t>
            </a:r>
            <a:r>
              <a:rPr lang="fr-FR" sz="1800" dirty="0" smtClean="0">
                <a:latin typeface="Arial" panose="020B0604020202020204" pitchFamily="34" charset="0"/>
                <a:cs typeface="Arial" panose="020B0604020202020204" pitchFamily="34" charset="0"/>
              </a:rPr>
              <a:t>Président </a:t>
            </a:r>
            <a:r>
              <a:rPr lang="fr-FR" sz="1800" dirty="0">
                <a:latin typeface="Arial" panose="020B0604020202020204" pitchFamily="34" charset="0"/>
                <a:cs typeface="Arial" panose="020B0604020202020204" pitchFamily="34" charset="0"/>
              </a:rPr>
              <a:t>a été élu rapporteur de la commission du développement territorial durable,</a:t>
            </a:r>
          </a:p>
          <a:p>
            <a:pPr marL="0" indent="0" algn="just">
              <a:buClr>
                <a:srgbClr val="C00000"/>
              </a:buClr>
              <a:buSzPct val="101000"/>
              <a:buNone/>
            </a:pPr>
            <a:r>
              <a:rPr lang="fr-FR" dirty="0" smtClean="0">
                <a:latin typeface="Arial" panose="020B0604020202020204" pitchFamily="34" charset="0"/>
                <a:cs typeface="Arial" panose="020B0604020202020204" pitchFamily="34" charset="0"/>
              </a:rPr>
              <a:t>III- Cités </a:t>
            </a:r>
            <a:r>
              <a:rPr lang="fr-FR" dirty="0">
                <a:latin typeface="Arial" panose="020B0604020202020204" pitchFamily="34" charset="0"/>
                <a:cs typeface="Arial" panose="020B0604020202020204" pitchFamily="34" charset="0"/>
              </a:rPr>
              <a:t>et Gouvernements Locaux Unis d’Afrique –CGLU Afrique -;</a:t>
            </a:r>
            <a:r>
              <a:rPr lang="fr-FR" dirty="0">
                <a:solidFill>
                  <a:srgbClr val="00B050"/>
                </a:solidFill>
                <a:latin typeface="Arial" panose="020B0604020202020204" pitchFamily="34" charset="0"/>
                <a:cs typeface="Arial" panose="020B0604020202020204" pitchFamily="34" charset="0"/>
              </a:rPr>
              <a:t>partenaire</a:t>
            </a:r>
          </a:p>
          <a:p>
            <a:pPr marL="0" indent="0" algn="just">
              <a:buClr>
                <a:srgbClr val="C00000"/>
              </a:buClr>
              <a:buSzPct val="101000"/>
              <a:buNone/>
            </a:pPr>
            <a:r>
              <a:rPr lang="fr-FR" dirty="0" smtClean="0">
                <a:latin typeface="Arial" panose="020B0604020202020204" pitchFamily="34" charset="0"/>
                <a:cs typeface="Arial" panose="020B0604020202020204" pitchFamily="34" charset="0"/>
              </a:rPr>
              <a:t>IV- Comité </a:t>
            </a:r>
            <a:r>
              <a:rPr lang="fr-FR" dirty="0">
                <a:latin typeface="Arial" panose="020B0604020202020204" pitchFamily="34" charset="0"/>
                <a:cs typeface="Arial" panose="020B0604020202020204" pitchFamily="34" charset="0"/>
              </a:rPr>
              <a:t>de Pilotage et Comité Technique du Fonds africain d’appui à la coopération décentralisée internationale des Collectivités Territoriales; </a:t>
            </a:r>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7</a:t>
            </a:fld>
            <a:endParaRPr lang="fr-FR"/>
          </a:p>
        </p:txBody>
      </p:sp>
      <p:pic>
        <p:nvPicPr>
          <p:cNvPr id="7" name="Image 6"/>
          <p:cNvPicPr>
            <a:picLocks noChangeAspect="1"/>
          </p:cNvPicPr>
          <p:nvPr/>
        </p:nvPicPr>
        <p:blipFill>
          <a:blip r:embed="rId2"/>
          <a:stretch>
            <a:fillRect/>
          </a:stretch>
        </p:blipFill>
        <p:spPr>
          <a:xfrm>
            <a:off x="8333116" y="108953"/>
            <a:ext cx="3626906" cy="2090783"/>
          </a:xfrm>
          <a:prstGeom prst="rect">
            <a:avLst/>
          </a:prstGeom>
        </p:spPr>
      </p:pic>
      <p:pic>
        <p:nvPicPr>
          <p:cNvPr id="5" name="Image 4"/>
          <p:cNvPicPr>
            <a:picLocks noChangeAspect="1"/>
          </p:cNvPicPr>
          <p:nvPr/>
        </p:nvPicPr>
        <p:blipFill>
          <a:blip r:embed="rId3"/>
          <a:stretch>
            <a:fillRect/>
          </a:stretch>
        </p:blipFill>
        <p:spPr>
          <a:xfrm>
            <a:off x="8285351" y="4332337"/>
            <a:ext cx="3635531" cy="2332123"/>
          </a:xfrm>
          <a:prstGeom prst="rect">
            <a:avLst/>
          </a:prstGeom>
        </p:spPr>
      </p:pic>
      <p:pic>
        <p:nvPicPr>
          <p:cNvPr id="6" name="Image 5"/>
          <p:cNvPicPr>
            <a:picLocks noChangeAspect="1"/>
          </p:cNvPicPr>
          <p:nvPr/>
        </p:nvPicPr>
        <p:blipFill>
          <a:blip r:embed="rId4"/>
          <a:stretch>
            <a:fillRect/>
          </a:stretch>
        </p:blipFill>
        <p:spPr>
          <a:xfrm>
            <a:off x="7742387" y="2247916"/>
            <a:ext cx="3798137" cy="2036240"/>
          </a:xfrm>
          <a:prstGeom prst="rect">
            <a:avLst/>
          </a:prstGeom>
        </p:spPr>
      </p:pic>
    </p:spTree>
    <p:extLst>
      <p:ext uri="{BB962C8B-B14F-4D97-AF65-F5344CB8AC3E}">
        <p14:creationId xmlns:p14="http://schemas.microsoft.com/office/powerpoint/2010/main" val="2174315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334" y="474457"/>
            <a:ext cx="6939791" cy="5290864"/>
          </a:xfrm>
        </p:spPr>
        <p:txBody>
          <a:bodyPr/>
          <a:lstStyle/>
          <a:p>
            <a:pPr marL="0" indent="0" algn="just">
              <a:buNone/>
            </a:pPr>
            <a:r>
              <a:rPr lang="fr-FR" dirty="0" smtClean="0">
                <a:latin typeface="Arial" panose="020B0604020202020204" pitchFamily="34" charset="0"/>
                <a:cs typeface="Arial" panose="020B0604020202020204" pitchFamily="34" charset="0"/>
              </a:rPr>
              <a:t>Aussi, L'Association a </a:t>
            </a:r>
            <a:r>
              <a:rPr lang="fr-FR" dirty="0">
                <a:latin typeface="Arial" panose="020B0604020202020204" pitchFamily="34" charset="0"/>
                <a:cs typeface="Arial" panose="020B0604020202020204" pitchFamily="34" charset="0"/>
              </a:rPr>
              <a:t>organisé </a:t>
            </a:r>
            <a:r>
              <a:rPr lang="fr-FR" dirty="0" smtClean="0">
                <a:latin typeface="Arial" panose="020B0604020202020204" pitchFamily="34" charset="0"/>
                <a:cs typeface="Arial" panose="020B0604020202020204" pitchFamily="34" charset="0"/>
              </a:rPr>
              <a:t>le 15 janvier 2024 une </a:t>
            </a:r>
            <a:r>
              <a:rPr lang="fr-FR" dirty="0">
                <a:latin typeface="Arial" panose="020B0604020202020204" pitchFamily="34" charset="0"/>
                <a:cs typeface="Arial" panose="020B0604020202020204" pitchFamily="34" charset="0"/>
              </a:rPr>
              <a:t>réunion institutionnelle à Rabat avec des représentants du gouvernement régional andalou et des îles Canaries afin de rechercher de nouvelles voies pour la coopération décentralisée transfrontalière entre les deux </a:t>
            </a:r>
            <a:r>
              <a:rPr lang="fr-FR" dirty="0" smtClean="0">
                <a:latin typeface="Arial" panose="020B0604020202020204" pitchFamily="34" charset="0"/>
                <a:cs typeface="Arial" panose="020B0604020202020204" pitchFamily="34" charset="0"/>
              </a:rPr>
              <a:t>parties.</a:t>
            </a:r>
          </a:p>
          <a:p>
            <a:pPr marL="0" indent="0" algn="just">
              <a:buNone/>
            </a:pPr>
            <a:r>
              <a:rPr lang="fr-FR" dirty="0">
                <a:latin typeface="Arial" panose="020B0604020202020204" pitchFamily="34" charset="0"/>
                <a:cs typeface="Arial" panose="020B0604020202020204" pitchFamily="34" charset="0"/>
              </a:rPr>
              <a:t>L'objectif principal de cette réunion institutionnelle était de mettre en évidence les expériences réussies dans ce domaine et d'établir une feuille de route commune pour promouvoir et renforcer les liens entre les mairies, les conseils provinciaux et les autres autorités locales des deux pays.</a:t>
            </a:r>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8</a:t>
            </a:fld>
            <a:endParaRPr lang="fr-FR"/>
          </a:p>
        </p:txBody>
      </p:sp>
      <p:pic>
        <p:nvPicPr>
          <p:cNvPr id="5" name="Image 4"/>
          <p:cNvPicPr>
            <a:picLocks noChangeAspect="1"/>
          </p:cNvPicPr>
          <p:nvPr/>
        </p:nvPicPr>
        <p:blipFill>
          <a:blip r:embed="rId2"/>
          <a:stretch>
            <a:fillRect/>
          </a:stretch>
        </p:blipFill>
        <p:spPr>
          <a:xfrm>
            <a:off x="4082909" y="3828921"/>
            <a:ext cx="3868766" cy="2577566"/>
          </a:xfrm>
          <a:prstGeom prst="rect">
            <a:avLst/>
          </a:prstGeom>
        </p:spPr>
      </p:pic>
      <p:pic>
        <p:nvPicPr>
          <p:cNvPr id="6" name="Image 5"/>
          <p:cNvPicPr>
            <a:picLocks noChangeAspect="1"/>
          </p:cNvPicPr>
          <p:nvPr/>
        </p:nvPicPr>
        <p:blipFill>
          <a:blip r:embed="rId3"/>
          <a:stretch>
            <a:fillRect/>
          </a:stretch>
        </p:blipFill>
        <p:spPr>
          <a:xfrm>
            <a:off x="153562" y="3828921"/>
            <a:ext cx="3866348" cy="2577566"/>
          </a:xfrm>
          <a:prstGeom prst="rect">
            <a:avLst/>
          </a:prstGeom>
        </p:spPr>
      </p:pic>
      <p:pic>
        <p:nvPicPr>
          <p:cNvPr id="7" name="Image 6"/>
          <p:cNvPicPr>
            <a:picLocks noChangeAspect="1"/>
          </p:cNvPicPr>
          <p:nvPr/>
        </p:nvPicPr>
        <p:blipFill>
          <a:blip r:embed="rId4"/>
          <a:stretch>
            <a:fillRect/>
          </a:stretch>
        </p:blipFill>
        <p:spPr>
          <a:xfrm>
            <a:off x="8132943" y="583829"/>
            <a:ext cx="3836677" cy="2556186"/>
          </a:xfrm>
          <a:prstGeom prst="rect">
            <a:avLst/>
          </a:prstGeom>
        </p:spPr>
      </p:pic>
      <p:pic>
        <p:nvPicPr>
          <p:cNvPr id="8" name="Image 7"/>
          <p:cNvPicPr>
            <a:picLocks noChangeAspect="1"/>
          </p:cNvPicPr>
          <p:nvPr/>
        </p:nvPicPr>
        <p:blipFill>
          <a:blip r:embed="rId5"/>
          <a:stretch>
            <a:fillRect/>
          </a:stretch>
        </p:blipFill>
        <p:spPr>
          <a:xfrm>
            <a:off x="8245807" y="3872478"/>
            <a:ext cx="3801014" cy="2534009"/>
          </a:xfrm>
          <a:prstGeom prst="rect">
            <a:avLst/>
          </a:prstGeom>
        </p:spPr>
      </p:pic>
    </p:spTree>
    <p:extLst>
      <p:ext uri="{BB962C8B-B14F-4D97-AF65-F5344CB8AC3E}">
        <p14:creationId xmlns:p14="http://schemas.microsoft.com/office/powerpoint/2010/main" val="4416861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7334" y="609600"/>
            <a:ext cx="8596668" cy="615351"/>
          </a:xfrm>
        </p:spPr>
        <p:txBody>
          <a:bodyPr>
            <a:normAutofit/>
          </a:bodyPr>
          <a:lstStyle/>
          <a:p>
            <a:r>
              <a:rPr lang="fr-FR" sz="2400" b="1" dirty="0" smtClean="0"/>
              <a:t>La coopération Sud-Sud</a:t>
            </a:r>
            <a:endParaRPr lang="fr-FR" sz="2400" b="1" dirty="0"/>
          </a:p>
        </p:txBody>
      </p:sp>
      <p:sp>
        <p:nvSpPr>
          <p:cNvPr id="3" name="Espace réservé du contenu 2"/>
          <p:cNvSpPr>
            <a:spLocks noGrp="1"/>
          </p:cNvSpPr>
          <p:nvPr>
            <p:ph idx="1"/>
          </p:nvPr>
        </p:nvSpPr>
        <p:spPr>
          <a:xfrm>
            <a:off x="677334" y="1380227"/>
            <a:ext cx="8199247" cy="4661136"/>
          </a:xfrm>
        </p:spPr>
        <p:txBody>
          <a:bodyPr/>
          <a:lstStyle/>
          <a:p>
            <a:pPr marL="0" indent="0" algn="just">
              <a:lnSpc>
                <a:spcPct val="150000"/>
              </a:lnSpc>
              <a:buNone/>
            </a:pPr>
            <a:r>
              <a:rPr lang="fr-FR" dirty="0" smtClean="0">
                <a:latin typeface="Arial" panose="020B0604020202020204" pitchFamily="34" charset="0"/>
                <a:cs typeface="Arial" panose="020B0604020202020204" pitchFamily="34" charset="0"/>
              </a:rPr>
              <a:t>Suite à la création du Fond d’Appui à la Coopération Décentralisée Internationale des Collectivités Territoriales (FACDI), l’Association Marocaine des Présidents des Conseils des Préfectures et Provinces a organisé une formation des cadres des Conseils des Préfectures et Provinces, et a assuré un accompagnement en tant qu'intermédiaire entre les collectivités territoriales marocaines et leurs homologues africaines. </a:t>
            </a:r>
          </a:p>
          <a:p>
            <a:pPr marL="0" indent="0" algn="just">
              <a:lnSpc>
                <a:spcPct val="150000"/>
              </a:lnSpc>
              <a:buNone/>
            </a:pPr>
            <a:r>
              <a:rPr lang="fr-FR" dirty="0" smtClean="0">
                <a:latin typeface="Arial" panose="020B0604020202020204" pitchFamily="34" charset="0"/>
                <a:cs typeface="Arial" panose="020B0604020202020204" pitchFamily="34" charset="0"/>
              </a:rPr>
              <a:t>Grace à cela plusieurs partenariats et projets ont été exécutés dans les territoires des collectivités africaines et le tableau qui suit en est l’illustration pratique:</a:t>
            </a:r>
          </a:p>
        </p:txBody>
      </p:sp>
      <p:sp>
        <p:nvSpPr>
          <p:cNvPr id="4" name="Espace réservé du numéro de diapositive 3"/>
          <p:cNvSpPr>
            <a:spLocks noGrp="1"/>
          </p:cNvSpPr>
          <p:nvPr>
            <p:ph type="sldNum" sz="quarter" idx="12"/>
          </p:nvPr>
        </p:nvSpPr>
        <p:spPr/>
        <p:txBody>
          <a:bodyPr/>
          <a:lstStyle/>
          <a:p>
            <a:fld id="{D2873441-4AF7-4826-9273-79391E0EA2E0}" type="slidenum">
              <a:rPr lang="fr-FR" smtClean="0"/>
              <a:t>9</a:t>
            </a:fld>
            <a:endParaRPr lang="fr-FR"/>
          </a:p>
        </p:txBody>
      </p:sp>
    </p:spTree>
    <p:extLst>
      <p:ext uri="{BB962C8B-B14F-4D97-AF65-F5344CB8AC3E}">
        <p14:creationId xmlns:p14="http://schemas.microsoft.com/office/powerpoint/2010/main" val="834912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625</TotalTime>
  <Words>2767</Words>
  <Application>Microsoft Office PowerPoint</Application>
  <PresentationFormat>Grand écran</PresentationFormat>
  <Paragraphs>199</Paragraphs>
  <Slides>29</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29</vt:i4>
      </vt:variant>
    </vt:vector>
  </HeadingPairs>
  <TitlesOfParts>
    <vt:vector size="39" baseType="lpstr">
      <vt:lpstr>Aptos</vt:lpstr>
      <vt:lpstr>Arial</vt:lpstr>
      <vt:lpstr>Calibri</vt:lpstr>
      <vt:lpstr>Cambria</vt:lpstr>
      <vt:lpstr>Colonna MT</vt:lpstr>
      <vt:lpstr>Times New Roman</vt:lpstr>
      <vt:lpstr>Trebuchet MS</vt:lpstr>
      <vt:lpstr>Wingdings</vt:lpstr>
      <vt:lpstr>Wingdings 3</vt:lpstr>
      <vt:lpstr>Facette</vt:lpstr>
      <vt:lpstr>Intervention de Mr Abdelaziz DEROUICHE A la journée d’étude intitulée :    "Impact de la Coopération Décentralisée de l'Administration Locale Andalouse : transfert du municipalisme vers un Développement Durable" </vt:lpstr>
      <vt:lpstr>Présentation PowerPoint</vt:lpstr>
      <vt:lpstr>Le découpage territorial au Maroc: 1- Les Régions</vt:lpstr>
      <vt:lpstr>2- Les Préfectures et Provinces </vt:lpstr>
      <vt:lpstr>3- Les Communes </vt:lpstr>
      <vt:lpstr>Présentation PowerPoint</vt:lpstr>
      <vt:lpstr>Rôle de l’association en matière de coopération et de partenariat:</vt:lpstr>
      <vt:lpstr>Présentation PowerPoint</vt:lpstr>
      <vt:lpstr>La coopération Sud-Sud</vt:lpstr>
      <vt:lpstr>Présentation PowerPoint</vt:lpstr>
      <vt:lpstr>Contexte général de la coopération décentralisée internationale au Maroc</vt:lpstr>
      <vt:lpstr>Présentation PowerPoint</vt:lpstr>
      <vt:lpstr>Présentation PowerPoint</vt:lpstr>
      <vt:lpstr>Présentation PowerPoint</vt:lpstr>
      <vt:lpstr>Présentation PowerPoint</vt:lpstr>
      <vt:lpstr>Question II: Quel rôle jouent actuellement les conseils provinciaux et préfectoraux du Maroc dans la coopération décentralisée et quelle valeur ajoutée apportent-ils ?  </vt:lpstr>
      <vt:lpstr>Présentation PowerPoint</vt:lpstr>
      <vt:lpstr>Question III: Quelles ont été les expériences de coopération les plus réussies avec les administrations andalouses et dans quels domaines voyez-vous le plus grand potentiel pour l’avenir ?</vt:lpstr>
      <vt:lpstr>Exemples et domaines des partenariats</vt:lpstr>
      <vt:lpstr>Principaux domaines de partenariat</vt:lpstr>
      <vt:lpstr>Présentation PowerPoint</vt:lpstr>
      <vt:lpstr>Question IV: Comment est encouragée l’implication des citoyens — en particulier des femmes et des jeunes — dans les projets de coopération locale au Maroc ?</vt:lpstr>
      <vt:lpstr>Présentation PowerPoint</vt:lpstr>
      <vt:lpstr>Présentation PowerPoint</vt:lpstr>
      <vt:lpstr>Question V: Quels sont, selon vous, les principaux défis et opportunités pour renforcer la coopération décentralisée entre l’Andalousie et le Maroc dans les prochaines années ?</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Intervention de Mr Abdelaziz DEROUICHE A la journée d’étude intitulée :    "Impact de la Coopération Décentralisée de l'Administration Locale Andalouse : transfert du municipalisme vers un Développement Durable"</dc:title>
  <dc:creator>makdadiaziza2023@gmail.com</dc:creator>
  <cp:lastModifiedBy>pc</cp:lastModifiedBy>
  <cp:revision>90</cp:revision>
  <cp:lastPrinted>2025-09-19T17:58:39Z</cp:lastPrinted>
  <dcterms:created xsi:type="dcterms:W3CDTF">2025-09-18T17:17:58Z</dcterms:created>
  <dcterms:modified xsi:type="dcterms:W3CDTF">2025-09-19T18:17:23Z</dcterms:modified>
</cp:coreProperties>
</file>