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37"/>
  </p:notesMasterIdLst>
  <p:sldIdLst>
    <p:sldId id="262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27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31" r:id="rId26"/>
    <p:sldId id="328" r:id="rId27"/>
    <p:sldId id="320" r:id="rId28"/>
    <p:sldId id="321" r:id="rId29"/>
    <p:sldId id="329" r:id="rId30"/>
    <p:sldId id="330" r:id="rId31"/>
    <p:sldId id="322" r:id="rId32"/>
    <p:sldId id="323" r:id="rId33"/>
    <p:sldId id="324" r:id="rId34"/>
    <p:sldId id="325" r:id="rId35"/>
    <p:sldId id="326" r:id="rId36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481"/>
    <a:srgbClr val="FFFF99"/>
    <a:srgbClr val="EAF9FC"/>
    <a:srgbClr val="0E64B2"/>
    <a:srgbClr val="051DD1"/>
    <a:srgbClr val="FF6699"/>
    <a:srgbClr val="FFFF66"/>
    <a:srgbClr val="FFFF00"/>
    <a:srgbClr val="020C1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28" autoAdjust="0"/>
  </p:normalViewPr>
  <p:slideViewPr>
    <p:cSldViewPr>
      <p:cViewPr varScale="1">
        <p:scale>
          <a:sx n="84" d="100"/>
          <a:sy n="84" d="100"/>
        </p:scale>
        <p:origin x="-42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35D911-8A11-4164-87D6-2E033991CA27}" type="doc">
      <dgm:prSet loTypeId="urn:microsoft.com/office/officeart/2005/8/layout/hierarchy2" loCatId="hierarchy" qsTypeId="urn:microsoft.com/office/officeart/2005/8/quickstyle/3d7" qsCatId="3D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C8C9CAF9-4A43-41E9-87CC-BFFE5C7050D6}">
      <dgm:prSet phldrT="[Texto]" custT="1"/>
      <dgm:spPr/>
      <dgm:t>
        <a:bodyPr/>
        <a:lstStyle/>
        <a:p>
          <a:r>
            <a:rPr lang="es-ES" sz="1800" b="1" dirty="0" smtClean="0"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rPr>
            <a:t>Inversión en crecimiento y empleo</a:t>
          </a:r>
          <a:endParaRPr lang="es-ES" sz="1800" b="1" dirty="0">
            <a:solidFill>
              <a:srgbClr val="8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903D2AB6-846F-47B9-9B73-8BFD96951A9A}" type="parTrans" cxnId="{0A17F54D-0376-4AB0-8156-7D0834254E42}">
      <dgm:prSet/>
      <dgm:spPr/>
      <dgm:t>
        <a:bodyPr/>
        <a:lstStyle/>
        <a:p>
          <a:endParaRPr lang="es-ES" sz="1800" b="1">
            <a:solidFill>
              <a:srgbClr val="8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35F010B5-8617-437F-9560-6843B39DD1CE}" type="sibTrans" cxnId="{0A17F54D-0376-4AB0-8156-7D0834254E42}">
      <dgm:prSet/>
      <dgm:spPr/>
      <dgm:t>
        <a:bodyPr/>
        <a:lstStyle/>
        <a:p>
          <a:endParaRPr lang="es-ES" sz="1800" b="1">
            <a:solidFill>
              <a:srgbClr val="8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99974404-267C-4193-BC43-CA8690009810}">
      <dgm:prSet phldrT="[Texto]" custT="1"/>
      <dgm:spPr/>
      <dgm:t>
        <a:bodyPr/>
        <a:lstStyle/>
        <a:p>
          <a:r>
            <a:rPr lang="es-ES" sz="1800" b="1" smtClean="0"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rPr>
            <a:t>Regiones menos desarrolladas</a:t>
          </a:r>
          <a:endParaRPr lang="es-ES" sz="1800" b="1" dirty="0">
            <a:solidFill>
              <a:srgbClr val="8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CAFE0212-D663-48E8-B7C9-144C11977773}" type="parTrans" cxnId="{8AA4F42B-5942-4104-AC6E-1732A5DB88E3}">
      <dgm:prSet custT="1"/>
      <dgm:spPr/>
      <dgm:t>
        <a:bodyPr/>
        <a:lstStyle/>
        <a:p>
          <a:endParaRPr lang="es-ES" sz="1800" b="1">
            <a:solidFill>
              <a:srgbClr val="8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0DA28DA3-6E02-40D6-BFEC-C55ACCCAB59E}" type="sibTrans" cxnId="{8AA4F42B-5942-4104-AC6E-1732A5DB88E3}">
      <dgm:prSet/>
      <dgm:spPr/>
      <dgm:t>
        <a:bodyPr/>
        <a:lstStyle/>
        <a:p>
          <a:endParaRPr lang="es-ES" sz="1800" b="1">
            <a:solidFill>
              <a:srgbClr val="8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D0935260-13C5-4DD6-8F92-477D95F9F91A}">
      <dgm:prSet phldrT="[Texto]" custT="1"/>
      <dgm:spPr/>
      <dgm:t>
        <a:bodyPr/>
        <a:lstStyle/>
        <a:p>
          <a:r>
            <a:rPr lang="es-ES" sz="1800" b="1" smtClean="0"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rPr>
            <a:t>PIB per cápita sea inferior al 75 % del PIB medio de la UE‑27</a:t>
          </a:r>
          <a:endParaRPr lang="es-ES" sz="1800" b="1" dirty="0">
            <a:solidFill>
              <a:srgbClr val="8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6C122BDA-51E5-4B9C-A02E-B90237985006}" type="parTrans" cxnId="{72D9927A-C455-423A-86C3-A44F9A398EF9}">
      <dgm:prSet custT="1"/>
      <dgm:spPr/>
      <dgm:t>
        <a:bodyPr/>
        <a:lstStyle/>
        <a:p>
          <a:endParaRPr lang="es-ES" sz="1800" b="1">
            <a:solidFill>
              <a:srgbClr val="8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86F732E8-2B57-4A67-9E4C-C62BB749B9F6}" type="sibTrans" cxnId="{72D9927A-C455-423A-86C3-A44F9A398EF9}">
      <dgm:prSet/>
      <dgm:spPr/>
      <dgm:t>
        <a:bodyPr/>
        <a:lstStyle/>
        <a:p>
          <a:endParaRPr lang="es-ES" sz="1800" b="1">
            <a:solidFill>
              <a:srgbClr val="8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24FED916-83A3-47B5-9E1D-820315E12BDC}">
      <dgm:prSet phldrT="[Texto]" custT="1"/>
      <dgm:spPr/>
      <dgm:t>
        <a:bodyPr/>
        <a:lstStyle/>
        <a:p>
          <a:r>
            <a:rPr lang="es-ES" sz="1800" b="1" smtClean="0"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rPr>
            <a:t>Regiones en transición</a:t>
          </a:r>
          <a:endParaRPr lang="es-ES" sz="1800" b="1" dirty="0">
            <a:solidFill>
              <a:srgbClr val="8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D2339069-77E8-4719-8D96-5AD07A626057}" type="parTrans" cxnId="{63779480-089C-4634-85E1-D4FCD25FEED5}">
      <dgm:prSet custT="1"/>
      <dgm:spPr/>
      <dgm:t>
        <a:bodyPr/>
        <a:lstStyle/>
        <a:p>
          <a:endParaRPr lang="es-ES" sz="1800" b="1">
            <a:solidFill>
              <a:srgbClr val="8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3F1D673D-284F-480F-9AA9-CE107793DEAC}" type="sibTrans" cxnId="{63779480-089C-4634-85E1-D4FCD25FEED5}">
      <dgm:prSet/>
      <dgm:spPr/>
      <dgm:t>
        <a:bodyPr/>
        <a:lstStyle/>
        <a:p>
          <a:endParaRPr lang="es-ES" sz="1800" b="1">
            <a:solidFill>
              <a:srgbClr val="8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3AF1FF07-2532-46BC-BDE9-8D714625F3BE}">
      <dgm:prSet custT="1"/>
      <dgm:spPr/>
      <dgm:t>
        <a:bodyPr/>
        <a:lstStyle/>
        <a:p>
          <a:r>
            <a:rPr lang="es-ES" sz="1800" b="1" dirty="0" smtClean="0"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rPr>
            <a:t>PIB per cápita se sitúe entre </a:t>
          </a:r>
          <a:r>
            <a:rPr lang="es-ES" sz="1800" b="1" smtClean="0"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rPr>
            <a:t>el  75</a:t>
          </a:r>
          <a:r>
            <a:rPr lang="es-ES" sz="1800" b="1" dirty="0" smtClean="0"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rPr>
            <a:t> % y el 90 % del PIB medio de la UE‑27</a:t>
          </a:r>
          <a:endParaRPr lang="es-ES" sz="1800" b="1" dirty="0">
            <a:solidFill>
              <a:srgbClr val="8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C5003C94-0AED-4DAC-BD88-694448820B95}" type="parTrans" cxnId="{681CCE9F-7F4E-4335-9E9F-CF44FC37D95C}">
      <dgm:prSet custT="1"/>
      <dgm:spPr/>
      <dgm:t>
        <a:bodyPr/>
        <a:lstStyle/>
        <a:p>
          <a:endParaRPr lang="es-ES" sz="1800" b="1">
            <a:solidFill>
              <a:srgbClr val="8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B7963EF0-F98E-4F86-8A8B-E07A28087116}" type="sibTrans" cxnId="{681CCE9F-7F4E-4335-9E9F-CF44FC37D95C}">
      <dgm:prSet/>
      <dgm:spPr/>
      <dgm:t>
        <a:bodyPr/>
        <a:lstStyle/>
        <a:p>
          <a:endParaRPr lang="es-ES" sz="1800" b="1">
            <a:solidFill>
              <a:srgbClr val="8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17734780-059D-4B59-A91E-1546BBDF07DD}">
      <dgm:prSet custT="1"/>
      <dgm:spPr/>
      <dgm:t>
        <a:bodyPr/>
        <a:lstStyle/>
        <a:p>
          <a:r>
            <a:rPr lang="es-ES" sz="1800" b="1" smtClean="0"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rPr>
            <a:t>Regiones más desarrolladas</a:t>
          </a:r>
          <a:endParaRPr lang="es-ES" sz="1800" b="1" dirty="0">
            <a:solidFill>
              <a:srgbClr val="8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40362DD6-8ACF-4802-9931-27823AD0D61D}" type="parTrans" cxnId="{2C0FBD50-B1F8-41F8-A433-1298FD9DFA75}">
      <dgm:prSet custT="1"/>
      <dgm:spPr/>
      <dgm:t>
        <a:bodyPr/>
        <a:lstStyle/>
        <a:p>
          <a:endParaRPr lang="es-ES" sz="1800" b="1">
            <a:solidFill>
              <a:srgbClr val="8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0CC18EC5-2757-4F5A-AD11-346E190E66E0}" type="sibTrans" cxnId="{2C0FBD50-B1F8-41F8-A433-1298FD9DFA75}">
      <dgm:prSet/>
      <dgm:spPr/>
      <dgm:t>
        <a:bodyPr/>
        <a:lstStyle/>
        <a:p>
          <a:endParaRPr lang="es-ES" sz="1800" b="1">
            <a:solidFill>
              <a:srgbClr val="8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E6F404B4-7310-4F1B-A619-E3C23A9D0150}">
      <dgm:prSet custT="1"/>
      <dgm:spPr/>
      <dgm:t>
        <a:bodyPr/>
        <a:lstStyle/>
        <a:p>
          <a:r>
            <a:rPr lang="es-ES" sz="1800" b="1" smtClean="0"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rPr>
            <a:t>cuyo PIB per cápita sea superior al 90 % del PIB medio de la UE‑27</a:t>
          </a:r>
          <a:endParaRPr lang="es-ES" sz="1800" b="1" dirty="0">
            <a:solidFill>
              <a:srgbClr val="8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BAAB16D8-15E6-4DDC-822C-0D6989860B16}" type="parTrans" cxnId="{CE9E4578-4C3E-42BB-BC2F-FFCC181BDB78}">
      <dgm:prSet custT="1"/>
      <dgm:spPr/>
      <dgm:t>
        <a:bodyPr/>
        <a:lstStyle/>
        <a:p>
          <a:endParaRPr lang="es-ES" sz="1800" b="1">
            <a:solidFill>
              <a:srgbClr val="8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D8D7A447-B4A6-4B62-BB7D-862C416132C5}" type="sibTrans" cxnId="{CE9E4578-4C3E-42BB-BC2F-FFCC181BDB78}">
      <dgm:prSet/>
      <dgm:spPr/>
      <dgm:t>
        <a:bodyPr/>
        <a:lstStyle/>
        <a:p>
          <a:endParaRPr lang="es-ES" sz="1800" b="1">
            <a:solidFill>
              <a:srgbClr val="8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A72AE02D-D714-4C43-AD2A-DC5E6CDFD77C}" type="pres">
      <dgm:prSet presAssocID="{A935D911-8A11-4164-87D6-2E033991CA2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CEB3D18-759D-4CA0-B578-753C79844E41}" type="pres">
      <dgm:prSet presAssocID="{C8C9CAF9-4A43-41E9-87CC-BFFE5C7050D6}" presName="root1" presStyleCnt="0"/>
      <dgm:spPr/>
      <dgm:t>
        <a:bodyPr/>
        <a:lstStyle/>
        <a:p>
          <a:endParaRPr lang="es-ES"/>
        </a:p>
      </dgm:t>
    </dgm:pt>
    <dgm:pt modelId="{174E6EC7-2CC0-46CA-B08A-6909A4514B2D}" type="pres">
      <dgm:prSet presAssocID="{C8C9CAF9-4A43-41E9-87CC-BFFE5C7050D6}" presName="LevelOneTextNode" presStyleLbl="node0" presStyleIdx="0" presStyleCnt="1" custScaleX="92731" custLinFactNeighborX="-34959" custLinFactNeighborY="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B1BC24-66C4-45C1-93A9-5A100578810E}" type="pres">
      <dgm:prSet presAssocID="{C8C9CAF9-4A43-41E9-87CC-BFFE5C7050D6}" presName="level2hierChild" presStyleCnt="0"/>
      <dgm:spPr/>
      <dgm:t>
        <a:bodyPr/>
        <a:lstStyle/>
        <a:p>
          <a:endParaRPr lang="es-ES"/>
        </a:p>
      </dgm:t>
    </dgm:pt>
    <dgm:pt modelId="{36721F51-5774-4864-AD5E-371EB331F60B}" type="pres">
      <dgm:prSet presAssocID="{CAFE0212-D663-48E8-B7C9-144C11977773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CA3B7396-16AE-420C-B8E0-BF69C55914B1}" type="pres">
      <dgm:prSet presAssocID="{CAFE0212-D663-48E8-B7C9-144C11977773}" presName="connTx" presStyleLbl="parChTrans1D2" presStyleIdx="0" presStyleCnt="3"/>
      <dgm:spPr/>
      <dgm:t>
        <a:bodyPr/>
        <a:lstStyle/>
        <a:p>
          <a:endParaRPr lang="es-ES"/>
        </a:p>
      </dgm:t>
    </dgm:pt>
    <dgm:pt modelId="{D48D0A8C-0D21-460E-8F85-30801970DEEB}" type="pres">
      <dgm:prSet presAssocID="{99974404-267C-4193-BC43-CA8690009810}" presName="root2" presStyleCnt="0"/>
      <dgm:spPr/>
      <dgm:t>
        <a:bodyPr/>
        <a:lstStyle/>
        <a:p>
          <a:endParaRPr lang="es-ES"/>
        </a:p>
      </dgm:t>
    </dgm:pt>
    <dgm:pt modelId="{FFE180CD-F3E9-4FF6-B188-0EBFEC391729}" type="pres">
      <dgm:prSet presAssocID="{99974404-267C-4193-BC43-CA8690009810}" presName="LevelTwoTextNode" presStyleLbl="node2" presStyleIdx="0" presStyleCnt="3" custLinFactNeighborX="-6040" custLinFactNeighborY="-8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34AEE8-F439-4E16-AB79-8D79F40D57AF}" type="pres">
      <dgm:prSet presAssocID="{99974404-267C-4193-BC43-CA8690009810}" presName="level3hierChild" presStyleCnt="0"/>
      <dgm:spPr/>
      <dgm:t>
        <a:bodyPr/>
        <a:lstStyle/>
        <a:p>
          <a:endParaRPr lang="es-ES"/>
        </a:p>
      </dgm:t>
    </dgm:pt>
    <dgm:pt modelId="{95E956DA-14BF-4ED3-A6EE-1A585EEBE3EA}" type="pres">
      <dgm:prSet presAssocID="{6C122BDA-51E5-4B9C-A02E-B90237985006}" presName="conn2-1" presStyleLbl="parChTrans1D3" presStyleIdx="0" presStyleCnt="3"/>
      <dgm:spPr/>
      <dgm:t>
        <a:bodyPr/>
        <a:lstStyle/>
        <a:p>
          <a:endParaRPr lang="es-ES"/>
        </a:p>
      </dgm:t>
    </dgm:pt>
    <dgm:pt modelId="{63000840-ACC0-4C58-9067-EF1B38872CE8}" type="pres">
      <dgm:prSet presAssocID="{6C122BDA-51E5-4B9C-A02E-B90237985006}" presName="connTx" presStyleLbl="parChTrans1D3" presStyleIdx="0" presStyleCnt="3"/>
      <dgm:spPr/>
      <dgm:t>
        <a:bodyPr/>
        <a:lstStyle/>
        <a:p>
          <a:endParaRPr lang="es-ES"/>
        </a:p>
      </dgm:t>
    </dgm:pt>
    <dgm:pt modelId="{31D0C4A1-EF74-4CF4-BE26-C583C4046C1D}" type="pres">
      <dgm:prSet presAssocID="{D0935260-13C5-4DD6-8F92-477D95F9F91A}" presName="root2" presStyleCnt="0"/>
      <dgm:spPr/>
      <dgm:t>
        <a:bodyPr/>
        <a:lstStyle/>
        <a:p>
          <a:endParaRPr lang="es-ES"/>
        </a:p>
      </dgm:t>
    </dgm:pt>
    <dgm:pt modelId="{F58A82DD-A797-4B9F-9404-C979AD6D8861}" type="pres">
      <dgm:prSet presAssocID="{D0935260-13C5-4DD6-8F92-477D95F9F91A}" presName="LevelTwoTextNode" presStyleLbl="node3" presStyleIdx="0" presStyleCnt="3" custScaleX="193049" custLinFactNeighborX="-3316" custLinFactNeighborY="-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5587ED-51BF-40B8-9822-C7CF66F97D67}" type="pres">
      <dgm:prSet presAssocID="{D0935260-13C5-4DD6-8F92-477D95F9F91A}" presName="level3hierChild" presStyleCnt="0"/>
      <dgm:spPr/>
      <dgm:t>
        <a:bodyPr/>
        <a:lstStyle/>
        <a:p>
          <a:endParaRPr lang="es-ES"/>
        </a:p>
      </dgm:t>
    </dgm:pt>
    <dgm:pt modelId="{F9DCA6D0-D934-4D6E-A6D5-2EB5B48828C3}" type="pres">
      <dgm:prSet presAssocID="{D2339069-77E8-4719-8D96-5AD07A626057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09B7F586-EAC2-46BC-B850-E82DA751AB5F}" type="pres">
      <dgm:prSet presAssocID="{D2339069-77E8-4719-8D96-5AD07A626057}" presName="connTx" presStyleLbl="parChTrans1D2" presStyleIdx="1" presStyleCnt="3"/>
      <dgm:spPr/>
      <dgm:t>
        <a:bodyPr/>
        <a:lstStyle/>
        <a:p>
          <a:endParaRPr lang="es-ES"/>
        </a:p>
      </dgm:t>
    </dgm:pt>
    <dgm:pt modelId="{9FCC38CB-2505-4743-B477-A371477C99E6}" type="pres">
      <dgm:prSet presAssocID="{24FED916-83A3-47B5-9E1D-820315E12BDC}" presName="root2" presStyleCnt="0"/>
      <dgm:spPr/>
      <dgm:t>
        <a:bodyPr/>
        <a:lstStyle/>
        <a:p>
          <a:endParaRPr lang="es-ES"/>
        </a:p>
      </dgm:t>
    </dgm:pt>
    <dgm:pt modelId="{9D62BB42-9BC5-41F1-9915-E0712D672E5C}" type="pres">
      <dgm:prSet presAssocID="{24FED916-83A3-47B5-9E1D-820315E12BDC}" presName="LevelTwoTextNode" presStyleLbl="node2" presStyleIdx="1" presStyleCnt="3" custLinFactNeighborX="-6040" custLinFactNeighborY="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A74D00-6C2D-4B80-910F-47C41A16F5EF}" type="pres">
      <dgm:prSet presAssocID="{24FED916-83A3-47B5-9E1D-820315E12BDC}" presName="level3hierChild" presStyleCnt="0"/>
      <dgm:spPr/>
      <dgm:t>
        <a:bodyPr/>
        <a:lstStyle/>
        <a:p>
          <a:endParaRPr lang="es-ES"/>
        </a:p>
      </dgm:t>
    </dgm:pt>
    <dgm:pt modelId="{304AB805-0DA4-47E7-8C11-5F06DB05DD97}" type="pres">
      <dgm:prSet presAssocID="{C5003C94-0AED-4DAC-BD88-694448820B95}" presName="conn2-1" presStyleLbl="parChTrans1D3" presStyleIdx="1" presStyleCnt="3"/>
      <dgm:spPr/>
      <dgm:t>
        <a:bodyPr/>
        <a:lstStyle/>
        <a:p>
          <a:endParaRPr lang="es-ES"/>
        </a:p>
      </dgm:t>
    </dgm:pt>
    <dgm:pt modelId="{2A8F4B4A-B3E3-4601-B07A-3AC28AABD602}" type="pres">
      <dgm:prSet presAssocID="{C5003C94-0AED-4DAC-BD88-694448820B95}" presName="connTx" presStyleLbl="parChTrans1D3" presStyleIdx="1" presStyleCnt="3"/>
      <dgm:spPr/>
      <dgm:t>
        <a:bodyPr/>
        <a:lstStyle/>
        <a:p>
          <a:endParaRPr lang="es-ES"/>
        </a:p>
      </dgm:t>
    </dgm:pt>
    <dgm:pt modelId="{E3B9BD88-7224-4FD3-A6D9-8B94543B3C25}" type="pres">
      <dgm:prSet presAssocID="{3AF1FF07-2532-46BC-BDE9-8D714625F3BE}" presName="root2" presStyleCnt="0"/>
      <dgm:spPr/>
      <dgm:t>
        <a:bodyPr/>
        <a:lstStyle/>
        <a:p>
          <a:endParaRPr lang="es-ES"/>
        </a:p>
      </dgm:t>
    </dgm:pt>
    <dgm:pt modelId="{E0689DE2-51DA-40C9-A8C0-E51966F94DA6}" type="pres">
      <dgm:prSet presAssocID="{3AF1FF07-2532-46BC-BDE9-8D714625F3BE}" presName="LevelTwoTextNode" presStyleLbl="node3" presStyleIdx="1" presStyleCnt="3" custScaleX="1909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74E19D-B549-4958-8287-0E07AD80CA97}" type="pres">
      <dgm:prSet presAssocID="{3AF1FF07-2532-46BC-BDE9-8D714625F3BE}" presName="level3hierChild" presStyleCnt="0"/>
      <dgm:spPr/>
      <dgm:t>
        <a:bodyPr/>
        <a:lstStyle/>
        <a:p>
          <a:endParaRPr lang="es-ES"/>
        </a:p>
      </dgm:t>
    </dgm:pt>
    <dgm:pt modelId="{1E7BDBF7-AB5D-4D02-B4E1-B5B0FD348F78}" type="pres">
      <dgm:prSet presAssocID="{40362DD6-8ACF-4802-9931-27823AD0D61D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5A8945E6-81AA-4286-993C-D0499F954842}" type="pres">
      <dgm:prSet presAssocID="{40362DD6-8ACF-4802-9931-27823AD0D61D}" presName="connTx" presStyleLbl="parChTrans1D2" presStyleIdx="2" presStyleCnt="3"/>
      <dgm:spPr/>
      <dgm:t>
        <a:bodyPr/>
        <a:lstStyle/>
        <a:p>
          <a:endParaRPr lang="es-ES"/>
        </a:p>
      </dgm:t>
    </dgm:pt>
    <dgm:pt modelId="{5B77B33D-DB61-49FA-A1CF-554B6F5964B4}" type="pres">
      <dgm:prSet presAssocID="{17734780-059D-4B59-A91E-1546BBDF07DD}" presName="root2" presStyleCnt="0"/>
      <dgm:spPr/>
      <dgm:t>
        <a:bodyPr/>
        <a:lstStyle/>
        <a:p>
          <a:endParaRPr lang="es-ES"/>
        </a:p>
      </dgm:t>
    </dgm:pt>
    <dgm:pt modelId="{4C4FA529-5970-4B33-8790-F5E17E9A710F}" type="pres">
      <dgm:prSet presAssocID="{17734780-059D-4B59-A91E-1546BBDF07DD}" presName="LevelTwoTextNode" presStyleLbl="node2" presStyleIdx="2" presStyleCnt="3" custLinFactNeighborX="-5267" custLinFactNeighborY="80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8F949A-72F2-4B7D-845F-7BF2A8905B09}" type="pres">
      <dgm:prSet presAssocID="{17734780-059D-4B59-A91E-1546BBDF07DD}" presName="level3hierChild" presStyleCnt="0"/>
      <dgm:spPr/>
      <dgm:t>
        <a:bodyPr/>
        <a:lstStyle/>
        <a:p>
          <a:endParaRPr lang="es-ES"/>
        </a:p>
      </dgm:t>
    </dgm:pt>
    <dgm:pt modelId="{F83BC7C0-3AC8-4911-BEE8-2E3F9A0720D9}" type="pres">
      <dgm:prSet presAssocID="{BAAB16D8-15E6-4DDC-822C-0D6989860B16}" presName="conn2-1" presStyleLbl="parChTrans1D3" presStyleIdx="2" presStyleCnt="3"/>
      <dgm:spPr/>
      <dgm:t>
        <a:bodyPr/>
        <a:lstStyle/>
        <a:p>
          <a:endParaRPr lang="es-ES"/>
        </a:p>
      </dgm:t>
    </dgm:pt>
    <dgm:pt modelId="{4771AF02-46FD-46A8-BD26-4119305A454D}" type="pres">
      <dgm:prSet presAssocID="{BAAB16D8-15E6-4DDC-822C-0D6989860B16}" presName="connTx" presStyleLbl="parChTrans1D3" presStyleIdx="2" presStyleCnt="3"/>
      <dgm:spPr/>
      <dgm:t>
        <a:bodyPr/>
        <a:lstStyle/>
        <a:p>
          <a:endParaRPr lang="es-ES"/>
        </a:p>
      </dgm:t>
    </dgm:pt>
    <dgm:pt modelId="{3D458019-0BD9-4A72-B2F4-B525B7074EAC}" type="pres">
      <dgm:prSet presAssocID="{E6F404B4-7310-4F1B-A619-E3C23A9D0150}" presName="root2" presStyleCnt="0"/>
      <dgm:spPr/>
      <dgm:t>
        <a:bodyPr/>
        <a:lstStyle/>
        <a:p>
          <a:endParaRPr lang="es-ES"/>
        </a:p>
      </dgm:t>
    </dgm:pt>
    <dgm:pt modelId="{5C260EB9-B322-427D-B151-B0AA248E565C}" type="pres">
      <dgm:prSet presAssocID="{E6F404B4-7310-4F1B-A619-E3C23A9D0150}" presName="LevelTwoTextNode" presStyleLbl="node3" presStyleIdx="2" presStyleCnt="3" custScaleX="1911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A3852C-92F1-4761-BF26-46083C808088}" type="pres">
      <dgm:prSet presAssocID="{E6F404B4-7310-4F1B-A619-E3C23A9D0150}" presName="level3hierChild" presStyleCnt="0"/>
      <dgm:spPr/>
      <dgm:t>
        <a:bodyPr/>
        <a:lstStyle/>
        <a:p>
          <a:endParaRPr lang="es-ES"/>
        </a:p>
      </dgm:t>
    </dgm:pt>
  </dgm:ptLst>
  <dgm:cxnLst>
    <dgm:cxn modelId="{BD1D247F-6E75-4C49-8E5A-E63F9FDEF83F}" type="presOf" srcId="{17734780-059D-4B59-A91E-1546BBDF07DD}" destId="{4C4FA529-5970-4B33-8790-F5E17E9A710F}" srcOrd="0" destOrd="0" presId="urn:microsoft.com/office/officeart/2005/8/layout/hierarchy2"/>
    <dgm:cxn modelId="{0A17F54D-0376-4AB0-8156-7D0834254E42}" srcId="{A935D911-8A11-4164-87D6-2E033991CA27}" destId="{C8C9CAF9-4A43-41E9-87CC-BFFE5C7050D6}" srcOrd="0" destOrd="0" parTransId="{903D2AB6-846F-47B9-9B73-8BFD96951A9A}" sibTransId="{35F010B5-8617-437F-9560-6843B39DD1CE}"/>
    <dgm:cxn modelId="{1402D4BE-1D31-4C37-A01F-2DA9837D66AF}" type="presOf" srcId="{24FED916-83A3-47B5-9E1D-820315E12BDC}" destId="{9D62BB42-9BC5-41F1-9915-E0712D672E5C}" srcOrd="0" destOrd="0" presId="urn:microsoft.com/office/officeart/2005/8/layout/hierarchy2"/>
    <dgm:cxn modelId="{EE8716E5-F8AC-47C8-9244-314108F17261}" type="presOf" srcId="{C5003C94-0AED-4DAC-BD88-694448820B95}" destId="{304AB805-0DA4-47E7-8C11-5F06DB05DD97}" srcOrd="0" destOrd="0" presId="urn:microsoft.com/office/officeart/2005/8/layout/hierarchy2"/>
    <dgm:cxn modelId="{B538F1D9-017D-4F00-9C72-4DFA92893FD7}" type="presOf" srcId="{C8C9CAF9-4A43-41E9-87CC-BFFE5C7050D6}" destId="{174E6EC7-2CC0-46CA-B08A-6909A4514B2D}" srcOrd="0" destOrd="0" presId="urn:microsoft.com/office/officeart/2005/8/layout/hierarchy2"/>
    <dgm:cxn modelId="{B0A36359-E5D3-4157-949B-DA78EA05E408}" type="presOf" srcId="{CAFE0212-D663-48E8-B7C9-144C11977773}" destId="{36721F51-5774-4864-AD5E-371EB331F60B}" srcOrd="0" destOrd="0" presId="urn:microsoft.com/office/officeart/2005/8/layout/hierarchy2"/>
    <dgm:cxn modelId="{2C0FBD50-B1F8-41F8-A433-1298FD9DFA75}" srcId="{C8C9CAF9-4A43-41E9-87CC-BFFE5C7050D6}" destId="{17734780-059D-4B59-A91E-1546BBDF07DD}" srcOrd="2" destOrd="0" parTransId="{40362DD6-8ACF-4802-9931-27823AD0D61D}" sibTransId="{0CC18EC5-2757-4F5A-AD11-346E190E66E0}"/>
    <dgm:cxn modelId="{CEE57D8B-7F6D-4A15-8B74-86251F4D92BE}" type="presOf" srcId="{3AF1FF07-2532-46BC-BDE9-8D714625F3BE}" destId="{E0689DE2-51DA-40C9-A8C0-E51966F94DA6}" srcOrd="0" destOrd="0" presId="urn:microsoft.com/office/officeart/2005/8/layout/hierarchy2"/>
    <dgm:cxn modelId="{62F9602C-22B5-4529-940C-CFCDBA059296}" type="presOf" srcId="{BAAB16D8-15E6-4DDC-822C-0D6989860B16}" destId="{4771AF02-46FD-46A8-BD26-4119305A454D}" srcOrd="1" destOrd="0" presId="urn:microsoft.com/office/officeart/2005/8/layout/hierarchy2"/>
    <dgm:cxn modelId="{6100C655-2999-46D2-8AE0-B82AB6620005}" type="presOf" srcId="{C5003C94-0AED-4DAC-BD88-694448820B95}" destId="{2A8F4B4A-B3E3-4601-B07A-3AC28AABD602}" srcOrd="1" destOrd="0" presId="urn:microsoft.com/office/officeart/2005/8/layout/hierarchy2"/>
    <dgm:cxn modelId="{A9D4175C-F710-49CB-8FC9-708B8780E394}" type="presOf" srcId="{D2339069-77E8-4719-8D96-5AD07A626057}" destId="{09B7F586-EAC2-46BC-B850-E82DA751AB5F}" srcOrd="1" destOrd="0" presId="urn:microsoft.com/office/officeart/2005/8/layout/hierarchy2"/>
    <dgm:cxn modelId="{008D71AA-FD31-43A8-851E-7622DFAC0CCC}" type="presOf" srcId="{D0935260-13C5-4DD6-8F92-477D95F9F91A}" destId="{F58A82DD-A797-4B9F-9404-C979AD6D8861}" srcOrd="0" destOrd="0" presId="urn:microsoft.com/office/officeart/2005/8/layout/hierarchy2"/>
    <dgm:cxn modelId="{2E3A429E-40A1-41C7-9ECF-286875BF93FB}" type="presOf" srcId="{D2339069-77E8-4719-8D96-5AD07A626057}" destId="{F9DCA6D0-D934-4D6E-A6D5-2EB5B48828C3}" srcOrd="0" destOrd="0" presId="urn:microsoft.com/office/officeart/2005/8/layout/hierarchy2"/>
    <dgm:cxn modelId="{F4E0ECB5-003A-4968-9ECD-A773EF1B6B4E}" type="presOf" srcId="{E6F404B4-7310-4F1B-A619-E3C23A9D0150}" destId="{5C260EB9-B322-427D-B151-B0AA248E565C}" srcOrd="0" destOrd="0" presId="urn:microsoft.com/office/officeart/2005/8/layout/hierarchy2"/>
    <dgm:cxn modelId="{94993462-CD5A-4664-801E-184CEE10680B}" type="presOf" srcId="{BAAB16D8-15E6-4DDC-822C-0D6989860B16}" destId="{F83BC7C0-3AC8-4911-BEE8-2E3F9A0720D9}" srcOrd="0" destOrd="0" presId="urn:microsoft.com/office/officeart/2005/8/layout/hierarchy2"/>
    <dgm:cxn modelId="{8AA4F42B-5942-4104-AC6E-1732A5DB88E3}" srcId="{C8C9CAF9-4A43-41E9-87CC-BFFE5C7050D6}" destId="{99974404-267C-4193-BC43-CA8690009810}" srcOrd="0" destOrd="0" parTransId="{CAFE0212-D663-48E8-B7C9-144C11977773}" sibTransId="{0DA28DA3-6E02-40D6-BFEC-C55ACCCAB59E}"/>
    <dgm:cxn modelId="{B5847AED-A07E-48B6-9A5A-69EF70E8C8A8}" type="presOf" srcId="{6C122BDA-51E5-4B9C-A02E-B90237985006}" destId="{95E956DA-14BF-4ED3-A6EE-1A585EEBE3EA}" srcOrd="0" destOrd="0" presId="urn:microsoft.com/office/officeart/2005/8/layout/hierarchy2"/>
    <dgm:cxn modelId="{CE9E4578-4C3E-42BB-BC2F-FFCC181BDB78}" srcId="{17734780-059D-4B59-A91E-1546BBDF07DD}" destId="{E6F404B4-7310-4F1B-A619-E3C23A9D0150}" srcOrd="0" destOrd="0" parTransId="{BAAB16D8-15E6-4DDC-822C-0D6989860B16}" sibTransId="{D8D7A447-B4A6-4B62-BB7D-862C416132C5}"/>
    <dgm:cxn modelId="{681CCE9F-7F4E-4335-9E9F-CF44FC37D95C}" srcId="{24FED916-83A3-47B5-9E1D-820315E12BDC}" destId="{3AF1FF07-2532-46BC-BDE9-8D714625F3BE}" srcOrd="0" destOrd="0" parTransId="{C5003C94-0AED-4DAC-BD88-694448820B95}" sibTransId="{B7963EF0-F98E-4F86-8A8B-E07A28087116}"/>
    <dgm:cxn modelId="{72D9927A-C455-423A-86C3-A44F9A398EF9}" srcId="{99974404-267C-4193-BC43-CA8690009810}" destId="{D0935260-13C5-4DD6-8F92-477D95F9F91A}" srcOrd="0" destOrd="0" parTransId="{6C122BDA-51E5-4B9C-A02E-B90237985006}" sibTransId="{86F732E8-2B57-4A67-9E4C-C62BB749B9F6}"/>
    <dgm:cxn modelId="{EAB75230-DB9A-4805-950E-37854B7A7B18}" type="presOf" srcId="{40362DD6-8ACF-4802-9931-27823AD0D61D}" destId="{5A8945E6-81AA-4286-993C-D0499F954842}" srcOrd="1" destOrd="0" presId="urn:microsoft.com/office/officeart/2005/8/layout/hierarchy2"/>
    <dgm:cxn modelId="{64E186B9-487F-4398-92C6-0177F9ED7FC9}" type="presOf" srcId="{40362DD6-8ACF-4802-9931-27823AD0D61D}" destId="{1E7BDBF7-AB5D-4D02-B4E1-B5B0FD348F78}" srcOrd="0" destOrd="0" presId="urn:microsoft.com/office/officeart/2005/8/layout/hierarchy2"/>
    <dgm:cxn modelId="{63779480-089C-4634-85E1-D4FCD25FEED5}" srcId="{C8C9CAF9-4A43-41E9-87CC-BFFE5C7050D6}" destId="{24FED916-83A3-47B5-9E1D-820315E12BDC}" srcOrd="1" destOrd="0" parTransId="{D2339069-77E8-4719-8D96-5AD07A626057}" sibTransId="{3F1D673D-284F-480F-9AA9-CE107793DEAC}"/>
    <dgm:cxn modelId="{D524EC12-1964-4E1E-A203-587EF504014D}" type="presOf" srcId="{99974404-267C-4193-BC43-CA8690009810}" destId="{FFE180CD-F3E9-4FF6-B188-0EBFEC391729}" srcOrd="0" destOrd="0" presId="urn:microsoft.com/office/officeart/2005/8/layout/hierarchy2"/>
    <dgm:cxn modelId="{87372B56-7ACA-4B41-8AD9-F3FAF518C3FF}" type="presOf" srcId="{6C122BDA-51E5-4B9C-A02E-B90237985006}" destId="{63000840-ACC0-4C58-9067-EF1B38872CE8}" srcOrd="1" destOrd="0" presId="urn:microsoft.com/office/officeart/2005/8/layout/hierarchy2"/>
    <dgm:cxn modelId="{06AEEADC-07C4-435B-94DD-C9383376C1AB}" type="presOf" srcId="{CAFE0212-D663-48E8-B7C9-144C11977773}" destId="{CA3B7396-16AE-420C-B8E0-BF69C55914B1}" srcOrd="1" destOrd="0" presId="urn:microsoft.com/office/officeart/2005/8/layout/hierarchy2"/>
    <dgm:cxn modelId="{102654D2-F53A-42BF-A7DA-576483EB1BA0}" type="presOf" srcId="{A935D911-8A11-4164-87D6-2E033991CA27}" destId="{A72AE02D-D714-4C43-AD2A-DC5E6CDFD77C}" srcOrd="0" destOrd="0" presId="urn:microsoft.com/office/officeart/2005/8/layout/hierarchy2"/>
    <dgm:cxn modelId="{F04E8990-BE21-49C5-B98C-E2A90A578A64}" type="presParOf" srcId="{A72AE02D-D714-4C43-AD2A-DC5E6CDFD77C}" destId="{4CEB3D18-759D-4CA0-B578-753C79844E41}" srcOrd="0" destOrd="0" presId="urn:microsoft.com/office/officeart/2005/8/layout/hierarchy2"/>
    <dgm:cxn modelId="{ED6B7FB0-9F8E-494F-9CE1-C02357F6BBB1}" type="presParOf" srcId="{4CEB3D18-759D-4CA0-B578-753C79844E41}" destId="{174E6EC7-2CC0-46CA-B08A-6909A4514B2D}" srcOrd="0" destOrd="0" presId="urn:microsoft.com/office/officeart/2005/8/layout/hierarchy2"/>
    <dgm:cxn modelId="{B28CF1B7-4009-486B-BD83-953EBF0BE106}" type="presParOf" srcId="{4CEB3D18-759D-4CA0-B578-753C79844E41}" destId="{A8B1BC24-66C4-45C1-93A9-5A100578810E}" srcOrd="1" destOrd="0" presId="urn:microsoft.com/office/officeart/2005/8/layout/hierarchy2"/>
    <dgm:cxn modelId="{D2C07EA4-05A2-423E-BEB9-6237726565B5}" type="presParOf" srcId="{A8B1BC24-66C4-45C1-93A9-5A100578810E}" destId="{36721F51-5774-4864-AD5E-371EB331F60B}" srcOrd="0" destOrd="0" presId="urn:microsoft.com/office/officeart/2005/8/layout/hierarchy2"/>
    <dgm:cxn modelId="{E9923406-99A5-427A-A539-4CDAB47CCB4E}" type="presParOf" srcId="{36721F51-5774-4864-AD5E-371EB331F60B}" destId="{CA3B7396-16AE-420C-B8E0-BF69C55914B1}" srcOrd="0" destOrd="0" presId="urn:microsoft.com/office/officeart/2005/8/layout/hierarchy2"/>
    <dgm:cxn modelId="{BEDE8CC4-91E5-4116-BAE3-C28DC5677250}" type="presParOf" srcId="{A8B1BC24-66C4-45C1-93A9-5A100578810E}" destId="{D48D0A8C-0D21-460E-8F85-30801970DEEB}" srcOrd="1" destOrd="0" presId="urn:microsoft.com/office/officeart/2005/8/layout/hierarchy2"/>
    <dgm:cxn modelId="{A78F815A-5B2B-4BE8-80DF-29B7DF8C76E2}" type="presParOf" srcId="{D48D0A8C-0D21-460E-8F85-30801970DEEB}" destId="{FFE180CD-F3E9-4FF6-B188-0EBFEC391729}" srcOrd="0" destOrd="0" presId="urn:microsoft.com/office/officeart/2005/8/layout/hierarchy2"/>
    <dgm:cxn modelId="{5C94D1B2-E6EC-4D75-8FB8-7205A4A5B881}" type="presParOf" srcId="{D48D0A8C-0D21-460E-8F85-30801970DEEB}" destId="{0034AEE8-F439-4E16-AB79-8D79F40D57AF}" srcOrd="1" destOrd="0" presId="urn:microsoft.com/office/officeart/2005/8/layout/hierarchy2"/>
    <dgm:cxn modelId="{1745CBA6-16F6-46A0-B912-C57770829040}" type="presParOf" srcId="{0034AEE8-F439-4E16-AB79-8D79F40D57AF}" destId="{95E956DA-14BF-4ED3-A6EE-1A585EEBE3EA}" srcOrd="0" destOrd="0" presId="urn:microsoft.com/office/officeart/2005/8/layout/hierarchy2"/>
    <dgm:cxn modelId="{4C2F9515-ED73-4343-BA19-1D6DA85EE80B}" type="presParOf" srcId="{95E956DA-14BF-4ED3-A6EE-1A585EEBE3EA}" destId="{63000840-ACC0-4C58-9067-EF1B38872CE8}" srcOrd="0" destOrd="0" presId="urn:microsoft.com/office/officeart/2005/8/layout/hierarchy2"/>
    <dgm:cxn modelId="{6554D23C-CFEB-447E-A45F-286392BB976C}" type="presParOf" srcId="{0034AEE8-F439-4E16-AB79-8D79F40D57AF}" destId="{31D0C4A1-EF74-4CF4-BE26-C583C4046C1D}" srcOrd="1" destOrd="0" presId="urn:microsoft.com/office/officeart/2005/8/layout/hierarchy2"/>
    <dgm:cxn modelId="{9B4D9859-277D-4BC9-8C41-937983354EAB}" type="presParOf" srcId="{31D0C4A1-EF74-4CF4-BE26-C583C4046C1D}" destId="{F58A82DD-A797-4B9F-9404-C979AD6D8861}" srcOrd="0" destOrd="0" presId="urn:microsoft.com/office/officeart/2005/8/layout/hierarchy2"/>
    <dgm:cxn modelId="{33966A74-6EC3-439E-B957-89C710A2B506}" type="presParOf" srcId="{31D0C4A1-EF74-4CF4-BE26-C583C4046C1D}" destId="{FE5587ED-51BF-40B8-9822-C7CF66F97D67}" srcOrd="1" destOrd="0" presId="urn:microsoft.com/office/officeart/2005/8/layout/hierarchy2"/>
    <dgm:cxn modelId="{2BE08E42-BB36-4A51-A7C4-28D5D9AEC8A8}" type="presParOf" srcId="{A8B1BC24-66C4-45C1-93A9-5A100578810E}" destId="{F9DCA6D0-D934-4D6E-A6D5-2EB5B48828C3}" srcOrd="2" destOrd="0" presId="urn:microsoft.com/office/officeart/2005/8/layout/hierarchy2"/>
    <dgm:cxn modelId="{9E0AB716-75BD-4A2E-82EF-C9BE6ED68E6C}" type="presParOf" srcId="{F9DCA6D0-D934-4D6E-A6D5-2EB5B48828C3}" destId="{09B7F586-EAC2-46BC-B850-E82DA751AB5F}" srcOrd="0" destOrd="0" presId="urn:microsoft.com/office/officeart/2005/8/layout/hierarchy2"/>
    <dgm:cxn modelId="{167A8F27-B508-4652-A117-C0C31F448AD5}" type="presParOf" srcId="{A8B1BC24-66C4-45C1-93A9-5A100578810E}" destId="{9FCC38CB-2505-4743-B477-A371477C99E6}" srcOrd="3" destOrd="0" presId="urn:microsoft.com/office/officeart/2005/8/layout/hierarchy2"/>
    <dgm:cxn modelId="{1E7DF948-F93D-4315-913B-A4204402F384}" type="presParOf" srcId="{9FCC38CB-2505-4743-B477-A371477C99E6}" destId="{9D62BB42-9BC5-41F1-9915-E0712D672E5C}" srcOrd="0" destOrd="0" presId="urn:microsoft.com/office/officeart/2005/8/layout/hierarchy2"/>
    <dgm:cxn modelId="{21D6D7F9-D277-4344-80DF-708DD45E9915}" type="presParOf" srcId="{9FCC38CB-2505-4743-B477-A371477C99E6}" destId="{6EA74D00-6C2D-4B80-910F-47C41A16F5EF}" srcOrd="1" destOrd="0" presId="urn:microsoft.com/office/officeart/2005/8/layout/hierarchy2"/>
    <dgm:cxn modelId="{4D93C4AC-1B4D-4482-9C42-180B3AA2EC37}" type="presParOf" srcId="{6EA74D00-6C2D-4B80-910F-47C41A16F5EF}" destId="{304AB805-0DA4-47E7-8C11-5F06DB05DD97}" srcOrd="0" destOrd="0" presId="urn:microsoft.com/office/officeart/2005/8/layout/hierarchy2"/>
    <dgm:cxn modelId="{AB2FADF4-BF30-4BCD-8499-0C768B571A0A}" type="presParOf" srcId="{304AB805-0DA4-47E7-8C11-5F06DB05DD97}" destId="{2A8F4B4A-B3E3-4601-B07A-3AC28AABD602}" srcOrd="0" destOrd="0" presId="urn:microsoft.com/office/officeart/2005/8/layout/hierarchy2"/>
    <dgm:cxn modelId="{5BD482D1-CA3F-46DF-A3DD-6DBF500850EE}" type="presParOf" srcId="{6EA74D00-6C2D-4B80-910F-47C41A16F5EF}" destId="{E3B9BD88-7224-4FD3-A6D9-8B94543B3C25}" srcOrd="1" destOrd="0" presId="urn:microsoft.com/office/officeart/2005/8/layout/hierarchy2"/>
    <dgm:cxn modelId="{A7B38DAC-CFFD-41B1-B07A-A9FF263D2DA2}" type="presParOf" srcId="{E3B9BD88-7224-4FD3-A6D9-8B94543B3C25}" destId="{E0689DE2-51DA-40C9-A8C0-E51966F94DA6}" srcOrd="0" destOrd="0" presId="urn:microsoft.com/office/officeart/2005/8/layout/hierarchy2"/>
    <dgm:cxn modelId="{68F6F8A9-1BA3-45E1-A1FC-FD21E65BD008}" type="presParOf" srcId="{E3B9BD88-7224-4FD3-A6D9-8B94543B3C25}" destId="{3D74E19D-B549-4958-8287-0E07AD80CA97}" srcOrd="1" destOrd="0" presId="urn:microsoft.com/office/officeart/2005/8/layout/hierarchy2"/>
    <dgm:cxn modelId="{89BD8ACB-CBFC-443D-B2A2-529D2220EB23}" type="presParOf" srcId="{A8B1BC24-66C4-45C1-93A9-5A100578810E}" destId="{1E7BDBF7-AB5D-4D02-B4E1-B5B0FD348F78}" srcOrd="4" destOrd="0" presId="urn:microsoft.com/office/officeart/2005/8/layout/hierarchy2"/>
    <dgm:cxn modelId="{099F1CBD-E275-41AB-BC67-F9ECB7152579}" type="presParOf" srcId="{1E7BDBF7-AB5D-4D02-B4E1-B5B0FD348F78}" destId="{5A8945E6-81AA-4286-993C-D0499F954842}" srcOrd="0" destOrd="0" presId="urn:microsoft.com/office/officeart/2005/8/layout/hierarchy2"/>
    <dgm:cxn modelId="{D835E2DA-4633-4AF8-800C-6D9D2D865E53}" type="presParOf" srcId="{A8B1BC24-66C4-45C1-93A9-5A100578810E}" destId="{5B77B33D-DB61-49FA-A1CF-554B6F5964B4}" srcOrd="5" destOrd="0" presId="urn:microsoft.com/office/officeart/2005/8/layout/hierarchy2"/>
    <dgm:cxn modelId="{6F8626D1-41EA-4884-A13A-2B14FADFCE8E}" type="presParOf" srcId="{5B77B33D-DB61-49FA-A1CF-554B6F5964B4}" destId="{4C4FA529-5970-4B33-8790-F5E17E9A710F}" srcOrd="0" destOrd="0" presId="urn:microsoft.com/office/officeart/2005/8/layout/hierarchy2"/>
    <dgm:cxn modelId="{480B35CE-AB8C-4A38-BE7D-A80281C72109}" type="presParOf" srcId="{5B77B33D-DB61-49FA-A1CF-554B6F5964B4}" destId="{AD8F949A-72F2-4B7D-845F-7BF2A8905B09}" srcOrd="1" destOrd="0" presId="urn:microsoft.com/office/officeart/2005/8/layout/hierarchy2"/>
    <dgm:cxn modelId="{4BC753D4-0E5B-4503-9234-8F7D0C922E03}" type="presParOf" srcId="{AD8F949A-72F2-4B7D-845F-7BF2A8905B09}" destId="{F83BC7C0-3AC8-4911-BEE8-2E3F9A0720D9}" srcOrd="0" destOrd="0" presId="urn:microsoft.com/office/officeart/2005/8/layout/hierarchy2"/>
    <dgm:cxn modelId="{00577340-2C84-4638-9A9E-D8EF9BCCE762}" type="presParOf" srcId="{F83BC7C0-3AC8-4911-BEE8-2E3F9A0720D9}" destId="{4771AF02-46FD-46A8-BD26-4119305A454D}" srcOrd="0" destOrd="0" presId="urn:microsoft.com/office/officeart/2005/8/layout/hierarchy2"/>
    <dgm:cxn modelId="{03FDA425-57B2-4DE3-A2EB-D59C764B74D7}" type="presParOf" srcId="{AD8F949A-72F2-4B7D-845F-7BF2A8905B09}" destId="{3D458019-0BD9-4A72-B2F4-B525B7074EAC}" srcOrd="1" destOrd="0" presId="urn:microsoft.com/office/officeart/2005/8/layout/hierarchy2"/>
    <dgm:cxn modelId="{DD50139B-0893-49F7-9B2A-3F309058D4BC}" type="presParOf" srcId="{3D458019-0BD9-4A72-B2F4-B525B7074EAC}" destId="{5C260EB9-B322-427D-B151-B0AA248E565C}" srcOrd="0" destOrd="0" presId="urn:microsoft.com/office/officeart/2005/8/layout/hierarchy2"/>
    <dgm:cxn modelId="{45340961-0A5E-4A2D-B4C9-968DAB52E6B8}" type="presParOf" srcId="{3D458019-0BD9-4A72-B2F4-B525B7074EAC}" destId="{82A3852C-92F1-4761-BF26-46083C808088}" srcOrd="1" destOrd="0" presId="urn:microsoft.com/office/officeart/2005/8/layout/hierarchy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E2922A-5293-4B40-816F-95917986D193}" type="doc">
      <dgm:prSet loTypeId="urn:microsoft.com/office/officeart/2008/layout/RadialCluster" loCatId="cycle" qsTypeId="urn:microsoft.com/office/officeart/2005/8/quickstyle/simple2" qsCatId="simple" csTypeId="urn:microsoft.com/office/officeart/2005/8/colors/accent3_4" csCatId="accent3" phldr="1"/>
      <dgm:spPr/>
      <dgm:t>
        <a:bodyPr/>
        <a:lstStyle/>
        <a:p>
          <a:endParaRPr lang="es-ES"/>
        </a:p>
      </dgm:t>
    </dgm:pt>
    <dgm:pt modelId="{17F7678C-D2DA-48A0-B5C7-1D9B2A4FDB4C}">
      <dgm:prSet phldrT="[Texto]" custT="1"/>
      <dgm:spPr>
        <a:solidFill>
          <a:srgbClr val="800000"/>
        </a:solidFill>
      </dgm:spPr>
      <dgm:t>
        <a:bodyPr/>
        <a:lstStyle/>
        <a:p>
          <a:r>
            <a:rPr lang="es-E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Inversión en crecimiento y empleo: </a:t>
          </a:r>
        </a:p>
        <a:p>
          <a:r>
            <a:rPr lang="es-E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313.197  M€</a:t>
          </a:r>
          <a:endParaRPr lang="es-ES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F99744D0-382B-4C46-AA3B-7B9B7F5986B9}" type="parTrans" cxnId="{6EC204CA-ACEC-44F1-A3B3-7EEB83607119}">
      <dgm:prSet/>
      <dgm:spPr/>
      <dgm:t>
        <a:bodyPr/>
        <a:lstStyle/>
        <a:p>
          <a:endParaRPr lang="es-ES" sz="1400" b="1">
            <a:solidFill>
              <a:srgbClr val="800000"/>
            </a:solidFill>
            <a:latin typeface="Calibri" pitchFamily="34" charset="0"/>
            <a:cs typeface="Calibri" pitchFamily="34" charset="0"/>
          </a:endParaRPr>
        </a:p>
      </dgm:t>
    </dgm:pt>
    <dgm:pt modelId="{77E81FB9-40A9-43F4-B0B7-AD34CB02B943}" type="sibTrans" cxnId="{6EC204CA-ACEC-44F1-A3B3-7EEB83607119}">
      <dgm:prSet/>
      <dgm:spPr/>
      <dgm:t>
        <a:bodyPr/>
        <a:lstStyle/>
        <a:p>
          <a:endParaRPr lang="es-ES" sz="1400" b="1">
            <a:solidFill>
              <a:srgbClr val="800000"/>
            </a:solidFill>
            <a:latin typeface="Calibri" pitchFamily="34" charset="0"/>
            <a:cs typeface="Calibri" pitchFamily="34" charset="0"/>
          </a:endParaRPr>
        </a:p>
      </dgm:t>
    </dgm:pt>
    <dgm:pt modelId="{17436FA9-4D4E-40F9-AF61-6E2470750382}">
      <dgm:prSet custT="1"/>
      <dgm:spPr>
        <a:solidFill>
          <a:srgbClr val="FFCCFF"/>
        </a:solidFill>
      </dgm:spPr>
      <dgm:t>
        <a:bodyPr/>
        <a:lstStyle/>
        <a:p>
          <a:r>
            <a:rPr lang="es-ES" sz="2400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rPr>
            <a:t>Regiones menos desarrolladas: 164.279 M€ </a:t>
          </a:r>
          <a:endParaRPr lang="es-ES" sz="2400" b="1" dirty="0">
            <a:solidFill>
              <a:srgbClr val="800000"/>
            </a:solidFill>
            <a:latin typeface="Calibri" pitchFamily="34" charset="0"/>
            <a:cs typeface="Calibri" pitchFamily="34" charset="0"/>
          </a:endParaRPr>
        </a:p>
      </dgm:t>
    </dgm:pt>
    <dgm:pt modelId="{7819A83A-AE80-4ABE-A796-11C6CDE24182}" type="parTrans" cxnId="{D6D6874D-8697-4CBA-8DA7-454A30AB042F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>
        <a:ln>
          <a:solidFill>
            <a:srgbClr val="800000"/>
          </a:solidFill>
          <a:tailEnd type="none"/>
        </a:ln>
      </dgm:spPr>
      <dgm:t>
        <a:bodyPr/>
        <a:lstStyle/>
        <a:p>
          <a:endParaRPr lang="es-ES" sz="1400" b="1">
            <a:solidFill>
              <a:srgbClr val="800000"/>
            </a:solidFill>
            <a:latin typeface="Calibri" pitchFamily="34" charset="0"/>
            <a:cs typeface="Calibri" pitchFamily="34" charset="0"/>
          </a:endParaRPr>
        </a:p>
      </dgm:t>
    </dgm:pt>
    <dgm:pt modelId="{D21DE956-96ED-40CE-B8F8-41D35E803FC6}" type="sibTrans" cxnId="{D6D6874D-8697-4CBA-8DA7-454A30AB042F}">
      <dgm:prSet/>
      <dgm:spPr/>
      <dgm:t>
        <a:bodyPr/>
        <a:lstStyle/>
        <a:p>
          <a:endParaRPr lang="es-ES" sz="1400" b="1">
            <a:solidFill>
              <a:srgbClr val="800000"/>
            </a:solidFill>
            <a:latin typeface="Calibri" pitchFamily="34" charset="0"/>
            <a:cs typeface="Calibri" pitchFamily="34" charset="0"/>
          </a:endParaRPr>
        </a:p>
      </dgm:t>
    </dgm:pt>
    <dgm:pt modelId="{488124B8-4942-4BEB-AF85-988B7CDE0801}">
      <dgm:prSet custT="1"/>
      <dgm:spPr>
        <a:solidFill>
          <a:srgbClr val="FFCCFF"/>
        </a:solidFill>
      </dgm:spPr>
      <dgm:t>
        <a:bodyPr/>
        <a:lstStyle/>
        <a:p>
          <a:r>
            <a:rPr lang="es-ES" sz="2400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rPr>
            <a:t>Regiones en transición: 31.677 M€</a:t>
          </a:r>
          <a:endParaRPr lang="es-ES" sz="2400" b="1" dirty="0">
            <a:solidFill>
              <a:srgbClr val="800000"/>
            </a:solidFill>
            <a:latin typeface="Calibri" pitchFamily="34" charset="0"/>
            <a:cs typeface="Calibri" pitchFamily="34" charset="0"/>
          </a:endParaRPr>
        </a:p>
      </dgm:t>
    </dgm:pt>
    <dgm:pt modelId="{E4D101A6-0CD1-4238-AC68-B366832F6976}" type="parTrans" cxnId="{15179640-7041-4727-923D-2E0D76E0C504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>
        <a:ln>
          <a:solidFill>
            <a:srgbClr val="800000"/>
          </a:solidFill>
        </a:ln>
      </dgm:spPr>
      <dgm:t>
        <a:bodyPr/>
        <a:lstStyle/>
        <a:p>
          <a:endParaRPr lang="es-ES">
            <a:solidFill>
              <a:srgbClr val="800000"/>
            </a:solidFill>
          </a:endParaRPr>
        </a:p>
      </dgm:t>
    </dgm:pt>
    <dgm:pt modelId="{24145083-14A2-48B3-BA03-966F64D27470}" type="sibTrans" cxnId="{15179640-7041-4727-923D-2E0D76E0C504}">
      <dgm:prSet/>
      <dgm:spPr/>
      <dgm:t>
        <a:bodyPr/>
        <a:lstStyle/>
        <a:p>
          <a:endParaRPr lang="es-ES">
            <a:solidFill>
              <a:srgbClr val="800000"/>
            </a:solidFill>
          </a:endParaRPr>
        </a:p>
      </dgm:t>
    </dgm:pt>
    <dgm:pt modelId="{DFC18280-AFFD-4FB0-883D-A5D7461B034D}">
      <dgm:prSet custT="1"/>
      <dgm:spPr>
        <a:solidFill>
          <a:srgbClr val="FFCCFF"/>
        </a:solidFill>
      </dgm:spPr>
      <dgm:t>
        <a:bodyPr/>
        <a:lstStyle/>
        <a:p>
          <a:r>
            <a:rPr lang="es-ES" sz="2400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rPr>
            <a:t>Regiones más desarrolladas: 49.492 M€</a:t>
          </a:r>
          <a:endParaRPr lang="es-ES" sz="2400" b="1" dirty="0">
            <a:solidFill>
              <a:srgbClr val="800000"/>
            </a:solidFill>
            <a:latin typeface="Calibri" pitchFamily="34" charset="0"/>
            <a:cs typeface="Calibri" pitchFamily="34" charset="0"/>
          </a:endParaRPr>
        </a:p>
      </dgm:t>
    </dgm:pt>
    <dgm:pt modelId="{B511499F-F3B6-4652-B13C-2C555C2E8322}" type="parTrans" cxnId="{0AF484A2-29E5-4126-8D89-20DD3C9121CF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>
        <a:ln>
          <a:solidFill>
            <a:srgbClr val="800000"/>
          </a:solidFill>
        </a:ln>
      </dgm:spPr>
      <dgm:t>
        <a:bodyPr/>
        <a:lstStyle/>
        <a:p>
          <a:endParaRPr lang="es-ES">
            <a:solidFill>
              <a:srgbClr val="800000"/>
            </a:solidFill>
          </a:endParaRPr>
        </a:p>
      </dgm:t>
    </dgm:pt>
    <dgm:pt modelId="{DD91F171-2BAC-481B-B10A-1D62CA5DD72F}" type="sibTrans" cxnId="{0AF484A2-29E5-4126-8D89-20DD3C9121CF}">
      <dgm:prSet/>
      <dgm:spPr/>
      <dgm:t>
        <a:bodyPr/>
        <a:lstStyle/>
        <a:p>
          <a:endParaRPr lang="es-ES">
            <a:solidFill>
              <a:srgbClr val="800000"/>
            </a:solidFill>
          </a:endParaRPr>
        </a:p>
      </dgm:t>
    </dgm:pt>
    <dgm:pt modelId="{D81FD419-5019-4F86-87E6-7979CADAFFA8}">
      <dgm:prSet custT="1"/>
      <dgm:spPr>
        <a:solidFill>
          <a:srgbClr val="FFCCFF"/>
        </a:solidFill>
      </dgm:spPr>
      <dgm:t>
        <a:bodyPr/>
        <a:lstStyle/>
        <a:p>
          <a:r>
            <a:rPr lang="es-ES" sz="2400" b="1" dirty="0" smtClean="0">
              <a:solidFill>
                <a:srgbClr val="800000"/>
              </a:solidFill>
              <a:effectLst/>
              <a:latin typeface="Calibri" pitchFamily="34" charset="0"/>
              <a:cs typeface="Calibri" pitchFamily="34" charset="0"/>
            </a:rPr>
            <a:t>EE.MM. que reciben ayudas del FC: </a:t>
          </a:r>
        </a:p>
        <a:p>
          <a:r>
            <a:rPr lang="es-ES" sz="2400" b="1" dirty="0" smtClean="0">
              <a:solidFill>
                <a:srgbClr val="800000"/>
              </a:solidFill>
              <a:effectLst/>
              <a:latin typeface="Calibri" pitchFamily="34" charset="0"/>
              <a:cs typeface="Calibri" pitchFamily="34" charset="0"/>
            </a:rPr>
            <a:t>66.362 M€</a:t>
          </a:r>
        </a:p>
      </dgm:t>
    </dgm:pt>
    <dgm:pt modelId="{7CD8FBE3-AFA4-44FB-96EF-926E29D44005}" type="parTrans" cxnId="{E5A880EF-870C-487D-B064-478EBC480FCE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>
        <a:ln>
          <a:solidFill>
            <a:srgbClr val="800000"/>
          </a:solidFill>
        </a:ln>
      </dgm:spPr>
      <dgm:t>
        <a:bodyPr/>
        <a:lstStyle/>
        <a:p>
          <a:endParaRPr lang="es-ES">
            <a:solidFill>
              <a:srgbClr val="800000"/>
            </a:solidFill>
          </a:endParaRPr>
        </a:p>
      </dgm:t>
    </dgm:pt>
    <dgm:pt modelId="{E54F6D59-C922-4A39-9F81-30961BB1E10E}" type="sibTrans" cxnId="{E5A880EF-870C-487D-B064-478EBC480FCE}">
      <dgm:prSet/>
      <dgm:spPr/>
      <dgm:t>
        <a:bodyPr/>
        <a:lstStyle/>
        <a:p>
          <a:endParaRPr lang="es-ES">
            <a:solidFill>
              <a:srgbClr val="800000"/>
            </a:solidFill>
          </a:endParaRPr>
        </a:p>
      </dgm:t>
    </dgm:pt>
    <dgm:pt modelId="{F90C55B4-99A2-4E14-BB3A-078C6C56211C}">
      <dgm:prSet custT="1"/>
      <dgm:spPr>
        <a:solidFill>
          <a:srgbClr val="FFCCFF"/>
        </a:solidFill>
      </dgm:spPr>
      <dgm:t>
        <a:bodyPr/>
        <a:lstStyle/>
        <a:p>
          <a:r>
            <a:rPr lang="es-ES" sz="2400" b="1" dirty="0" smtClean="0">
              <a:solidFill>
                <a:srgbClr val="800000"/>
              </a:solidFill>
              <a:effectLst/>
              <a:latin typeface="Calibri" pitchFamily="34" charset="0"/>
              <a:cs typeface="Calibri" pitchFamily="34" charset="0"/>
            </a:rPr>
            <a:t>Regiones </a:t>
          </a:r>
          <a:r>
            <a:rPr lang="es-ES" sz="2400" b="1" dirty="0" err="1" smtClean="0">
              <a:solidFill>
                <a:srgbClr val="800000"/>
              </a:solidFill>
              <a:effectLst/>
              <a:latin typeface="Calibri" pitchFamily="34" charset="0"/>
              <a:cs typeface="Calibri" pitchFamily="34" charset="0"/>
            </a:rPr>
            <a:t>ultraperiféricas</a:t>
          </a:r>
          <a:r>
            <a:rPr lang="es-ES" sz="2400" b="1" dirty="0" smtClean="0">
              <a:solidFill>
                <a:srgbClr val="800000"/>
              </a:solidFill>
              <a:effectLst/>
              <a:latin typeface="Calibri" pitchFamily="34" charset="0"/>
              <a:cs typeface="Calibri" pitchFamily="34" charset="0"/>
            </a:rPr>
            <a:t> 1.386 M€</a:t>
          </a:r>
        </a:p>
      </dgm:t>
    </dgm:pt>
    <dgm:pt modelId="{95ABD36C-7785-45D2-8F6C-8B88DDEDA0C0}" type="parTrans" cxnId="{10FF8113-A500-4096-80D6-918BEFA4C799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>
        <a:ln>
          <a:solidFill>
            <a:srgbClr val="800000"/>
          </a:solidFill>
        </a:ln>
      </dgm:spPr>
      <dgm:t>
        <a:bodyPr/>
        <a:lstStyle/>
        <a:p>
          <a:endParaRPr lang="es-ES"/>
        </a:p>
      </dgm:t>
    </dgm:pt>
    <dgm:pt modelId="{AAA7BC81-D59A-4C77-89BC-4D48A27B58ED}" type="sibTrans" cxnId="{10FF8113-A500-4096-80D6-918BEFA4C799}">
      <dgm:prSet/>
      <dgm:spPr/>
      <dgm:t>
        <a:bodyPr/>
        <a:lstStyle/>
        <a:p>
          <a:endParaRPr lang="es-ES"/>
        </a:p>
      </dgm:t>
    </dgm:pt>
    <dgm:pt modelId="{8BFE6DB8-D914-4484-931B-9CEC98F343F4}" type="pres">
      <dgm:prSet presAssocID="{A3E2922A-5293-4B40-816F-95917986D19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DEE24C2-6166-44AD-A602-9C3639E025E6}" type="pres">
      <dgm:prSet presAssocID="{17F7678C-D2DA-48A0-B5C7-1D9B2A4FDB4C}" presName="singleCycle" presStyleCnt="0"/>
      <dgm:spPr/>
    </dgm:pt>
    <dgm:pt modelId="{BB04C46A-1BCE-4EAC-AB18-AFE062A8EE16}" type="pres">
      <dgm:prSet presAssocID="{17F7678C-D2DA-48A0-B5C7-1D9B2A4FDB4C}" presName="singleCenter" presStyleLbl="node1" presStyleIdx="0" presStyleCnt="6" custScaleX="184825" custScaleY="134157" custLinFactNeighborX="-1638" custLinFactNeighborY="5847">
        <dgm:presLayoutVars>
          <dgm:chMax val="7"/>
          <dgm:chPref val="7"/>
        </dgm:presLayoutVars>
      </dgm:prSet>
      <dgm:spPr/>
      <dgm:t>
        <a:bodyPr/>
        <a:lstStyle/>
        <a:p>
          <a:endParaRPr lang="es-ES"/>
        </a:p>
      </dgm:t>
    </dgm:pt>
    <dgm:pt modelId="{A9CCEC67-7052-4F2D-9042-E54FE093935D}" type="pres">
      <dgm:prSet presAssocID="{7819A83A-AE80-4ABE-A796-11C6CDE24182}" presName="Name56" presStyleLbl="parChTrans1D2" presStyleIdx="0" presStyleCnt="5"/>
      <dgm:spPr/>
      <dgm:t>
        <a:bodyPr/>
        <a:lstStyle/>
        <a:p>
          <a:endParaRPr lang="es-ES"/>
        </a:p>
      </dgm:t>
    </dgm:pt>
    <dgm:pt modelId="{8F7F28D7-3EF0-4A4C-A50A-7CE93B0138D7}" type="pres">
      <dgm:prSet presAssocID="{17436FA9-4D4E-40F9-AF61-6E2470750382}" presName="text0" presStyleLbl="node1" presStyleIdx="1" presStyleCnt="6" custScaleX="395429" custScaleY="75660" custRadScaleRad="138252" custRadScaleInc="-1405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C44E21-0417-40BD-8E49-26CA189AFB65}" type="pres">
      <dgm:prSet presAssocID="{E4D101A6-0CD1-4238-AC68-B366832F6976}" presName="Name56" presStyleLbl="parChTrans1D2" presStyleIdx="1" presStyleCnt="5"/>
      <dgm:spPr/>
      <dgm:t>
        <a:bodyPr/>
        <a:lstStyle/>
        <a:p>
          <a:endParaRPr lang="es-ES"/>
        </a:p>
      </dgm:t>
    </dgm:pt>
    <dgm:pt modelId="{A38E1BC3-DAA0-455A-9D04-615D2E7E00BA}" type="pres">
      <dgm:prSet presAssocID="{488124B8-4942-4BEB-AF85-988B7CDE0801}" presName="text0" presStyleLbl="node1" presStyleIdx="2" presStyleCnt="6" custScaleX="351430" custScaleY="71243" custRadScaleRad="135450" custRadScaleInc="-581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AEA290-1971-44DB-B5C7-3059296DF95C}" type="pres">
      <dgm:prSet presAssocID="{B511499F-F3B6-4652-B13C-2C555C2E8322}" presName="Name56" presStyleLbl="parChTrans1D2" presStyleIdx="2" presStyleCnt="5"/>
      <dgm:spPr/>
      <dgm:t>
        <a:bodyPr/>
        <a:lstStyle/>
        <a:p>
          <a:endParaRPr lang="es-ES"/>
        </a:p>
      </dgm:t>
    </dgm:pt>
    <dgm:pt modelId="{D4665845-1983-43C4-BF50-0F5783C445B0}" type="pres">
      <dgm:prSet presAssocID="{DFC18280-AFFD-4FB0-883D-A5D7461B034D}" presName="text0" presStyleLbl="node1" presStyleIdx="3" presStyleCnt="6" custScaleX="400544" custScaleY="79081" custRadScaleRad="142778" custRadScaleInc="2333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E8A19E-81D3-4137-8139-A9D46238F7A9}" type="pres">
      <dgm:prSet presAssocID="{7CD8FBE3-AFA4-44FB-96EF-926E29D44005}" presName="Name56" presStyleLbl="parChTrans1D2" presStyleIdx="3" presStyleCnt="5"/>
      <dgm:spPr/>
      <dgm:t>
        <a:bodyPr/>
        <a:lstStyle/>
        <a:p>
          <a:endParaRPr lang="es-ES"/>
        </a:p>
      </dgm:t>
    </dgm:pt>
    <dgm:pt modelId="{8EFBFCFB-E394-45AB-95C4-99CB04B65E5F}" type="pres">
      <dgm:prSet presAssocID="{D81FD419-5019-4F86-87E6-7979CADAFFA8}" presName="text0" presStyleLbl="node1" presStyleIdx="4" presStyleCnt="6" custScaleX="239733" custScaleY="172267" custRadScaleRad="144851" custRadScaleInc="1724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DD26E0-6D72-4163-9395-57A87780AD48}" type="pres">
      <dgm:prSet presAssocID="{95ABD36C-7785-45D2-8F6C-8B88DDEDA0C0}" presName="Name56" presStyleLbl="parChTrans1D2" presStyleIdx="4" presStyleCnt="5"/>
      <dgm:spPr/>
      <dgm:t>
        <a:bodyPr/>
        <a:lstStyle/>
        <a:p>
          <a:endParaRPr lang="es-ES"/>
        </a:p>
      </dgm:t>
    </dgm:pt>
    <dgm:pt modelId="{57979899-A1E9-4712-A358-B74AAF0E27DB}" type="pres">
      <dgm:prSet presAssocID="{F90C55B4-99A2-4E14-BB3A-078C6C56211C}" presName="text0" presStyleLbl="node1" presStyleIdx="5" presStyleCnt="6" custScaleX="246718" custScaleY="115551" custRadScaleRad="134264" custRadScaleInc="4277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A8C9B55-BEBB-4290-A259-0DF1AA411534}" type="presOf" srcId="{7819A83A-AE80-4ABE-A796-11C6CDE24182}" destId="{A9CCEC67-7052-4F2D-9042-E54FE093935D}" srcOrd="0" destOrd="0" presId="urn:microsoft.com/office/officeart/2008/layout/RadialCluster"/>
    <dgm:cxn modelId="{6EC204CA-ACEC-44F1-A3B3-7EEB83607119}" srcId="{A3E2922A-5293-4B40-816F-95917986D193}" destId="{17F7678C-D2DA-48A0-B5C7-1D9B2A4FDB4C}" srcOrd="0" destOrd="0" parTransId="{F99744D0-382B-4C46-AA3B-7B9B7F5986B9}" sibTransId="{77E81FB9-40A9-43F4-B0B7-AD34CB02B943}"/>
    <dgm:cxn modelId="{F5FD4D77-22DD-4BD2-B815-AC9015BBBA14}" type="presOf" srcId="{17F7678C-D2DA-48A0-B5C7-1D9B2A4FDB4C}" destId="{BB04C46A-1BCE-4EAC-AB18-AFE062A8EE16}" srcOrd="0" destOrd="0" presId="urn:microsoft.com/office/officeart/2008/layout/RadialCluster"/>
    <dgm:cxn modelId="{10FF8113-A500-4096-80D6-918BEFA4C799}" srcId="{17F7678C-D2DA-48A0-B5C7-1D9B2A4FDB4C}" destId="{F90C55B4-99A2-4E14-BB3A-078C6C56211C}" srcOrd="4" destOrd="0" parTransId="{95ABD36C-7785-45D2-8F6C-8B88DDEDA0C0}" sibTransId="{AAA7BC81-D59A-4C77-89BC-4D48A27B58ED}"/>
    <dgm:cxn modelId="{172EF196-A2F9-442D-A08D-8A44965E95FB}" type="presOf" srcId="{DFC18280-AFFD-4FB0-883D-A5D7461B034D}" destId="{D4665845-1983-43C4-BF50-0F5783C445B0}" srcOrd="0" destOrd="0" presId="urn:microsoft.com/office/officeart/2008/layout/RadialCluster"/>
    <dgm:cxn modelId="{55D92343-8F95-438F-82BC-3EA1BBF0E0EA}" type="presOf" srcId="{17436FA9-4D4E-40F9-AF61-6E2470750382}" destId="{8F7F28D7-3EF0-4A4C-A50A-7CE93B0138D7}" srcOrd="0" destOrd="0" presId="urn:microsoft.com/office/officeart/2008/layout/RadialCluster"/>
    <dgm:cxn modelId="{24065B77-FB7E-4157-808D-A950DF51D9CE}" type="presOf" srcId="{488124B8-4942-4BEB-AF85-988B7CDE0801}" destId="{A38E1BC3-DAA0-455A-9D04-615D2E7E00BA}" srcOrd="0" destOrd="0" presId="urn:microsoft.com/office/officeart/2008/layout/RadialCluster"/>
    <dgm:cxn modelId="{9A671162-D11D-4902-9DFA-D9D3F032655A}" type="presOf" srcId="{B511499F-F3B6-4652-B13C-2C555C2E8322}" destId="{C7AEA290-1971-44DB-B5C7-3059296DF95C}" srcOrd="0" destOrd="0" presId="urn:microsoft.com/office/officeart/2008/layout/RadialCluster"/>
    <dgm:cxn modelId="{5D06F23D-B94E-43A0-BF98-B6E2C65775C0}" type="presOf" srcId="{F90C55B4-99A2-4E14-BB3A-078C6C56211C}" destId="{57979899-A1E9-4712-A358-B74AAF0E27DB}" srcOrd="0" destOrd="0" presId="urn:microsoft.com/office/officeart/2008/layout/RadialCluster"/>
    <dgm:cxn modelId="{0AF484A2-29E5-4126-8D89-20DD3C9121CF}" srcId="{17F7678C-D2DA-48A0-B5C7-1D9B2A4FDB4C}" destId="{DFC18280-AFFD-4FB0-883D-A5D7461B034D}" srcOrd="2" destOrd="0" parTransId="{B511499F-F3B6-4652-B13C-2C555C2E8322}" sibTransId="{DD91F171-2BAC-481B-B10A-1D62CA5DD72F}"/>
    <dgm:cxn modelId="{D6D6874D-8697-4CBA-8DA7-454A30AB042F}" srcId="{17F7678C-D2DA-48A0-B5C7-1D9B2A4FDB4C}" destId="{17436FA9-4D4E-40F9-AF61-6E2470750382}" srcOrd="0" destOrd="0" parTransId="{7819A83A-AE80-4ABE-A796-11C6CDE24182}" sibTransId="{D21DE956-96ED-40CE-B8F8-41D35E803FC6}"/>
    <dgm:cxn modelId="{4514E764-E11F-4E8D-8788-D24BE2C49293}" type="presOf" srcId="{7CD8FBE3-AFA4-44FB-96EF-926E29D44005}" destId="{1BE8A19E-81D3-4137-8139-A9D46238F7A9}" srcOrd="0" destOrd="0" presId="urn:microsoft.com/office/officeart/2008/layout/RadialCluster"/>
    <dgm:cxn modelId="{E5A880EF-870C-487D-B064-478EBC480FCE}" srcId="{17F7678C-D2DA-48A0-B5C7-1D9B2A4FDB4C}" destId="{D81FD419-5019-4F86-87E6-7979CADAFFA8}" srcOrd="3" destOrd="0" parTransId="{7CD8FBE3-AFA4-44FB-96EF-926E29D44005}" sibTransId="{E54F6D59-C922-4A39-9F81-30961BB1E10E}"/>
    <dgm:cxn modelId="{09CFE44B-9954-43F7-900B-DF189A56CF5D}" type="presOf" srcId="{D81FD419-5019-4F86-87E6-7979CADAFFA8}" destId="{8EFBFCFB-E394-45AB-95C4-99CB04B65E5F}" srcOrd="0" destOrd="0" presId="urn:microsoft.com/office/officeart/2008/layout/RadialCluster"/>
    <dgm:cxn modelId="{15179640-7041-4727-923D-2E0D76E0C504}" srcId="{17F7678C-D2DA-48A0-B5C7-1D9B2A4FDB4C}" destId="{488124B8-4942-4BEB-AF85-988B7CDE0801}" srcOrd="1" destOrd="0" parTransId="{E4D101A6-0CD1-4238-AC68-B366832F6976}" sibTransId="{24145083-14A2-48B3-BA03-966F64D27470}"/>
    <dgm:cxn modelId="{3410206B-E707-4E6C-BFCE-1D9824648CCA}" type="presOf" srcId="{A3E2922A-5293-4B40-816F-95917986D193}" destId="{8BFE6DB8-D914-4484-931B-9CEC98F343F4}" srcOrd="0" destOrd="0" presId="urn:microsoft.com/office/officeart/2008/layout/RadialCluster"/>
    <dgm:cxn modelId="{F5B5151C-36E6-457B-956B-A5E6442B3C14}" type="presOf" srcId="{95ABD36C-7785-45D2-8F6C-8B88DDEDA0C0}" destId="{5CDD26E0-6D72-4163-9395-57A87780AD48}" srcOrd="0" destOrd="0" presId="urn:microsoft.com/office/officeart/2008/layout/RadialCluster"/>
    <dgm:cxn modelId="{9CDBB706-5D36-42AB-B4E5-065131D728FC}" type="presOf" srcId="{E4D101A6-0CD1-4238-AC68-B366832F6976}" destId="{A4C44E21-0417-40BD-8E49-26CA189AFB65}" srcOrd="0" destOrd="0" presId="urn:microsoft.com/office/officeart/2008/layout/RadialCluster"/>
    <dgm:cxn modelId="{B796D6BE-A6AB-44ED-B97F-131AEA21DE8B}" type="presParOf" srcId="{8BFE6DB8-D914-4484-931B-9CEC98F343F4}" destId="{0DEE24C2-6166-44AD-A602-9C3639E025E6}" srcOrd="0" destOrd="0" presId="urn:microsoft.com/office/officeart/2008/layout/RadialCluster"/>
    <dgm:cxn modelId="{8421D5FF-6ABF-4BF7-93C2-C35ECACC37F5}" type="presParOf" srcId="{0DEE24C2-6166-44AD-A602-9C3639E025E6}" destId="{BB04C46A-1BCE-4EAC-AB18-AFE062A8EE16}" srcOrd="0" destOrd="0" presId="urn:microsoft.com/office/officeart/2008/layout/RadialCluster"/>
    <dgm:cxn modelId="{0D254561-E2CA-430A-AC45-032F4E581E09}" type="presParOf" srcId="{0DEE24C2-6166-44AD-A602-9C3639E025E6}" destId="{A9CCEC67-7052-4F2D-9042-E54FE093935D}" srcOrd="1" destOrd="0" presId="urn:microsoft.com/office/officeart/2008/layout/RadialCluster"/>
    <dgm:cxn modelId="{09FF9C23-AE6B-45C9-A3EF-9DCC49CA91F7}" type="presParOf" srcId="{0DEE24C2-6166-44AD-A602-9C3639E025E6}" destId="{8F7F28D7-3EF0-4A4C-A50A-7CE93B0138D7}" srcOrd="2" destOrd="0" presId="urn:microsoft.com/office/officeart/2008/layout/RadialCluster"/>
    <dgm:cxn modelId="{C74736C1-FE49-411C-BAF6-8A92EF1FD747}" type="presParOf" srcId="{0DEE24C2-6166-44AD-A602-9C3639E025E6}" destId="{A4C44E21-0417-40BD-8E49-26CA189AFB65}" srcOrd="3" destOrd="0" presId="urn:microsoft.com/office/officeart/2008/layout/RadialCluster"/>
    <dgm:cxn modelId="{0A86111C-2BC0-4AB1-9F6B-9FEACF71E944}" type="presParOf" srcId="{0DEE24C2-6166-44AD-A602-9C3639E025E6}" destId="{A38E1BC3-DAA0-455A-9D04-615D2E7E00BA}" srcOrd="4" destOrd="0" presId="urn:microsoft.com/office/officeart/2008/layout/RadialCluster"/>
    <dgm:cxn modelId="{CF64CC4C-FA4A-4EEF-863A-11EF4873C7A7}" type="presParOf" srcId="{0DEE24C2-6166-44AD-A602-9C3639E025E6}" destId="{C7AEA290-1971-44DB-B5C7-3059296DF95C}" srcOrd="5" destOrd="0" presId="urn:microsoft.com/office/officeart/2008/layout/RadialCluster"/>
    <dgm:cxn modelId="{0D74D1F9-648F-4704-881B-647EE6ABEF7E}" type="presParOf" srcId="{0DEE24C2-6166-44AD-A602-9C3639E025E6}" destId="{D4665845-1983-43C4-BF50-0F5783C445B0}" srcOrd="6" destOrd="0" presId="urn:microsoft.com/office/officeart/2008/layout/RadialCluster"/>
    <dgm:cxn modelId="{8BB3C459-4B96-465C-8B18-91462B94479D}" type="presParOf" srcId="{0DEE24C2-6166-44AD-A602-9C3639E025E6}" destId="{1BE8A19E-81D3-4137-8139-A9D46238F7A9}" srcOrd="7" destOrd="0" presId="urn:microsoft.com/office/officeart/2008/layout/RadialCluster"/>
    <dgm:cxn modelId="{6811A9F7-476A-4CB9-A13D-07C4C9D354D0}" type="presParOf" srcId="{0DEE24C2-6166-44AD-A602-9C3639E025E6}" destId="{8EFBFCFB-E394-45AB-95C4-99CB04B65E5F}" srcOrd="8" destOrd="0" presId="urn:microsoft.com/office/officeart/2008/layout/RadialCluster"/>
    <dgm:cxn modelId="{9D4D26BE-2CCE-48CD-951D-34A6392283D2}" type="presParOf" srcId="{0DEE24C2-6166-44AD-A602-9C3639E025E6}" destId="{5CDD26E0-6D72-4163-9395-57A87780AD48}" srcOrd="9" destOrd="0" presId="urn:microsoft.com/office/officeart/2008/layout/RadialCluster"/>
    <dgm:cxn modelId="{0B85FB04-3C4A-4E67-B37D-9FBB499FA79C}" type="presParOf" srcId="{0DEE24C2-6166-44AD-A602-9C3639E025E6}" destId="{57979899-A1E9-4712-A358-B74AAF0E27DB}" srcOrd="10" destOrd="0" presId="urn:microsoft.com/office/officeart/2008/layout/RadialCluster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E2922A-5293-4B40-816F-95917986D193}" type="doc">
      <dgm:prSet loTypeId="urn:microsoft.com/office/officeart/2008/layout/RadialCluster" loCatId="cycle" qsTypeId="urn:microsoft.com/office/officeart/2005/8/quickstyle/simple2" qsCatId="simple" csTypeId="urn:microsoft.com/office/officeart/2005/8/colors/accent3_4" csCatId="accent3" phldr="1"/>
      <dgm:spPr/>
      <dgm:t>
        <a:bodyPr/>
        <a:lstStyle/>
        <a:p>
          <a:endParaRPr lang="es-ES"/>
        </a:p>
      </dgm:t>
    </dgm:pt>
    <dgm:pt modelId="{17F7678C-D2DA-48A0-B5C7-1D9B2A4FDB4C}">
      <dgm:prSet phldrT="[Texto]" custT="1"/>
      <dgm:spPr>
        <a:solidFill>
          <a:srgbClr val="800000"/>
        </a:solidFill>
      </dgm:spPr>
      <dgm:t>
        <a:bodyPr/>
        <a:lstStyle/>
        <a:p>
          <a:r>
            <a:rPr lang="es-E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Cooperación territorial europea: </a:t>
          </a:r>
        </a:p>
        <a:p>
          <a:r>
            <a:rPr lang="es-E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8.948 M€</a:t>
          </a:r>
          <a:endParaRPr lang="es-ES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F99744D0-382B-4C46-AA3B-7B9B7F5986B9}" type="parTrans" cxnId="{6EC204CA-ACEC-44F1-A3B3-7EEB83607119}">
      <dgm:prSet/>
      <dgm:spPr/>
      <dgm:t>
        <a:bodyPr/>
        <a:lstStyle/>
        <a:p>
          <a:endParaRPr lang="es-ES" sz="1400" b="1">
            <a:solidFill>
              <a:srgbClr val="800000"/>
            </a:solidFill>
            <a:latin typeface="Calibri" pitchFamily="34" charset="0"/>
            <a:cs typeface="Calibri" pitchFamily="34" charset="0"/>
          </a:endParaRPr>
        </a:p>
      </dgm:t>
    </dgm:pt>
    <dgm:pt modelId="{77E81FB9-40A9-43F4-B0B7-AD34CB02B943}" type="sibTrans" cxnId="{6EC204CA-ACEC-44F1-A3B3-7EEB83607119}">
      <dgm:prSet/>
      <dgm:spPr/>
      <dgm:t>
        <a:bodyPr/>
        <a:lstStyle/>
        <a:p>
          <a:endParaRPr lang="es-ES" sz="1400" b="1">
            <a:solidFill>
              <a:srgbClr val="800000"/>
            </a:solidFill>
            <a:latin typeface="Calibri" pitchFamily="34" charset="0"/>
            <a:cs typeface="Calibri" pitchFamily="34" charset="0"/>
          </a:endParaRPr>
        </a:p>
      </dgm:t>
    </dgm:pt>
    <dgm:pt modelId="{17436FA9-4D4E-40F9-AF61-6E2470750382}">
      <dgm:prSet custT="1"/>
      <dgm:spPr>
        <a:solidFill>
          <a:srgbClr val="FFCCFF"/>
        </a:solidFill>
      </dgm:spPr>
      <dgm:t>
        <a:bodyPr/>
        <a:lstStyle/>
        <a:p>
          <a:r>
            <a:rPr lang="es-ES" sz="2400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rPr>
            <a:t>Cooperación transfronteriza: 6.627 M€ </a:t>
          </a:r>
          <a:endParaRPr lang="es-ES" sz="2400" b="1" dirty="0">
            <a:solidFill>
              <a:srgbClr val="800000"/>
            </a:solidFill>
            <a:latin typeface="Calibri" pitchFamily="34" charset="0"/>
            <a:cs typeface="Calibri" pitchFamily="34" charset="0"/>
          </a:endParaRPr>
        </a:p>
      </dgm:t>
    </dgm:pt>
    <dgm:pt modelId="{7819A83A-AE80-4ABE-A796-11C6CDE24182}" type="parTrans" cxnId="{D6D6874D-8697-4CBA-8DA7-454A30AB042F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>
        <a:ln>
          <a:solidFill>
            <a:srgbClr val="800000"/>
          </a:solidFill>
          <a:tailEnd type="none"/>
        </a:ln>
      </dgm:spPr>
      <dgm:t>
        <a:bodyPr/>
        <a:lstStyle/>
        <a:p>
          <a:endParaRPr lang="es-ES" sz="1400" b="1">
            <a:solidFill>
              <a:srgbClr val="800000"/>
            </a:solidFill>
            <a:latin typeface="Calibri" pitchFamily="34" charset="0"/>
            <a:cs typeface="Calibri" pitchFamily="34" charset="0"/>
          </a:endParaRPr>
        </a:p>
      </dgm:t>
    </dgm:pt>
    <dgm:pt modelId="{D21DE956-96ED-40CE-B8F8-41D35E803FC6}" type="sibTrans" cxnId="{D6D6874D-8697-4CBA-8DA7-454A30AB042F}">
      <dgm:prSet/>
      <dgm:spPr/>
      <dgm:t>
        <a:bodyPr/>
        <a:lstStyle/>
        <a:p>
          <a:endParaRPr lang="es-ES" sz="1400" b="1">
            <a:solidFill>
              <a:srgbClr val="800000"/>
            </a:solidFill>
            <a:latin typeface="Calibri" pitchFamily="34" charset="0"/>
            <a:cs typeface="Calibri" pitchFamily="34" charset="0"/>
          </a:endParaRPr>
        </a:p>
      </dgm:t>
    </dgm:pt>
    <dgm:pt modelId="{488124B8-4942-4BEB-AF85-988B7CDE0801}">
      <dgm:prSet custT="1"/>
      <dgm:spPr>
        <a:solidFill>
          <a:srgbClr val="FFCCFF"/>
        </a:solidFill>
      </dgm:spPr>
      <dgm:t>
        <a:bodyPr/>
        <a:lstStyle/>
        <a:p>
          <a:r>
            <a:rPr lang="es-ES" sz="2400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rPr>
            <a:t>Cooperación transnacional: 1.822  M€</a:t>
          </a:r>
          <a:endParaRPr lang="es-ES" sz="2400" b="1" dirty="0">
            <a:solidFill>
              <a:srgbClr val="800000"/>
            </a:solidFill>
            <a:latin typeface="Calibri" pitchFamily="34" charset="0"/>
            <a:cs typeface="Calibri" pitchFamily="34" charset="0"/>
          </a:endParaRPr>
        </a:p>
      </dgm:t>
    </dgm:pt>
    <dgm:pt modelId="{E4D101A6-0CD1-4238-AC68-B366832F6976}" type="parTrans" cxnId="{15179640-7041-4727-923D-2E0D76E0C504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>
        <a:ln>
          <a:solidFill>
            <a:srgbClr val="800000"/>
          </a:solidFill>
        </a:ln>
      </dgm:spPr>
      <dgm:t>
        <a:bodyPr/>
        <a:lstStyle/>
        <a:p>
          <a:endParaRPr lang="es-ES">
            <a:solidFill>
              <a:srgbClr val="800000"/>
            </a:solidFill>
          </a:endParaRPr>
        </a:p>
      </dgm:t>
    </dgm:pt>
    <dgm:pt modelId="{24145083-14A2-48B3-BA03-966F64D27470}" type="sibTrans" cxnId="{15179640-7041-4727-923D-2E0D76E0C504}">
      <dgm:prSet/>
      <dgm:spPr/>
      <dgm:t>
        <a:bodyPr/>
        <a:lstStyle/>
        <a:p>
          <a:endParaRPr lang="es-ES">
            <a:solidFill>
              <a:srgbClr val="800000"/>
            </a:solidFill>
          </a:endParaRPr>
        </a:p>
      </dgm:t>
    </dgm:pt>
    <dgm:pt modelId="{DFC18280-AFFD-4FB0-883D-A5D7461B034D}">
      <dgm:prSet custT="1"/>
      <dgm:spPr>
        <a:solidFill>
          <a:srgbClr val="FFCCFF"/>
        </a:solidFill>
      </dgm:spPr>
      <dgm:t>
        <a:bodyPr/>
        <a:lstStyle/>
        <a:p>
          <a:r>
            <a:rPr lang="es-ES" sz="2400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rPr>
            <a:t>Cooperación interregional: 500 M€</a:t>
          </a:r>
          <a:endParaRPr lang="es-ES" sz="2400" b="1" dirty="0">
            <a:solidFill>
              <a:srgbClr val="800000"/>
            </a:solidFill>
            <a:latin typeface="Calibri" pitchFamily="34" charset="0"/>
            <a:cs typeface="Calibri" pitchFamily="34" charset="0"/>
          </a:endParaRPr>
        </a:p>
      </dgm:t>
    </dgm:pt>
    <dgm:pt modelId="{B511499F-F3B6-4652-B13C-2C555C2E8322}" type="parTrans" cxnId="{0AF484A2-29E5-4126-8D89-20DD3C9121CF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>
        <a:ln>
          <a:solidFill>
            <a:srgbClr val="800000"/>
          </a:solidFill>
        </a:ln>
      </dgm:spPr>
      <dgm:t>
        <a:bodyPr/>
        <a:lstStyle/>
        <a:p>
          <a:endParaRPr lang="es-ES">
            <a:solidFill>
              <a:srgbClr val="800000"/>
            </a:solidFill>
          </a:endParaRPr>
        </a:p>
      </dgm:t>
    </dgm:pt>
    <dgm:pt modelId="{DD91F171-2BAC-481B-B10A-1D62CA5DD72F}" type="sibTrans" cxnId="{0AF484A2-29E5-4126-8D89-20DD3C9121CF}">
      <dgm:prSet/>
      <dgm:spPr/>
      <dgm:t>
        <a:bodyPr/>
        <a:lstStyle/>
        <a:p>
          <a:endParaRPr lang="es-ES">
            <a:solidFill>
              <a:srgbClr val="800000"/>
            </a:solidFill>
          </a:endParaRPr>
        </a:p>
      </dgm:t>
    </dgm:pt>
    <dgm:pt modelId="{8BFE6DB8-D914-4484-931B-9CEC98F343F4}" type="pres">
      <dgm:prSet presAssocID="{A3E2922A-5293-4B40-816F-95917986D19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DEE24C2-6166-44AD-A602-9C3639E025E6}" type="pres">
      <dgm:prSet presAssocID="{17F7678C-D2DA-48A0-B5C7-1D9B2A4FDB4C}" presName="singleCycle" presStyleCnt="0"/>
      <dgm:spPr/>
    </dgm:pt>
    <dgm:pt modelId="{BB04C46A-1BCE-4EAC-AB18-AFE062A8EE16}" type="pres">
      <dgm:prSet presAssocID="{17F7678C-D2DA-48A0-B5C7-1D9B2A4FDB4C}" presName="singleCenter" presStyleLbl="node1" presStyleIdx="0" presStyleCnt="4" custScaleX="227732" custScaleY="134157">
        <dgm:presLayoutVars>
          <dgm:chMax val="7"/>
          <dgm:chPref val="7"/>
        </dgm:presLayoutVars>
      </dgm:prSet>
      <dgm:spPr/>
      <dgm:t>
        <a:bodyPr/>
        <a:lstStyle/>
        <a:p>
          <a:endParaRPr lang="es-ES"/>
        </a:p>
      </dgm:t>
    </dgm:pt>
    <dgm:pt modelId="{A9CCEC67-7052-4F2D-9042-E54FE093935D}" type="pres">
      <dgm:prSet presAssocID="{7819A83A-AE80-4ABE-A796-11C6CDE24182}" presName="Name56" presStyleLbl="parChTrans1D2" presStyleIdx="0" presStyleCnt="3"/>
      <dgm:spPr/>
      <dgm:t>
        <a:bodyPr/>
        <a:lstStyle/>
        <a:p>
          <a:endParaRPr lang="es-ES"/>
        </a:p>
      </dgm:t>
    </dgm:pt>
    <dgm:pt modelId="{8F7F28D7-3EF0-4A4C-A50A-7CE93B0138D7}" type="pres">
      <dgm:prSet presAssocID="{17436FA9-4D4E-40F9-AF61-6E2470750382}" presName="text0" presStyleLbl="node1" presStyleIdx="1" presStyleCnt="4" custScaleX="247176" custScaleY="138315" custRadScaleRad="130899" custRadScaleInc="739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C44E21-0417-40BD-8E49-26CA189AFB65}" type="pres">
      <dgm:prSet presAssocID="{E4D101A6-0CD1-4238-AC68-B366832F6976}" presName="Name56" presStyleLbl="parChTrans1D2" presStyleIdx="1" presStyleCnt="3"/>
      <dgm:spPr/>
      <dgm:t>
        <a:bodyPr/>
        <a:lstStyle/>
        <a:p>
          <a:endParaRPr lang="es-ES"/>
        </a:p>
      </dgm:t>
    </dgm:pt>
    <dgm:pt modelId="{A38E1BC3-DAA0-455A-9D04-615D2E7E00BA}" type="pres">
      <dgm:prSet presAssocID="{488124B8-4942-4BEB-AF85-988B7CDE0801}" presName="text0" presStyleLbl="node1" presStyleIdx="2" presStyleCnt="4" custScaleX="236449" custScaleY="155055" custRadScaleRad="160482" custRadScaleInc="-105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AEA290-1971-44DB-B5C7-3059296DF95C}" type="pres">
      <dgm:prSet presAssocID="{B511499F-F3B6-4652-B13C-2C555C2E8322}" presName="Name56" presStyleLbl="parChTrans1D2" presStyleIdx="2" presStyleCnt="3"/>
      <dgm:spPr/>
      <dgm:t>
        <a:bodyPr/>
        <a:lstStyle/>
        <a:p>
          <a:endParaRPr lang="es-ES"/>
        </a:p>
      </dgm:t>
    </dgm:pt>
    <dgm:pt modelId="{D4665845-1983-43C4-BF50-0F5783C445B0}" type="pres">
      <dgm:prSet presAssocID="{DFC18280-AFFD-4FB0-883D-A5D7461B034D}" presName="text0" presStyleLbl="node1" presStyleIdx="3" presStyleCnt="4" custScaleX="215592" custScaleY="141956" custRadScaleRad="145245" custRadScaleInc="661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EC204CA-ACEC-44F1-A3B3-7EEB83607119}" srcId="{A3E2922A-5293-4B40-816F-95917986D193}" destId="{17F7678C-D2DA-48A0-B5C7-1D9B2A4FDB4C}" srcOrd="0" destOrd="0" parTransId="{F99744D0-382B-4C46-AA3B-7B9B7F5986B9}" sibTransId="{77E81FB9-40A9-43F4-B0B7-AD34CB02B943}"/>
    <dgm:cxn modelId="{48418B31-C8B3-4173-9EBA-E6812501D48C}" type="presOf" srcId="{17436FA9-4D4E-40F9-AF61-6E2470750382}" destId="{8F7F28D7-3EF0-4A4C-A50A-7CE93B0138D7}" srcOrd="0" destOrd="0" presId="urn:microsoft.com/office/officeart/2008/layout/RadialCluster"/>
    <dgm:cxn modelId="{4BD9142C-78EC-4E2D-AC88-E7919C7BB5F4}" type="presOf" srcId="{DFC18280-AFFD-4FB0-883D-A5D7461B034D}" destId="{D4665845-1983-43C4-BF50-0F5783C445B0}" srcOrd="0" destOrd="0" presId="urn:microsoft.com/office/officeart/2008/layout/RadialCluster"/>
    <dgm:cxn modelId="{0AF484A2-29E5-4126-8D89-20DD3C9121CF}" srcId="{17F7678C-D2DA-48A0-B5C7-1D9B2A4FDB4C}" destId="{DFC18280-AFFD-4FB0-883D-A5D7461B034D}" srcOrd="2" destOrd="0" parTransId="{B511499F-F3B6-4652-B13C-2C555C2E8322}" sibTransId="{DD91F171-2BAC-481B-B10A-1D62CA5DD72F}"/>
    <dgm:cxn modelId="{117EB390-BA37-4711-A326-2AE13E45952A}" type="presOf" srcId="{7819A83A-AE80-4ABE-A796-11C6CDE24182}" destId="{A9CCEC67-7052-4F2D-9042-E54FE093935D}" srcOrd="0" destOrd="0" presId="urn:microsoft.com/office/officeart/2008/layout/RadialCluster"/>
    <dgm:cxn modelId="{D6D6874D-8697-4CBA-8DA7-454A30AB042F}" srcId="{17F7678C-D2DA-48A0-B5C7-1D9B2A4FDB4C}" destId="{17436FA9-4D4E-40F9-AF61-6E2470750382}" srcOrd="0" destOrd="0" parTransId="{7819A83A-AE80-4ABE-A796-11C6CDE24182}" sibTransId="{D21DE956-96ED-40CE-B8F8-41D35E803FC6}"/>
    <dgm:cxn modelId="{A1D24F9F-A369-4D09-9060-F9077DAE4F3E}" type="presOf" srcId="{A3E2922A-5293-4B40-816F-95917986D193}" destId="{8BFE6DB8-D914-4484-931B-9CEC98F343F4}" srcOrd="0" destOrd="0" presId="urn:microsoft.com/office/officeart/2008/layout/RadialCluster"/>
    <dgm:cxn modelId="{15179640-7041-4727-923D-2E0D76E0C504}" srcId="{17F7678C-D2DA-48A0-B5C7-1D9B2A4FDB4C}" destId="{488124B8-4942-4BEB-AF85-988B7CDE0801}" srcOrd="1" destOrd="0" parTransId="{E4D101A6-0CD1-4238-AC68-B366832F6976}" sibTransId="{24145083-14A2-48B3-BA03-966F64D27470}"/>
    <dgm:cxn modelId="{40A0D925-F1E7-474E-BC16-4D7C699118C2}" type="presOf" srcId="{B511499F-F3B6-4652-B13C-2C555C2E8322}" destId="{C7AEA290-1971-44DB-B5C7-3059296DF95C}" srcOrd="0" destOrd="0" presId="urn:microsoft.com/office/officeart/2008/layout/RadialCluster"/>
    <dgm:cxn modelId="{93A5D8A4-48E8-4DDB-AD69-2B13C48EDC43}" type="presOf" srcId="{488124B8-4942-4BEB-AF85-988B7CDE0801}" destId="{A38E1BC3-DAA0-455A-9D04-615D2E7E00BA}" srcOrd="0" destOrd="0" presId="urn:microsoft.com/office/officeart/2008/layout/RadialCluster"/>
    <dgm:cxn modelId="{E74012C9-FDE7-4E5F-8625-25FE9E8CA6A1}" type="presOf" srcId="{E4D101A6-0CD1-4238-AC68-B366832F6976}" destId="{A4C44E21-0417-40BD-8E49-26CA189AFB65}" srcOrd="0" destOrd="0" presId="urn:microsoft.com/office/officeart/2008/layout/RadialCluster"/>
    <dgm:cxn modelId="{82A82BBF-342C-4563-842C-0969BCFB9580}" type="presOf" srcId="{17F7678C-D2DA-48A0-B5C7-1D9B2A4FDB4C}" destId="{BB04C46A-1BCE-4EAC-AB18-AFE062A8EE16}" srcOrd="0" destOrd="0" presId="urn:microsoft.com/office/officeart/2008/layout/RadialCluster"/>
    <dgm:cxn modelId="{47A0281B-216B-4F70-9D20-1824DA22C5C9}" type="presParOf" srcId="{8BFE6DB8-D914-4484-931B-9CEC98F343F4}" destId="{0DEE24C2-6166-44AD-A602-9C3639E025E6}" srcOrd="0" destOrd="0" presId="urn:microsoft.com/office/officeart/2008/layout/RadialCluster"/>
    <dgm:cxn modelId="{4BD5E039-8BC8-48FE-8C87-1FF5978A0B9A}" type="presParOf" srcId="{0DEE24C2-6166-44AD-A602-9C3639E025E6}" destId="{BB04C46A-1BCE-4EAC-AB18-AFE062A8EE16}" srcOrd="0" destOrd="0" presId="urn:microsoft.com/office/officeart/2008/layout/RadialCluster"/>
    <dgm:cxn modelId="{67609B6F-5961-45D9-9A9C-4020AE45F5C9}" type="presParOf" srcId="{0DEE24C2-6166-44AD-A602-9C3639E025E6}" destId="{A9CCEC67-7052-4F2D-9042-E54FE093935D}" srcOrd="1" destOrd="0" presId="urn:microsoft.com/office/officeart/2008/layout/RadialCluster"/>
    <dgm:cxn modelId="{CB6B5406-8E70-4A24-8C1B-C3A332723D28}" type="presParOf" srcId="{0DEE24C2-6166-44AD-A602-9C3639E025E6}" destId="{8F7F28D7-3EF0-4A4C-A50A-7CE93B0138D7}" srcOrd="2" destOrd="0" presId="urn:microsoft.com/office/officeart/2008/layout/RadialCluster"/>
    <dgm:cxn modelId="{4E0A4E0A-C81A-49BE-935C-434950C96B66}" type="presParOf" srcId="{0DEE24C2-6166-44AD-A602-9C3639E025E6}" destId="{A4C44E21-0417-40BD-8E49-26CA189AFB65}" srcOrd="3" destOrd="0" presId="urn:microsoft.com/office/officeart/2008/layout/RadialCluster"/>
    <dgm:cxn modelId="{E7C3F5CB-BB51-4B44-B3DF-03882094BA96}" type="presParOf" srcId="{0DEE24C2-6166-44AD-A602-9C3639E025E6}" destId="{A38E1BC3-DAA0-455A-9D04-615D2E7E00BA}" srcOrd="4" destOrd="0" presId="urn:microsoft.com/office/officeart/2008/layout/RadialCluster"/>
    <dgm:cxn modelId="{34522FA7-036B-4E77-91A7-5F17A2B78E6C}" type="presParOf" srcId="{0DEE24C2-6166-44AD-A602-9C3639E025E6}" destId="{C7AEA290-1971-44DB-B5C7-3059296DF95C}" srcOrd="5" destOrd="0" presId="urn:microsoft.com/office/officeart/2008/layout/RadialCluster"/>
    <dgm:cxn modelId="{5CD364C6-9CC1-42ED-B3FD-525626FE3D38}" type="presParOf" srcId="{0DEE24C2-6166-44AD-A602-9C3639E025E6}" destId="{D4665845-1983-43C4-BF50-0F5783C445B0}" srcOrd="6" destOrd="0" presId="urn:microsoft.com/office/officeart/2008/layout/RadialCluster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4D0BB-B96A-4867-ABF2-7F6FAFCA3812}" type="datetimeFigureOut">
              <a:rPr lang="es-ES" smtClean="0"/>
              <a:t>01/10/2013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7393B-344D-405A-A6DE-325EA5DAB3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8647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/>
            <a:r>
              <a:rPr lang="es-ES" dirty="0" smtClean="0">
                <a:latin typeface="Arial" pitchFamily="34" charset="0"/>
              </a:rPr>
              <a:t>España piensa que e mejor que la solución final sea un fondo </a:t>
            </a:r>
            <a:r>
              <a:rPr lang="es-ES" dirty="0" err="1" smtClean="0">
                <a:latin typeface="Arial" pitchFamily="34" charset="0"/>
              </a:rPr>
              <a:t>plurifondo</a:t>
            </a:r>
            <a:r>
              <a:rPr lang="es-ES" dirty="0" smtClean="0">
                <a:latin typeface="Arial" pitchFamily="34" charset="0"/>
              </a:rPr>
              <a:t> con FSE y FEDER.</a:t>
            </a:r>
          </a:p>
          <a:p>
            <a:pPr algn="just"/>
            <a:r>
              <a:rPr lang="es-ES" dirty="0" smtClean="0">
                <a:latin typeface="Arial" pitchFamily="34" charset="0"/>
              </a:rPr>
              <a:t>En España todas las regiones serían beneficiarias del Fondo y recibiríamos aproximadamente un 33% de 6000 millones recibiremos mas de 900 millones, de los que solo serán “</a:t>
            </a:r>
            <a:r>
              <a:rPr lang="es-ES" dirty="0" err="1" smtClean="0">
                <a:latin typeface="Arial" pitchFamily="34" charset="0"/>
              </a:rPr>
              <a:t>fresh</a:t>
            </a:r>
            <a:r>
              <a:rPr lang="es-ES" dirty="0" smtClean="0">
                <a:latin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</a:rPr>
              <a:t>money</a:t>
            </a:r>
            <a:r>
              <a:rPr lang="es-ES" dirty="0" smtClean="0">
                <a:latin typeface="Arial" pitchFamily="34" charset="0"/>
              </a:rPr>
              <a:t>” el 50%.</a:t>
            </a:r>
          </a:p>
        </p:txBody>
      </p:sp>
      <p:sp>
        <p:nvSpPr>
          <p:cNvPr id="563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1941" eaLnBrk="0" hangingPunct="0">
              <a:defRPr sz="2800" b="1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1pPr>
            <a:lvl2pPr marL="750380" indent="-288608" defTabSz="921941" eaLnBrk="0" hangingPunct="0">
              <a:defRPr sz="2800" b="1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2pPr>
            <a:lvl3pPr marL="1154430" indent="-230886" defTabSz="921941" eaLnBrk="0" hangingPunct="0">
              <a:defRPr sz="2800" b="1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3pPr>
            <a:lvl4pPr marL="1616202" indent="-230886" defTabSz="921941" eaLnBrk="0" hangingPunct="0">
              <a:defRPr sz="2800" b="1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4pPr>
            <a:lvl5pPr marL="2077974" indent="-230886" defTabSz="921941" eaLnBrk="0" hangingPunct="0">
              <a:defRPr sz="2800" b="1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5pPr>
            <a:lvl6pPr marL="2539746" indent="-230886" algn="r" defTabSz="921941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6pPr>
            <a:lvl7pPr marL="3001518" indent="-230886" algn="r" defTabSz="921941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7pPr>
            <a:lvl8pPr marL="3463290" indent="-230886" algn="r" defTabSz="921941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8pPr>
            <a:lvl9pPr marL="3925062" indent="-230886" algn="r" defTabSz="921941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8DC196B-C6E3-43A2-B0B5-336702216294}" type="slidenum">
              <a:rPr lang="es-ES" sz="1200" b="0">
                <a:solidFill>
                  <a:prstClr val="black"/>
                </a:solidFill>
              </a:rPr>
              <a:pPr eaLnBrk="1" hangingPunct="1"/>
              <a:t>10</a:t>
            </a:fld>
            <a:endParaRPr lang="es-ES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1944" eaLnBrk="0" hangingPunct="0">
              <a:defRPr sz="2800" b="1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1pPr>
            <a:lvl2pPr marL="751568" indent="-289065" defTabSz="961944" eaLnBrk="0" hangingPunct="0">
              <a:defRPr sz="2800" b="1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2pPr>
            <a:lvl3pPr marL="1156259" indent="-231252" defTabSz="961944" eaLnBrk="0" hangingPunct="0">
              <a:defRPr sz="2800" b="1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3pPr>
            <a:lvl4pPr marL="1618762" indent="-231252" defTabSz="961944" eaLnBrk="0" hangingPunct="0">
              <a:defRPr sz="2800" b="1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4pPr>
            <a:lvl5pPr marL="2081266" indent="-231252" defTabSz="961944" eaLnBrk="0" hangingPunct="0">
              <a:defRPr sz="2800" b="1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5pPr>
            <a:lvl6pPr marL="2543769" indent="-231252" algn="r" defTabSz="961944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6pPr>
            <a:lvl7pPr marL="3006273" indent="-231252" algn="r" defTabSz="961944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7pPr>
            <a:lvl8pPr marL="3468776" indent="-231252" algn="r" defTabSz="961944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8pPr>
            <a:lvl9pPr marL="3931280" indent="-231252" algn="r" defTabSz="961944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58C0164-DCBB-4ADB-B374-DD34A00A110E}" type="slidenum">
              <a:rPr lang="fr-FR" sz="1200" b="0">
                <a:solidFill>
                  <a:prstClr val="black"/>
                </a:solidFill>
              </a:rPr>
              <a:pPr eaLnBrk="1" hangingPunct="1"/>
              <a:t>34</a:t>
            </a:fld>
            <a:endParaRPr lang="fr-FR" sz="1200" b="0">
              <a:solidFill>
                <a:prstClr val="black"/>
              </a:solidFill>
            </a:endParaRPr>
          </a:p>
        </p:txBody>
      </p:sp>
      <p:sp>
        <p:nvSpPr>
          <p:cNvPr id="111619" name="Rectangle 7"/>
          <p:cNvSpPr txBox="1">
            <a:spLocks noGrp="1" noChangeArrowheads="1"/>
          </p:cNvSpPr>
          <p:nvPr/>
        </p:nvSpPr>
        <p:spPr bwMode="auto">
          <a:xfrm>
            <a:off x="3850716" y="9429670"/>
            <a:ext cx="2945334" cy="49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14" tIns="48157" rIns="96314" bIns="48157" anchor="b"/>
          <a:lstStyle>
            <a:lvl1pPr defTabSz="955675" eaLnBrk="0" hangingPunct="0">
              <a:defRPr sz="2800" b="1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5675" eaLnBrk="0" hangingPunct="0">
              <a:defRPr sz="2800" b="1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5675" eaLnBrk="0" hangingPunct="0">
              <a:defRPr sz="2800" b="1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5675" eaLnBrk="0" hangingPunct="0">
              <a:defRPr sz="2800" b="1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5675" eaLnBrk="0" hangingPunct="0">
              <a:defRPr sz="2800" b="1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9556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9556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9556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9556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EBEE6D6-BBDF-4B2C-ABB0-CA3962225B27}" type="slidenum">
              <a:rPr lang="fr-FR" sz="1300">
                <a:solidFill>
                  <a:prstClr val="black"/>
                </a:solidFill>
                <a:ea typeface="Geneva" charset="-128"/>
              </a:rPr>
              <a:pPr eaLnBrk="1" hangingPunct="1"/>
              <a:t>34</a:t>
            </a:fld>
            <a:endParaRPr lang="fr-FR" sz="1300">
              <a:solidFill>
                <a:prstClr val="black"/>
              </a:solidFill>
              <a:ea typeface="Geneva" charset="-128"/>
            </a:endParaRPr>
          </a:p>
        </p:txBody>
      </p:sp>
      <p:sp>
        <p:nvSpPr>
          <p:cNvPr id="1116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CAPÍTULO III</a:t>
            </a:r>
          </a:p>
          <a:p>
            <a:endParaRPr lang="es-E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Concentración temática, condiciones </a:t>
            </a:r>
            <a:r>
              <a:rPr lang="es-E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 ante </a:t>
            </a:r>
            <a:r>
              <a:rPr lang="es-E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examen del rendimiento</a:t>
            </a:r>
          </a:p>
          <a:p>
            <a:endParaRPr lang="es-E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Artículo 16</a:t>
            </a:r>
          </a:p>
          <a:p>
            <a:endParaRPr lang="es-ES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Concentración temática</a:t>
            </a:r>
          </a:p>
          <a:p>
            <a:endParaRPr lang="es-E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 Estados miembros concentrarán las ayudas, de acuerdo con las normas específicas de los Fondos, en las </a:t>
            </a:r>
            <a:r>
              <a:rPr lang="es-E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intervenciones 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 aporten el mayor valor añadido en relación con la estrategia de la Unión para un crecimiento inteligente, sostenible e integrador, </a:t>
            </a:r>
            <a:r>
              <a:rPr lang="es-E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utilizando eficazmente las posibilidades territoriales específicas, teniendo en cuenta las necesidades nacionales y regionales, el Marco Estratégico Común, [...] 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 retos señalados en las </a:t>
            </a:r>
            <a:r>
              <a:rPr lang="es-E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correspondientes 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recomendaciones específicas para los países conforme al artículo 121, apartado 2, del Tratado </a:t>
            </a:r>
            <a:r>
              <a:rPr lang="es-E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Funcionamiento de la Unión Europea 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en las recomendaciones pertinentes del Consejo adoptadas conforme al artículo 148, apartado 4, del Tratado de </a:t>
            </a:r>
            <a:r>
              <a:rPr lang="es-E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Funcionamiento de la Unión Europea [...]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s-E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disposiciones sobre concentración temática con arreglo a las normas específicas de cada Fondo no se aplicarán a la asistencia técnica.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</p:spPr>
        <p:txBody>
          <a:bodyPr/>
          <a:lstStyle/>
          <a:p>
            <a:fld id="{3BE7393B-344D-405A-A6DE-325EA5DAB382}" type="slidenum">
              <a:rPr lang="es-ES" smtClean="0">
                <a:solidFill>
                  <a:prstClr val="black"/>
                </a:solidFill>
              </a:rPr>
              <a:pPr/>
              <a:t>19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0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 smtClean="0"/>
              <a:t>Artículo 9</a:t>
            </a:r>
          </a:p>
          <a:p>
            <a:r>
              <a:rPr lang="es-ES" b="1" dirty="0" smtClean="0"/>
              <a:t>Objetivos temáticos</a:t>
            </a:r>
          </a:p>
          <a:p>
            <a:endParaRPr lang="es-ES" b="1" dirty="0" smtClean="0"/>
          </a:p>
          <a:p>
            <a:r>
              <a:rPr lang="es-ES" b="0" dirty="0" smtClean="0"/>
              <a:t>Cada Fondo del MEC apoyará la consecución de los siguientes objetivos temáticos de acuerdo con su misión, a fin de contribuir a la estrategia de la Unión para un crecimiento inteligente, sostenible e integrador:</a:t>
            </a:r>
          </a:p>
          <a:p>
            <a:endParaRPr lang="es-ES" b="0" dirty="0" smtClean="0"/>
          </a:p>
          <a:p>
            <a:pPr marL="228600" indent="-228600">
              <a:buFont typeface="+mj-lt"/>
              <a:buAutoNum type="arabicPeriod"/>
            </a:pPr>
            <a:r>
              <a:rPr lang="es-ES" b="0" dirty="0" smtClean="0"/>
              <a:t>potenciar la investigación, el desarrollo tecnológico y la innovación;</a:t>
            </a:r>
          </a:p>
          <a:p>
            <a:pPr marL="228600" indent="-228600">
              <a:buFont typeface="+mj-lt"/>
              <a:buAutoNum type="arabicPeriod"/>
            </a:pPr>
            <a:r>
              <a:rPr lang="es-ES" b="0" dirty="0" smtClean="0"/>
              <a:t>mejorar el uso y la calidad de las tecnologías de la información y de las comunicaciones y el</a:t>
            </a:r>
            <a:r>
              <a:rPr lang="es-ES" b="0" baseline="0" dirty="0" smtClean="0"/>
              <a:t> </a:t>
            </a:r>
            <a:r>
              <a:rPr lang="es-ES" b="0" dirty="0" smtClean="0"/>
              <a:t>acceso a las mismas;</a:t>
            </a:r>
          </a:p>
          <a:p>
            <a:pPr marL="228600" indent="-228600">
              <a:buFont typeface="+mj-lt"/>
              <a:buAutoNum type="arabicPeriod"/>
            </a:pPr>
            <a:r>
              <a:rPr lang="es-ES" b="0" dirty="0" smtClean="0"/>
              <a:t>mejorar la competitividad de las pequeñas y medianas empresas, del sector agrícola (en el</a:t>
            </a:r>
            <a:r>
              <a:rPr lang="es-ES" b="0" baseline="0" dirty="0" smtClean="0"/>
              <a:t> </a:t>
            </a:r>
            <a:r>
              <a:rPr lang="es-ES" b="0" dirty="0" smtClean="0"/>
              <a:t>caso del FEADER) y del sector de la pesca y la acuicultura (en el caso del FEMP);</a:t>
            </a:r>
          </a:p>
          <a:p>
            <a:pPr marL="228600" indent="-228600">
              <a:buFont typeface="+mj-lt"/>
              <a:buAutoNum type="arabicPeriod"/>
            </a:pPr>
            <a:r>
              <a:rPr lang="es-ES" b="0" dirty="0" smtClean="0"/>
              <a:t>favorecer el paso a una economía baja en carbono en todos los sectores;</a:t>
            </a:r>
          </a:p>
          <a:p>
            <a:pPr marL="228600" indent="-228600">
              <a:buFont typeface="+mj-lt"/>
              <a:buAutoNum type="arabicPeriod"/>
            </a:pPr>
            <a:r>
              <a:rPr lang="es-ES" b="0" dirty="0" smtClean="0"/>
              <a:t>promover la adaptación al cambio climático y la prevención y gestión de riesgos;</a:t>
            </a:r>
          </a:p>
          <a:p>
            <a:pPr marL="228600" indent="-228600">
              <a:buFont typeface="+mj-lt"/>
              <a:buAutoNum type="arabicPeriod"/>
            </a:pPr>
            <a:r>
              <a:rPr lang="es-ES" b="0" dirty="0" smtClean="0"/>
              <a:t>proteger el medio ambiente y promover la eficiencia de los recursos;</a:t>
            </a:r>
          </a:p>
          <a:p>
            <a:pPr marL="228600" indent="-228600">
              <a:buFont typeface="+mj-lt"/>
              <a:buAutoNum type="arabicPeriod"/>
            </a:pPr>
            <a:r>
              <a:rPr lang="es-ES" b="0" dirty="0" smtClean="0"/>
              <a:t>promover el transporte sostenible y eliminar los estrangulamientos en las infraestructuras de</a:t>
            </a:r>
            <a:r>
              <a:rPr lang="es-ES" b="0" baseline="0" dirty="0" smtClean="0"/>
              <a:t> </a:t>
            </a:r>
            <a:r>
              <a:rPr lang="es-ES" b="0" dirty="0" smtClean="0"/>
              <a:t>red fundamentales;</a:t>
            </a:r>
          </a:p>
          <a:p>
            <a:pPr marL="228600" indent="-228600">
              <a:buFont typeface="+mj-lt"/>
              <a:buAutoNum type="arabicPeriod"/>
            </a:pPr>
            <a:r>
              <a:rPr lang="es-ES" b="0" dirty="0" smtClean="0"/>
              <a:t>promover el empleo y favorecer la movilidad laboral;</a:t>
            </a:r>
          </a:p>
          <a:p>
            <a:pPr marL="228600" indent="-228600">
              <a:buFont typeface="+mj-lt"/>
              <a:buAutoNum type="arabicPeriod"/>
            </a:pPr>
            <a:r>
              <a:rPr lang="es-ES" b="0" dirty="0" smtClean="0"/>
              <a:t>promover la integración social y luchar contra la pobreza;</a:t>
            </a:r>
          </a:p>
          <a:p>
            <a:pPr marL="228600" indent="-228600">
              <a:buFont typeface="+mj-lt"/>
              <a:buAutoNum type="arabicPeriod"/>
            </a:pPr>
            <a:r>
              <a:rPr lang="es-ES" b="0" dirty="0" smtClean="0"/>
              <a:t>invertir en la educación, el desarrollo de las capacidades y el aprendizaje permanente;</a:t>
            </a:r>
          </a:p>
          <a:p>
            <a:pPr marL="228600" indent="-228600">
              <a:buFont typeface="+mj-lt"/>
              <a:buAutoNum type="arabicPeriod"/>
            </a:pPr>
            <a:r>
              <a:rPr lang="es-ES" b="0" dirty="0" smtClean="0"/>
              <a:t>mejorar la capacidad institucional y la eficiencia de la administración pública.</a:t>
            </a:r>
          </a:p>
          <a:p>
            <a:endParaRPr lang="es-ES" b="0" dirty="0" smtClean="0"/>
          </a:p>
          <a:p>
            <a:r>
              <a:rPr lang="es-ES" b="0" dirty="0" smtClean="0"/>
              <a:t>Los objetivos temáticos deberán traducirse en prioridades específicas de cada Fondo del MEC</a:t>
            </a:r>
            <a:r>
              <a:rPr lang="es-ES" b="0" baseline="0" dirty="0" smtClean="0"/>
              <a:t> </a:t>
            </a:r>
            <a:r>
              <a:rPr lang="es-ES" b="0" dirty="0" smtClean="0"/>
              <a:t>fijadas en las normas específicas de los Fondos.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</p:spPr>
        <p:txBody>
          <a:bodyPr/>
          <a:lstStyle/>
          <a:p>
            <a:fld id="{89CF6DD2-9DAE-4C78-BF9C-40CE11C23FD6}" type="slidenum">
              <a:rPr lang="es-ES" smtClean="0">
                <a:solidFill>
                  <a:prstClr val="black"/>
                </a:solidFill>
              </a:rPr>
              <a:pPr/>
              <a:t>20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15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Artículo 5</a:t>
            </a:r>
          </a:p>
          <a:p>
            <a:r>
              <a:rPr lang="es-E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Prioridades de inversión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FEDER contribuirá a las siguientes prioridades de inversión en el marco de los objetivos temáticos contemplados en el artículo 9 del Reglamento (UE) n.º […]/2012 (RDC):</a:t>
            </a:r>
          </a:p>
          <a:p>
            <a:endParaRPr lang="es-E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arenR"/>
            </a:pP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Potenciar la investigación, el desarrollo tecnológico y la innovación </a:t>
            </a:r>
            <a:r>
              <a:rPr lang="es-E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mediante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L="685800" lvl="1" indent="-228600">
              <a:buFont typeface="+mj-lt"/>
              <a:buAutoNum type="alphaLcParenR"/>
            </a:pP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mejora de las infraestructuras de investigación e innovación </a:t>
            </a:r>
            <a:r>
              <a:rPr lang="es-E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s-E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I+i</a:t>
            </a:r>
            <a:r>
              <a:rPr lang="es-E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de la capacidad para desarrollar excelencia en materia de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I+i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fomento de centros de competencia, en especial los de interés europeo;</a:t>
            </a:r>
          </a:p>
          <a:p>
            <a:pPr marL="685800" lvl="1" indent="-228600">
              <a:buFont typeface="+mj-lt"/>
              <a:buAutoNum type="alphaLcParenR"/>
            </a:pP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fomento de la inversión </a:t>
            </a:r>
            <a:r>
              <a:rPr lang="es-E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[...] 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 parte de las empresas </a:t>
            </a:r>
            <a:r>
              <a:rPr lang="es-E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innovación e investigación y desarrollo de vínculos y sinergias entre empresas, centros de </a:t>
            </a:r>
            <a:r>
              <a:rPr lang="es-E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I+i</a:t>
            </a:r>
            <a:r>
              <a:rPr lang="es-E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de enseñanza superior, en particular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el desarrollo de productos y servicios, la transferencia de tecnología, la innovación social y las aplicaciones de servicio público, el estímulo de la demanda, la interconexión en red, las agrupaciones y la innovación abierta a través de una especialización inteligente </a:t>
            </a:r>
            <a:r>
              <a:rPr lang="es-E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[...]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el apoyo a la investigación tecnológica y aplicada, líneas piloto, acciones de validación precoz de los productos, capacidades de fabricación avanzada y primera producción en tecnologías facilitadoras esenciales y difusión de tecnologías polivalentes.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851A0-3FFB-49C5-B3BF-6955868CE4D4}" type="slidenum">
              <a:rPr lang="es-ES" smtClean="0">
                <a:solidFill>
                  <a:prstClr val="black"/>
                </a:solidFill>
              </a:rPr>
              <a:pPr/>
              <a:t>21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669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Artículo 5</a:t>
            </a:r>
          </a:p>
          <a:p>
            <a:endParaRPr lang="es-ES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Prioridades de inversión</a:t>
            </a:r>
          </a:p>
          <a:p>
            <a:endParaRPr lang="es-E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FEDER contribuirá a las siguientes prioridades de inversión en el marco de los objetivos temáticos contemplados en el artículo 9 del Reglamento (UE) n.º […]/2012 (RDC):</a:t>
            </a:r>
          </a:p>
          <a:p>
            <a:pPr marL="228600" indent="-228600">
              <a:buFont typeface="+mj-lt"/>
              <a:buAutoNum type="arabicParenR"/>
            </a:pPr>
            <a:endParaRPr lang="es-E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arenR"/>
            </a:pP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Mejorar el acceso, el uso y la calidad de las TIC mediante:</a:t>
            </a:r>
          </a:p>
          <a:p>
            <a:pPr marL="685800" lvl="1" indent="-228600">
              <a:buFont typeface="+mj-lt"/>
              <a:buAutoNum type="alphaLcParenR"/>
            </a:pP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ampliación de la implantación de la banda ancha y difusión de redes de alta velocidad </a:t>
            </a:r>
            <a:r>
              <a:rPr lang="es-E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respaldo a la adopción de tecnologías emergentes y redes para la economía digital;</a:t>
            </a:r>
          </a:p>
          <a:p>
            <a:pPr marL="685800" lvl="1" indent="-228600">
              <a:buFont typeface="+mj-lt"/>
              <a:buAutoNum type="alphaLcParenR"/>
            </a:pP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desarrollo de productos y servicios de TIC, comercio electrónico y una mayor demanda de TIC;</a:t>
            </a:r>
          </a:p>
          <a:p>
            <a:pPr marL="685800" lvl="1" indent="-228600">
              <a:buFont typeface="+mj-lt"/>
              <a:buAutoNum type="alphaLcParenR"/>
            </a:pP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refuerzo de las aplicaciones de las TIC para la administración electrónica, el aprendizaje electrónico, la inclusión electrónica</a:t>
            </a:r>
            <a:r>
              <a:rPr lang="es-E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la cultura electrónica 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la sanidad electrónica: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</p:spPr>
        <p:txBody>
          <a:bodyPr/>
          <a:lstStyle/>
          <a:p>
            <a:fld id="{3BE7393B-344D-405A-A6DE-325EA5DAB382}" type="slidenum">
              <a:rPr lang="es-ES" smtClean="0">
                <a:solidFill>
                  <a:prstClr val="black"/>
                </a:solidFill>
              </a:rPr>
              <a:pPr/>
              <a:t>22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96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Artículo 5</a:t>
            </a:r>
          </a:p>
          <a:p>
            <a:endParaRPr lang="es-ES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Prioridades de inversión</a:t>
            </a:r>
          </a:p>
          <a:p>
            <a:endParaRPr lang="es-E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FEDER contribuirá a las siguientes prioridades de inversión en el marco de los objetivos temáticos contemplados en el artículo 9 del Reglamento (UE) n.º […]/2012 (RDC):</a:t>
            </a:r>
          </a:p>
          <a:p>
            <a:endParaRPr lang="es-E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+mj-lt"/>
              <a:buNone/>
            </a:pP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10) Inversión en la educación, el desarrollo de las capacidades y el aprendizaje permanente mediante el desarrollo de las infraestructuras de educación y formación.</a:t>
            </a:r>
          </a:p>
          <a:p>
            <a:pPr marL="0" indent="0">
              <a:buFont typeface="+mj-lt"/>
              <a:buNone/>
            </a:pP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11) Mejora de la capacidad institucional y la eficiencia de la administración pública mediante el refuerzo de las capacidades institucionales y la eficiencia de las administraciones públicas y de los servicios públicos afectados por la aplicación del FEDER y el apoyo a las medidas relativas a la capacidad institucional y la eficiencia de la administración pública apoyadas por el FSE.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</p:spPr>
        <p:txBody>
          <a:bodyPr/>
          <a:lstStyle/>
          <a:p>
            <a:fld id="{3BE7393B-344D-405A-A6DE-325EA5DAB382}" type="slidenum">
              <a:rPr lang="es-ES" smtClean="0">
                <a:solidFill>
                  <a:prstClr val="black"/>
                </a:solidFill>
              </a:rPr>
              <a:pPr/>
              <a:t>23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96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PARTE I: GASTOS</a:t>
            </a:r>
          </a:p>
          <a:p>
            <a:endParaRPr lang="es-ES" dirty="0" smtClean="0"/>
          </a:p>
          <a:p>
            <a:r>
              <a:rPr lang="es-ES" sz="1200" b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SUBRÚBRICA</a:t>
            </a:r>
            <a:r>
              <a:rPr lang="es-E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1b - COHESIÓN ECONÓMICA, SOCIAL Y TERRITORIAL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1" u="none" strike="noStrike" kern="1200" cap="sm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1" u="sng" kern="1200" cap="sm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política de cohesión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E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Definiciones y admisibilidad</a:t>
            </a:r>
          </a:p>
          <a:p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recursos destinados al objetivo "</a:t>
            </a:r>
            <a:r>
              <a:rPr lang="es-E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Inversión en crecimiento y empleo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se asignarán a tres categorías de regiones, definidas por la relación entre su producto interior bruto (PIB) per cápita, medido en paridades de poder adquisitivo (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PPA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y calculado sobre la base de los datos de la Unión correspondientes al periodo 2007-2009, y el PIB medio de la UE de 27 Estados miembros (UE-27) en el mismo periodo de referencia, como sigue: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	regiones menos desarrolladas, cuyo PIB per cápita sea inferior al 75 % del PIB medio de la UE‑27; 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	regiones en transición, cuyo PIB per cápita se sitúe entre el 75 % y el 90 % del PIB medio de la UE‑27;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	regiones más desarrolladas, cuyo PIB per cápita sea superior al 90 % del PIB medio de la UE‑27.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28.	El </a:t>
            </a:r>
            <a:r>
              <a:rPr lang="es-E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Fondo de Cohesión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apoyará a aquellos Estados miembros cuya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RNB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cápita, medida en paridades de poder adquisitivo y calculada sobre la base de los datos de la Unión correspondientes al periodo 2008-2010, sea inferior al 90 % de la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RNB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media per cápita de la UE-27 en el mismo periodo de referencia. </a:t>
            </a:r>
          </a:p>
          <a:p>
            <a:r>
              <a:rPr lang="es-E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s-E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29.	Por lo que respecta a la </a:t>
            </a:r>
            <a:r>
              <a:rPr lang="es-E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cooperación transfronteriza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las regiones que recibirán ayuda serán las regiones del nivel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3 de la Unión situadas a lo largo de todas las fronteras terrestres interiores y exteriores y todas las regiones del nivel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3 de la Unión situadas a lo largo de las fronteras marítimas separadas por una distancia máxima de 150 kilómetros, sin perjuicio de los posibles ajustes necesarios para garantizar la coherencia y la continuidad de las zonas de los programas de cooperación establecidas para el periodo de programación 2007-2013.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30.	Por lo que respecta a la </a:t>
            </a:r>
            <a:r>
              <a:rPr lang="es-E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cooperación transnacional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 Comisión adoptará la lista de las zonas transnacionales que pueden recibir ayudas, que estará desglosada por programa de cooperación y abarcará regiones del nivel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2, garantizando al mismo tiempo la continuidad de dicha cooperación en zonas coherentes más amplias sobre la base de programas anteriores.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31.	Por lo que respecta a la </a:t>
            </a:r>
            <a:r>
              <a:rPr lang="es-E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cooperación interregional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las ayudas del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FEDER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abarcarán la totalidad del territorio de la Unión.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32.	A petición de un Estado miembro, las regiones de nivel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2 que se hayan fusionado en virtud del Reglamento (UE) n.° 31/2011 de la Comisión, de 17 de enero de 2011, y en los casos en que la aplicación de la clasificación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modificada dé lugar a modificaciones en la categoría de admisibilidad de una o más de las regiones afectadas, formarán parte de la categoría determinada a escala de la región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modificada.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>
                <a:solidFill>
                  <a:prstClr val="black"/>
                </a:solidFill>
              </a:rPr>
              <a:pPr/>
              <a:t>24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935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PARTE I: GASTOS</a:t>
            </a:r>
          </a:p>
          <a:p>
            <a:endParaRPr lang="es-ES" dirty="0" smtClean="0"/>
          </a:p>
          <a:p>
            <a:r>
              <a:rPr lang="es-ES" sz="1200" b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SUBRÚBRICA</a:t>
            </a:r>
            <a:r>
              <a:rPr lang="es-E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1b - COHESIÓN ECONÓMICA, SOCIAL Y TERRITORIAL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1" u="none" strike="noStrike" kern="1200" cap="sm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1" u="sng" kern="1200" cap="sm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política de cohesión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E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Nivel global de asignaciones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23.Los recursos destinados al objetivo "</a:t>
            </a:r>
            <a:r>
              <a:rPr lang="es-E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Inversión en crecimiento y empleo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es-ES" sz="1200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ascenderán a un total de </a:t>
            </a:r>
            <a:r>
              <a:rPr lang="es-ES" sz="1200" i="1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313 197 millones de euros</a:t>
            </a:r>
            <a:r>
              <a:rPr lang="es-ES" sz="1200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se asignarán como sigue:</a:t>
            </a:r>
          </a:p>
          <a:p>
            <a:r>
              <a:rPr lang="es-ES" sz="1200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	un total de 164 279 millones de euros para las regiones menos desarrolladas; </a:t>
            </a:r>
          </a:p>
          <a:p>
            <a:r>
              <a:rPr lang="es-ES" sz="1200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total de 31 677  millones de euros para las regiones en transición;</a:t>
            </a:r>
          </a:p>
          <a:p>
            <a:r>
              <a:rPr lang="es-ES" sz="1200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total de 49 492  millones de euros para las regiones más desarrolladas; </a:t>
            </a:r>
          </a:p>
          <a:p>
            <a:r>
              <a:rPr lang="es-ES" sz="1200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total de 66 362  millones de euros para los Estados miembros que reciben ayudas del Fondo de Cohesión;</a:t>
            </a:r>
          </a:p>
          <a:p>
            <a:r>
              <a:rPr lang="es-ES" sz="1200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ES" sz="1200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	un total de 1 387  1.386 millones de euros como financiación adicional para las regiones </a:t>
            </a:r>
            <a:r>
              <a:rPr lang="es-ES" sz="1200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ultraperiféricas</a:t>
            </a:r>
            <a:r>
              <a:rPr lang="es-ES" sz="1200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definidas en el artículo 349 del Tratado y las regiones septentrionales escasamente pobladas que cumplan los criterios establecidos en el artículo 2 del Protocolo n.º 6 del Tratado de Adhesión de Austria, Finlandia y Suecia.</a:t>
            </a:r>
          </a:p>
          <a:p>
            <a:r>
              <a:rPr lang="es-ES" sz="1200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ES" sz="1200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24.	Los recursos destinados al objetivo "</a:t>
            </a:r>
            <a:r>
              <a:rPr lang="es-ES" sz="120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Cooperación territorial europea</a:t>
            </a:r>
            <a:r>
              <a:rPr lang="es-ES" sz="1200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ascenderán a un total de </a:t>
            </a:r>
            <a:r>
              <a:rPr lang="es-ES" sz="1200" i="1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8 948 millones de euros</a:t>
            </a:r>
            <a:r>
              <a:rPr lang="es-ES" sz="1200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se asignarán como sigue:</a:t>
            </a:r>
          </a:p>
          <a:p>
            <a:r>
              <a:rPr lang="es-ES" sz="1200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	un total de 6 627 millones de euros para la cooperación transfronteriza;</a:t>
            </a:r>
          </a:p>
          <a:p>
            <a:r>
              <a:rPr lang="es-ES" sz="1200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	un total de 1 822 millones de euros para la cooperación transnacional;</a:t>
            </a:r>
          </a:p>
          <a:p>
            <a:r>
              <a:rPr lang="es-ES" sz="1200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	un total de 500 millones de euros para la cooperación interregional.</a:t>
            </a:r>
          </a:p>
          <a:p>
            <a:r>
              <a:rPr lang="es-ES" sz="1200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s-ES" sz="1200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" sz="1200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25.	Por iniciativa de la Comisión, el 0,35 % de los recursos totales se asignará a la asistencia técnica. La asistencia técnica se empleará, en particular, para apoyar el fortalecimiento institucional y el desarrollo de capacidad administrativa en relación con la gestión eficaz de los Fondos, y para ayudar a los Estados miembros a determinar y llevar a la práctica proyectos de utilidad en el contexto de los programas operativos para superar los actuales retos económicos.</a:t>
            </a:r>
          </a:p>
          <a:p>
            <a:r>
              <a:rPr lang="es-ES" sz="1200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26.	330 millones de euros de los recursos procedentes de los Fondos Estructurales destinados al objetivo "Inversión en crecimiento y empleo" se asignarán a acciones innovadoras por iniciativa de la Comisión en el ámbito del desarrollo urbano sostenible. </a:t>
            </a:r>
          </a:p>
          <a:p>
            <a:pPr marL="228600" indent="-228600">
              <a:buAutoNum type="arabicPeriod" startAt="20"/>
            </a:pP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 startAt="20"/>
            </a:pP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>
                <a:solidFill>
                  <a:prstClr val="black"/>
                </a:solidFill>
              </a:rPr>
              <a:pPr/>
              <a:t>28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935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PARTE I: GASTOS</a:t>
            </a:r>
          </a:p>
          <a:p>
            <a:pPr marL="0" indent="0">
              <a:buNone/>
            </a:pP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SUBRÚBRICA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1b - COHESIÓN ECONÓMICA, SOCIAL Y TERRITORIAL</a:t>
            </a:r>
          </a:p>
          <a:p>
            <a:pPr marL="0" indent="0">
              <a:buNone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indent="0">
              <a:buNone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política de cohesión</a:t>
            </a:r>
          </a:p>
          <a:p>
            <a:pPr marL="0" indent="0">
              <a:buNone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indent="0">
              <a:buNone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indent="0">
              <a:buNone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Nivel global de asignaciones</a:t>
            </a:r>
          </a:p>
          <a:p>
            <a:pPr marL="0" indent="0">
              <a:buNone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</a:p>
          <a:p>
            <a:pPr marL="0" indent="0">
              <a:buNone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23.Los recursos destinados al objetivo "Inversión en crecimiento y empleo" ascenderán a un total de 313 197 millones de euros y se asignarán como sigue:</a:t>
            </a:r>
          </a:p>
          <a:p>
            <a:pPr marL="0" indent="0">
              <a:buNone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	un total de 164 279 millones de euros para las regiones menos desarrolladas; </a:t>
            </a:r>
          </a:p>
          <a:p>
            <a:pPr marL="0" indent="0">
              <a:buNone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total de 31 677  millones de euros para las regiones en transición;</a:t>
            </a:r>
          </a:p>
          <a:p>
            <a:pPr marL="0" indent="0">
              <a:buNone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total de 49 492  millones de euros para las regiones más desarrolladas; </a:t>
            </a:r>
          </a:p>
          <a:p>
            <a:pPr marL="0" indent="0">
              <a:buNone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total de 66 362  millones de euros para los Estados miembros que reciben ayudas del Fondo de Cohesión;</a:t>
            </a:r>
          </a:p>
          <a:p>
            <a:pPr marL="0" indent="0">
              <a:buNone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indent="0">
              <a:buNone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	un total de 1 387  1.386 millones de euros como financiación adicional para las regiones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ultraperiféricas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definidas en el artículo 349 del Tratado y las regiones septentrionales escasamente pobladas que cumplan los criterios establecidos en el artículo 2 del Protocolo n.º 6 del Tratado de Adhesión de Austria, Finlandia y Suecia.</a:t>
            </a:r>
          </a:p>
          <a:p>
            <a:pPr marL="0" indent="0">
              <a:buNone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indent="0">
              <a:buNone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24.	Los recursos destinados al objetivo "Cooperación territorial europea" ascenderán a un total de 8 948 millones de euros y se asignarán como sigue:</a:t>
            </a:r>
          </a:p>
          <a:p>
            <a:pPr marL="0" indent="0">
              <a:buNone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	un total de 6 627 millones de euros para la cooperación transfronteriza;</a:t>
            </a:r>
          </a:p>
          <a:p>
            <a:pPr marL="0" indent="0">
              <a:buNone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	un total de 1 822 millones de euros para la cooperación transnacional;</a:t>
            </a:r>
          </a:p>
          <a:p>
            <a:pPr marL="0" indent="0">
              <a:buNone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	un total de 500 millones de euros para la cooperación interregional.</a:t>
            </a:r>
          </a:p>
          <a:p>
            <a:pPr marL="0" indent="0">
              <a:buNone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25.	Por iniciativa de la Comisión, el 0,35 % de los recursos totales se asignará a la asistencia técnica. La asistencia técnica se empleará, en particular, para apoyar el fortalecimiento institucional y el desarrollo de capacidad administrativa en relación con la gestión eficaz de los Fondos, y para ayudar a los Estados miembros a determinar y llevar a la práctica proyectos de utilidad en el contexto de los programas operativos para superar los actuales retos económicos.</a:t>
            </a:r>
          </a:p>
          <a:p>
            <a:pPr marL="0" indent="0">
              <a:buNone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indent="0">
              <a:buNone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26.	330 millones de euros de los recursos procedentes de los Fondos Estructurales destinados al objetivo "Inversión en crecimiento y empleo" se asignarán a acciones innovadoras por iniciativa de la Comisión en el ámbito del desarrollo urbano sostenible. </a:t>
            </a:r>
          </a:p>
          <a:p>
            <a:pPr marL="0" indent="0">
              <a:buNone/>
            </a:pP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>
                <a:solidFill>
                  <a:prstClr val="black"/>
                </a:solidFill>
              </a:rPr>
              <a:pPr/>
              <a:t>29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935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241300" dist="114300" algn="l" rotWithShape="0">
              <a:schemeClr val="bg1"/>
            </a:outerShdw>
          </a:effectLst>
        </p:spPr>
        <p:txBody>
          <a:bodyPr/>
          <a:lstStyle>
            <a:lvl1pPr>
              <a:defRPr sz="2400" b="1"/>
            </a:lvl1pPr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6600"/>
              </a:buClr>
              <a:defRPr sz="2400" b="1">
                <a:solidFill>
                  <a:schemeClr val="accent2">
                    <a:lumMod val="50000"/>
                  </a:schemeClr>
                </a:solidFill>
              </a:defRPr>
            </a:lvl1pPr>
            <a:lvl2pPr>
              <a:buClr>
                <a:srgbClr val="000099"/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buClr>
                <a:srgbClr val="0E64B2"/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buClr>
                <a:schemeClr val="accent3">
                  <a:lumMod val="75000"/>
                </a:schemeClr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buClr>
                <a:schemeClr val="accent2">
                  <a:lumMod val="40000"/>
                  <a:lumOff val="60000"/>
                </a:schemeClr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>
                <a:latin typeface="Calibri" pitchFamily="34" charset="0"/>
                <a:cs typeface="Calibri" pitchFamily="34" charset="0"/>
              </a:defRPr>
            </a:lvl1pPr>
          </a:lstStyle>
          <a:p>
            <a:fld id="{BCECDAE5-3B81-401B-AAD2-D1C88E0686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599C0-6811-478D-8121-8CE47F46EFD6}" type="slidenum">
              <a:rPr lang="es-ES">
                <a:solidFill>
                  <a:srgbClr val="003366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479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8AC03-A17D-423D-A10F-BC2DBC9DF26A}" type="slidenum">
              <a:rPr lang="es-ES">
                <a:solidFill>
                  <a:srgbClr val="003366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43572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65150" y="1165225"/>
            <a:ext cx="405765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75200" y="1165225"/>
            <a:ext cx="405765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CE86F-3617-4A89-B2E2-23E670939BFF}" type="slidenum">
              <a:rPr lang="es-ES">
                <a:solidFill>
                  <a:srgbClr val="003366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90693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BCD78-8AAF-4D54-B3F3-86DE85F33EFB}" type="slidenum">
              <a:rPr lang="es-ES">
                <a:solidFill>
                  <a:srgbClr val="003366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1657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FA9DE-EEFC-474A-A5BE-6A5A4188C44D}" type="slidenum">
              <a:rPr lang="es-ES">
                <a:solidFill>
                  <a:srgbClr val="003366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20880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D1725-D0BC-44FD-9F08-39A1512F1E6C}" type="slidenum">
              <a:rPr lang="es-ES">
                <a:solidFill>
                  <a:srgbClr val="003366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37791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A8F41-F323-40A5-A0E1-74A8B3EF2EBD}" type="slidenum">
              <a:rPr lang="es-ES">
                <a:solidFill>
                  <a:srgbClr val="003366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1123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27854-3FA5-4E1C-826E-1D586D7C0D94}" type="slidenum">
              <a:rPr lang="es-ES">
                <a:solidFill>
                  <a:srgbClr val="003366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5203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E6329-8700-4796-A910-745662629BCE}" type="slidenum">
              <a:rPr lang="es-ES">
                <a:solidFill>
                  <a:srgbClr val="003366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6585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65925" y="192088"/>
            <a:ext cx="2066925" cy="63071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65150" y="192088"/>
            <a:ext cx="6048375" cy="63071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2FC5C-126E-4AA5-A7A0-EBF33B2A784E}" type="slidenum">
              <a:rPr lang="es-ES">
                <a:solidFill>
                  <a:srgbClr val="003366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35453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636680"/>
          </a:xfrm>
        </p:spPr>
        <p:txBody>
          <a:bodyPr/>
          <a:lstStyle/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038600" cy="47261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038600" cy="47261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8104"/>
            <a:ext cx="8229600" cy="564672"/>
          </a:xfrm>
        </p:spPr>
        <p:txBody>
          <a:bodyPr tIns="45720" anchor="ctr" anchorCtr="0"/>
          <a:lstStyle>
            <a:lvl1pPr>
              <a:defRPr/>
            </a:lvl1pPr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792088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4008" y="1484784"/>
            <a:ext cx="4041775" cy="792088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48880"/>
            <a:ext cx="4040188" cy="401144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48880"/>
            <a:ext cx="4041775" cy="401144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305800" cy="504056"/>
          </a:xfrm>
        </p:spPr>
        <p:txBody>
          <a:bodyPr vert="horz" tIns="45720" bIns="0" anchor="ctr" anchorCtr="0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400" b="1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11960" y="6553921"/>
            <a:ext cx="432047" cy="288031"/>
          </a:xfrm>
        </p:spPr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11960" y="6555542"/>
            <a:ext cx="432047" cy="288031"/>
          </a:xfrm>
        </p:spPr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11960" y="6555542"/>
            <a:ext cx="432047" cy="288031"/>
          </a:xfrm>
        </p:spPr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63538" y="6524625"/>
            <a:ext cx="8780462" cy="115888"/>
            <a:chOff x="260" y="4080"/>
            <a:chExt cx="5472" cy="144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rgbClr val="008BD0"/>
                </a:gs>
                <a:gs pos="100000">
                  <a:srgbClr val="000066"/>
                </a:gs>
              </a:gsLst>
              <a:lin ang="0" scaled="1"/>
            </a:gradFill>
            <a:ln>
              <a:noFill/>
            </a:ln>
            <a:effectLst>
              <a:outerShdw dist="40161" dir="1106097" algn="ctr" rotWithShape="0">
                <a:srgbClr val="006699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es-ES" sz="2800" b="1" smtClean="0">
                <a:solidFill>
                  <a:srgbClr val="002A54"/>
                </a:solidFill>
                <a:cs typeface="Arial" charset="0"/>
              </a:endParaRPr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rgbClr val="008BD0"/>
                </a:gs>
                <a:gs pos="100000">
                  <a:srgbClr val="000066"/>
                </a:gs>
              </a:gsLst>
              <a:lin ang="0" scaled="1"/>
            </a:gradFill>
            <a:ln>
              <a:noFill/>
            </a:ln>
            <a:effectLst>
              <a:outerShdw dist="40161" dir="1106097" algn="ctr" rotWithShape="0">
                <a:srgbClr val="006699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es-ES" sz="2800" b="1" smtClean="0">
                <a:solidFill>
                  <a:srgbClr val="002A54"/>
                </a:solidFill>
                <a:cs typeface="Arial" charset="0"/>
              </a:endParaRPr>
            </a:p>
          </p:txBody>
        </p:sp>
      </p:grp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8789988" y="61913"/>
            <a:ext cx="117475" cy="6796087"/>
            <a:chOff x="5537" y="39"/>
            <a:chExt cx="74" cy="4281"/>
          </a:xfrm>
        </p:grpSpPr>
        <p:sp>
          <p:nvSpPr>
            <p:cNvPr id="6" name="Rectangle 8"/>
            <p:cNvSpPr>
              <a:spLocks noChangeArrowheads="1"/>
            </p:cNvSpPr>
            <p:nvPr userDrawn="1"/>
          </p:nvSpPr>
          <p:spPr bwMode="auto">
            <a:xfrm flipV="1">
              <a:off x="5537" y="68"/>
              <a:ext cx="27" cy="4252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es-ES" sz="2800" b="1" smtClean="0">
                <a:solidFill>
                  <a:srgbClr val="002A54"/>
                </a:solidFill>
                <a:cs typeface="Arial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 userDrawn="1"/>
          </p:nvSpPr>
          <p:spPr bwMode="auto">
            <a:xfrm flipV="1">
              <a:off x="5584" y="39"/>
              <a:ext cx="27" cy="4161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es-ES" sz="2800" b="1" smtClean="0">
                <a:solidFill>
                  <a:srgbClr val="002A54"/>
                </a:solidFill>
                <a:cs typeface="Arial" charset="0"/>
              </a:endParaRPr>
            </a:p>
          </p:txBody>
        </p:sp>
      </p:grpSp>
      <p:pic>
        <p:nvPicPr>
          <p:cNvPr id="8" name="Picture 10" descr="EMBLEMAconNOMBR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103188"/>
            <a:ext cx="90328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8385175" y="6621463"/>
            <a:ext cx="588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fld id="{C73B00EE-CCD2-477D-ADA9-1C9A9FE00772}" type="slidenum">
              <a:rPr lang="es-ES" sz="1200" b="1" smtClean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s-ES" sz="1200" b="1" smtClean="0">
              <a:solidFill>
                <a:srgbClr val="003366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10" name="Picture 17" descr="MEHyADMINIS_PUBLICAS2_90px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50813"/>
            <a:ext cx="185896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4284663" y="5656818"/>
            <a:ext cx="4341812" cy="738664"/>
          </a:xfrm>
          <a:prstGeom prst="rect">
            <a:avLst/>
          </a:prstGeom>
          <a:gradFill rotWithShape="1">
            <a:gsLst>
              <a:gs pos="0">
                <a:schemeClr val="accent3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  <a:effectLst>
            <a:outerShdw dist="107763" dir="8100000" algn="ctr" rotWithShape="0">
              <a:srgbClr val="0244A6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1400" b="1" i="1" dirty="0">
                <a:solidFill>
                  <a:srgbClr val="000066"/>
                </a:solidFill>
              </a:rPr>
              <a:t>Dirección General de Fondos Comunitarios</a:t>
            </a:r>
          </a:p>
          <a:p>
            <a:pPr algn="ctr">
              <a:defRPr/>
            </a:pPr>
            <a:r>
              <a:rPr lang="es-ES" sz="1400" b="1" i="1" dirty="0">
                <a:solidFill>
                  <a:srgbClr val="000066"/>
                </a:solidFill>
              </a:rPr>
              <a:t>Secretaría de Estado de Presupuestos y Gastos</a:t>
            </a:r>
          </a:p>
          <a:p>
            <a:pPr algn="ctr">
              <a:defRPr/>
            </a:pPr>
            <a:r>
              <a:rPr lang="es-ES" sz="1400" b="1" i="1" dirty="0">
                <a:solidFill>
                  <a:srgbClr val="000066"/>
                </a:solidFill>
              </a:rPr>
              <a:t>Ministerio de Hacienda y </a:t>
            </a:r>
            <a:r>
              <a:rPr lang="es-ES" sz="1400" b="1" i="1" dirty="0" err="1">
                <a:solidFill>
                  <a:srgbClr val="000066"/>
                </a:solidFill>
              </a:rPr>
              <a:t>Adm</a:t>
            </a:r>
            <a:r>
              <a:rPr lang="es-ES" sz="1400" b="1" i="1" dirty="0">
                <a:solidFill>
                  <a:srgbClr val="000066"/>
                </a:solidFill>
              </a:rPr>
              <a:t>. Públicas</a:t>
            </a:r>
          </a:p>
        </p:txBody>
      </p:sp>
    </p:spTree>
    <p:extLst>
      <p:ext uri="{BB962C8B-B14F-4D97-AF65-F5344CB8AC3E}">
        <p14:creationId xmlns:p14="http://schemas.microsoft.com/office/powerpoint/2010/main" val="31844110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67544" y="1025107"/>
            <a:ext cx="8352928" cy="77693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/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435280" cy="45178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dirty="0" smtClean="0"/>
              <a:t>Segundo nivel</a:t>
            </a:r>
          </a:p>
          <a:p>
            <a:pPr lvl="2" eaLnBrk="1" latinLnBrk="0" hangingPunct="1"/>
            <a:r>
              <a:rPr kumimoji="0" lang="es-ES" dirty="0" smtClean="0"/>
              <a:t>Tercer nivel</a:t>
            </a:r>
          </a:p>
          <a:p>
            <a:pPr lvl="3" eaLnBrk="1" latinLnBrk="0" hangingPunct="1"/>
            <a:r>
              <a:rPr kumimoji="0" lang="es-ES" dirty="0" smtClean="0"/>
              <a:t>Cuarto nivel</a:t>
            </a:r>
          </a:p>
          <a:p>
            <a:pPr lvl="4" eaLnBrk="1" latinLnBrk="0" hangingPunct="1"/>
            <a:r>
              <a:rPr kumimoji="0" lang="es-ES" dirty="0" smtClean="0"/>
              <a:t>Quinto nivel</a:t>
            </a:r>
            <a:endParaRPr kumimoji="0"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4211960" y="6555542"/>
            <a:ext cx="432047" cy="288031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 b="1">
                <a:solidFill>
                  <a:schemeClr val="tx2">
                    <a:shade val="9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BCECDAE5-3B81-401B-AAD2-D1C88E068655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13 Imagen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" y="72845"/>
            <a:ext cx="2043137" cy="5466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2 Imagen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787" y="6255855"/>
            <a:ext cx="669070" cy="519713"/>
          </a:xfrm>
          <a:prstGeom prst="rect">
            <a:avLst/>
          </a:prstGeom>
          <a:effectLst>
            <a:glow rad="114300">
              <a:schemeClr val="bg1">
                <a:alpha val="81000"/>
              </a:schemeClr>
            </a:glow>
          </a:effectLst>
        </p:spPr>
      </p:pic>
      <p:pic>
        <p:nvPicPr>
          <p:cNvPr id="15" name="Picture 10" descr="EMBLEMAconNOMBRE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140" y="72846"/>
            <a:ext cx="661827" cy="54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9" r:id="rId3"/>
    <p:sldLayoutId id="2147483690" r:id="rId4"/>
    <p:sldLayoutId id="2147483691" r:id="rId5"/>
    <p:sldLayoutId id="2147483693" r:id="rId6"/>
    <p:sldLayoutId id="2147483694" r:id="rId7"/>
    <p:sldLayoutId id="2147483695" r:id="rId8"/>
  </p:sldLayoutIdLst>
  <p:hf hdr="0" ftr="0" dt="0"/>
  <p:txStyles>
    <p:titleStyle>
      <a:lvl1pPr algn="just" rtl="0" eaLnBrk="1" latinLnBrk="0" hangingPunct="1">
        <a:spcBef>
          <a:spcPct val="0"/>
        </a:spcBef>
        <a:buNone/>
        <a:defRPr kumimoji="0" sz="24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accent2">
              <a:lumMod val="50000"/>
            </a:schemeClr>
          </a:solidFill>
          <a:latin typeface="+mj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accent2">
              <a:lumMod val="50000"/>
            </a:schemeClr>
          </a:solidFill>
          <a:latin typeface="+mj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accent2">
              <a:lumMod val="50000"/>
            </a:schemeClr>
          </a:solidFill>
          <a:latin typeface="+mj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accent2">
              <a:lumMod val="50000"/>
            </a:schemeClr>
          </a:solidFill>
          <a:latin typeface="+mj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accent2">
              <a:lumMod val="50000"/>
            </a:schemeClr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4063" y="6553200"/>
            <a:ext cx="76993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900" smtClean="0">
                <a:solidFill>
                  <a:schemeClr val="tx1"/>
                </a:solidFill>
                <a:latin typeface="Comic Sans MS" pitchFamily="66" charset="0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5860872E-FA94-4BB2-A9E9-F0A7855272D8}" type="slidenum">
              <a:rPr lang="es-ES" b="1">
                <a:solidFill>
                  <a:srgbClr val="003366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b="1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2846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5150" y="1165225"/>
            <a:ext cx="82677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8591550" y="6557963"/>
            <a:ext cx="5889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fld id="{41D48A46-F929-44BF-9197-B90ED6D77ED8}" type="slidenum">
              <a:rPr lang="es-ES" sz="1200" b="1" smtClean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es-ES" sz="1200" b="1" smtClean="0">
              <a:solidFill>
                <a:srgbClr val="003366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284689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579688" y="192088"/>
            <a:ext cx="5437187" cy="763587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CCE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pic>
        <p:nvPicPr>
          <p:cNvPr id="1030" name="Picture 18" descr="MEHyADMINIS_PUBLICAS2_90px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85725"/>
            <a:ext cx="18589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9" descr="EMBLEMAconNOMBR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174625"/>
            <a:ext cx="76358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76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4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4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4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4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4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4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4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4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4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4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4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4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4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4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4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8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46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8467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846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46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46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8467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846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46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46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8467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846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46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46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8467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846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46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46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8467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846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46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pitchFamily="2" charset="2"/>
        <a:buChar char="Ø"/>
        <a:defRPr sz="2400" b="1">
          <a:solidFill>
            <a:srgbClr val="002A54"/>
          </a:solidFill>
          <a:effectLst/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Char char="–"/>
        <a:defRPr sz="2000" b="1">
          <a:solidFill>
            <a:srgbClr val="002A54"/>
          </a:solidFill>
          <a:effectLst/>
          <a:latin typeface="+mn-lt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Char char="•"/>
        <a:defRPr sz="2000">
          <a:solidFill>
            <a:srgbClr val="002A54"/>
          </a:solidFill>
          <a:effectLst/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Char char="–"/>
        <a:defRPr>
          <a:solidFill>
            <a:srgbClr val="002A54"/>
          </a:solidFill>
          <a:effectLst/>
          <a:latin typeface="+mn-lt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Char char="»"/>
        <a:defRPr sz="1600">
          <a:solidFill>
            <a:srgbClr val="002A54"/>
          </a:solidFill>
          <a:effectLst/>
          <a:latin typeface="+mn-lt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lr>
          <a:srgbClr val="800000"/>
        </a:buClr>
        <a:buChar char="»"/>
        <a:defRPr sz="1600">
          <a:solidFill>
            <a:srgbClr val="002A54"/>
          </a:solidFill>
          <a:latin typeface="+mn-lt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lr>
          <a:srgbClr val="800000"/>
        </a:buClr>
        <a:buChar char="»"/>
        <a:defRPr sz="1600">
          <a:solidFill>
            <a:srgbClr val="002A54"/>
          </a:solidFill>
          <a:latin typeface="+mn-lt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lr>
          <a:srgbClr val="800000"/>
        </a:buClr>
        <a:buChar char="»"/>
        <a:defRPr sz="1600">
          <a:solidFill>
            <a:srgbClr val="002A54"/>
          </a:solidFill>
          <a:latin typeface="+mn-lt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lr>
          <a:srgbClr val="800000"/>
        </a:buClr>
        <a:buChar char="»"/>
        <a:defRPr sz="1600">
          <a:solidFill>
            <a:srgbClr val="002A54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europeword.com/blog/wp-content/uploads/european-union-expansion-map.jpg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971" y="5770162"/>
            <a:ext cx="15732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67544" y="2746663"/>
            <a:ext cx="8100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s-ES" sz="6000" spc="100" dirty="0">
              <a:latin typeface="Calibri"/>
            </a:endParaRPr>
          </a:p>
        </p:txBody>
      </p:sp>
      <p:pic>
        <p:nvPicPr>
          <p:cNvPr id="1026" name="Picture 2" descr="C:\Users\jlfernandezt\Desktop\CARTEL FACHADA ALCALÁ\Fachada Alcalá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228093" cy="26352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900758" y="4437200"/>
            <a:ext cx="7369775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EUROPA 2020 : CRECIMIENTO INTELIGENTE</a:t>
            </a:r>
          </a:p>
          <a:p>
            <a:pPr algn="ctr"/>
            <a:r>
              <a:rPr lang="es-E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NUEVOS RETOS PARA LOS MUNICIPIOS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623" y="6093296"/>
            <a:ext cx="3835561" cy="75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1</a:t>
            </a:fld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6148140" y="5723964"/>
            <a:ext cx="2706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Málaga, 2 de octubre de 2013</a:t>
            </a:r>
          </a:p>
        </p:txBody>
      </p:sp>
    </p:spTree>
    <p:extLst>
      <p:ext uri="{BB962C8B-B14F-4D97-AF65-F5344CB8AC3E}">
        <p14:creationId xmlns:p14="http://schemas.microsoft.com/office/powerpoint/2010/main" val="399411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267744" y="548680"/>
            <a:ext cx="5437187" cy="763588"/>
          </a:xfrm>
          <a:noFill/>
          <a:ln>
            <a:noFill/>
          </a:ln>
          <a:effectLst>
            <a:outerShdw dist="28398" dir="1593903" algn="ctr" rotWithShape="0">
              <a:srgbClr val="CCE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2800" dirty="0" smtClean="0">
                <a:effectLst/>
                <a:latin typeface="Arial Narrow" pitchFamily="34" charset="0"/>
              </a:rPr>
              <a:t>INICIATIVA SOBRE EMPLEO JUVENIL</a:t>
            </a:r>
            <a:endParaRPr lang="es-ES" sz="2800" dirty="0">
              <a:effectLst/>
              <a:latin typeface="Arial Narrow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4244" y="1412776"/>
            <a:ext cx="901126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ES" sz="2400" b="1" dirty="0" smtClean="0">
                <a:solidFill>
                  <a:srgbClr val="009DD9">
                    <a:lumMod val="50000"/>
                  </a:srgbClr>
                </a:solidFill>
                <a:latin typeface="Arial Narrow" pitchFamily="34" charset="0"/>
              </a:rPr>
              <a:t>Fomentará medidas directamente orientadas a reducir el empleo juvenil, y en particular en apoyo de la Garantía Juvenil.</a:t>
            </a:r>
          </a:p>
          <a:p>
            <a:pPr marL="365125" indent="-365125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ES" sz="2400" b="1" dirty="0" smtClean="0">
                <a:solidFill>
                  <a:srgbClr val="C00000"/>
                </a:solidFill>
                <a:latin typeface="Arial Narrow" pitchFamily="34" charset="0"/>
              </a:rPr>
              <a:t>3.000 M€ provendrán del FSE </a:t>
            </a:r>
            <a:r>
              <a:rPr lang="es-ES" sz="2400" b="1" dirty="0" smtClean="0">
                <a:solidFill>
                  <a:srgbClr val="009DD9">
                    <a:lumMod val="50000"/>
                  </a:srgbClr>
                </a:solidFill>
                <a:latin typeface="Arial Narrow" pitchFamily="34" charset="0"/>
              </a:rPr>
              <a:t>en las regiones subvencionables NUTS 2, proporcionalmente al número de jóvenes desempleados de esas regiones, y </a:t>
            </a:r>
            <a:r>
              <a:rPr lang="es-ES" sz="2400" b="1" dirty="0" smtClean="0">
                <a:solidFill>
                  <a:srgbClr val="C00000"/>
                </a:solidFill>
                <a:latin typeface="Arial Narrow" pitchFamily="34" charset="0"/>
              </a:rPr>
              <a:t>3.000 M€ provendrán de una línea presupuestaria específica para Empleo Juvenil</a:t>
            </a:r>
            <a:r>
              <a:rPr lang="es-ES" sz="2400" b="1" dirty="0" smtClean="0">
                <a:solidFill>
                  <a:srgbClr val="009DD9">
                    <a:lumMod val="50000"/>
                  </a:srgbClr>
                </a:solidFill>
                <a:latin typeface="Arial Narrow" pitchFamily="34" charset="0"/>
              </a:rPr>
              <a:t>.(Pendiente asignación por EEMM)</a:t>
            </a:r>
          </a:p>
          <a:p>
            <a:pPr marL="365125" indent="-365125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ES" sz="2400" b="1" dirty="0" smtClean="0">
                <a:solidFill>
                  <a:srgbClr val="C00000"/>
                </a:solidFill>
                <a:latin typeface="Arial Narrow" pitchFamily="34" charset="0"/>
              </a:rPr>
              <a:t>Elegibles</a:t>
            </a:r>
            <a:r>
              <a:rPr lang="es-ES" sz="2400" b="1" dirty="0" smtClean="0">
                <a:solidFill>
                  <a:srgbClr val="009DD9">
                    <a:lumMod val="50000"/>
                  </a:srgbClr>
                </a:solidFill>
                <a:latin typeface="Arial Narrow" pitchFamily="34" charset="0"/>
              </a:rPr>
              <a:t>: regiones NUTS 2 con </a:t>
            </a:r>
            <a:r>
              <a:rPr lang="es-ES" sz="2400" b="1" dirty="0" smtClean="0">
                <a:solidFill>
                  <a:srgbClr val="C00000"/>
                </a:solidFill>
                <a:latin typeface="Arial Narrow" pitchFamily="34" charset="0"/>
              </a:rPr>
              <a:t>tasa </a:t>
            </a:r>
            <a:r>
              <a:rPr lang="es-ES" sz="2400" b="1" dirty="0">
                <a:solidFill>
                  <a:srgbClr val="C00000"/>
                </a:solidFill>
                <a:latin typeface="Arial Narrow" pitchFamily="34" charset="0"/>
              </a:rPr>
              <a:t>de desempleo </a:t>
            </a:r>
            <a:r>
              <a:rPr lang="es-ES" sz="2400" b="1" dirty="0" smtClean="0">
                <a:solidFill>
                  <a:srgbClr val="C00000"/>
                </a:solidFill>
                <a:latin typeface="Arial Narrow" pitchFamily="34" charset="0"/>
              </a:rPr>
              <a:t>juvenil &gt; 25%</a:t>
            </a:r>
          </a:p>
          <a:p>
            <a:pPr marL="365125" indent="-365125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ES" sz="2400" b="1" dirty="0" smtClean="0">
                <a:solidFill>
                  <a:srgbClr val="009DD9">
                    <a:lumMod val="50000"/>
                  </a:srgbClr>
                </a:solidFill>
                <a:latin typeface="Arial Narrow" pitchFamily="34" charset="0"/>
              </a:rPr>
              <a:t>El </a:t>
            </a:r>
            <a:r>
              <a:rPr lang="es-ES" sz="2400" b="1" dirty="0">
                <a:solidFill>
                  <a:srgbClr val="009DD9">
                    <a:lumMod val="50000"/>
                  </a:srgbClr>
                </a:solidFill>
                <a:latin typeface="Arial Narrow" pitchFamily="34" charset="0"/>
              </a:rPr>
              <a:t>derecho a subvención y el número de jóvenes desempleados se determinarán sobre la base de las </a:t>
            </a:r>
            <a:r>
              <a:rPr lang="es-ES" sz="2400" b="1" dirty="0">
                <a:solidFill>
                  <a:srgbClr val="C00000"/>
                </a:solidFill>
                <a:latin typeface="Arial Narrow" pitchFamily="34" charset="0"/>
              </a:rPr>
              <a:t>cifras de la Unión para el año 2012. </a:t>
            </a:r>
            <a:endParaRPr lang="es-ES" sz="24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marL="365125" indent="-365125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ES" sz="2400" b="1" dirty="0" smtClean="0">
                <a:solidFill>
                  <a:srgbClr val="009DD9">
                    <a:lumMod val="50000"/>
                  </a:srgbClr>
                </a:solidFill>
                <a:latin typeface="Arial Narrow" pitchFamily="34" charset="0"/>
              </a:rPr>
              <a:t>Para </a:t>
            </a:r>
            <a:r>
              <a:rPr lang="es-ES" sz="2400" b="1" dirty="0">
                <a:solidFill>
                  <a:srgbClr val="009DD9">
                    <a:lumMod val="50000"/>
                  </a:srgbClr>
                </a:solidFill>
                <a:latin typeface="Arial Narrow" pitchFamily="34" charset="0"/>
              </a:rPr>
              <a:t>cada intervención del FSE en la región con derecho a subvención, se añadirá un importe equivalente procedente de la línea presupuestaria específica</a:t>
            </a:r>
            <a:r>
              <a:rPr lang="es-ES" sz="2400" b="1" dirty="0" smtClean="0">
                <a:solidFill>
                  <a:srgbClr val="009DD9">
                    <a:lumMod val="50000"/>
                  </a:srgbClr>
                </a:solidFill>
                <a:latin typeface="Arial Narrow" pitchFamily="34" charset="0"/>
              </a:rPr>
              <a:t>.</a:t>
            </a:r>
            <a:endParaRPr lang="es-ES" sz="2400" b="1" dirty="0">
              <a:solidFill>
                <a:srgbClr val="009DD9">
                  <a:lumMod val="50000"/>
                </a:srgbClr>
              </a:solidFill>
              <a:latin typeface="Arial Narrow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10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1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8352928" cy="776934"/>
          </a:xfrm>
        </p:spPr>
        <p:txBody>
          <a:bodyPr/>
          <a:lstStyle/>
          <a:p>
            <a:r>
              <a:rPr lang="es-ES" dirty="0" smtClean="0">
                <a:solidFill>
                  <a:srgbClr val="C00000"/>
                </a:solidFill>
              </a:rPr>
              <a:t>INNOVACIÓN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5516" y="1700808"/>
            <a:ext cx="8712968" cy="374441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3000" dirty="0" smtClean="0"/>
              <a:t>En Europa el gasto en I+D es inferior al 2% (2,6% en EEUU y 3,4% en Japón), debido sobre todo a los bajos niveles de inversión privada</a:t>
            </a:r>
          </a:p>
          <a:p>
            <a:pPr>
              <a:buFont typeface="Wingdings" pitchFamily="2" charset="2"/>
              <a:buChar char="ü"/>
            </a:pPr>
            <a:endParaRPr lang="es-ES" sz="3000" dirty="0" smtClean="0"/>
          </a:p>
          <a:p>
            <a:pPr>
              <a:buFont typeface="Wingdings" pitchFamily="2" charset="2"/>
              <a:buChar char="ü"/>
            </a:pPr>
            <a:r>
              <a:rPr lang="es-ES" sz="3000" dirty="0" smtClean="0"/>
              <a:t>Hay que revisar la composición del gasto en I+D</a:t>
            </a:r>
          </a:p>
          <a:p>
            <a:pPr>
              <a:buFont typeface="Wingdings" pitchFamily="2" charset="2"/>
              <a:buChar char="ü"/>
            </a:pPr>
            <a:endParaRPr lang="es-ES" sz="3000" dirty="0" smtClean="0"/>
          </a:p>
          <a:p>
            <a:pPr>
              <a:buFont typeface="Wingdings" pitchFamily="2" charset="2"/>
              <a:buChar char="ü"/>
            </a:pPr>
            <a:r>
              <a:rPr lang="es-ES" sz="3000" dirty="0" smtClean="0"/>
              <a:t>Bajo número de empresas de alta tecnología</a:t>
            </a:r>
          </a:p>
          <a:p>
            <a:pPr>
              <a:buFont typeface="Wingdings" pitchFamily="2" charset="2"/>
              <a:buChar char="ü"/>
            </a:pPr>
            <a:endParaRPr lang="es-ES" sz="3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340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620688"/>
            <a:ext cx="8352928" cy="776934"/>
          </a:xfrm>
        </p:spPr>
        <p:txBody>
          <a:bodyPr/>
          <a:lstStyle/>
          <a:p>
            <a:pPr algn="ctr"/>
            <a:r>
              <a:rPr lang="es-ES" dirty="0" smtClean="0"/>
              <a:t>Iniciativa emblemática: </a:t>
            </a:r>
            <a:br>
              <a:rPr lang="es-ES" dirty="0" smtClean="0"/>
            </a:br>
            <a:r>
              <a:rPr lang="es-ES" dirty="0" smtClean="0">
                <a:solidFill>
                  <a:srgbClr val="C00000"/>
                </a:solidFill>
              </a:rPr>
              <a:t>Unión por la INNOVACIÓN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5150" y="1484784"/>
            <a:ext cx="8267700" cy="518457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s-ES" dirty="0" smtClean="0"/>
              <a:t>Reformar los sistemas nacionales y regionales de </a:t>
            </a:r>
            <a:r>
              <a:rPr lang="es-ES" dirty="0" err="1" smtClean="0"/>
              <a:t>I+D+i</a:t>
            </a:r>
            <a:r>
              <a:rPr lang="es-ES" dirty="0" smtClean="0"/>
              <a:t> estimulando la excelencia y buscando una especialización inteligente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Reforzar la cooperación universidad, investigación y empresa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Garantizar la difusión de la tecnología en todo el territorio de la UE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Contar con un número suficiente de licenciados en ciencias, insistiendo en la formación de la creatividad, la innovación y el espíritu emprendedor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Promover medidas, incentivos fiscales u otras, para conseguir mayores inversiones privadas en I+D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UE: Consolidar el papel de los </a:t>
            </a:r>
            <a:r>
              <a:rPr lang="es-ES" dirty="0" smtClean="0">
                <a:solidFill>
                  <a:srgbClr val="C00000"/>
                </a:solidFill>
              </a:rPr>
              <a:t>Fondos Estructurales </a:t>
            </a:r>
            <a:r>
              <a:rPr lang="es-ES" dirty="0" smtClean="0"/>
              <a:t>en este ámbito (también otras rúbricas)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616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C00000"/>
                </a:solidFill>
              </a:rPr>
              <a:t>SOCIEDAD DIGITAL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2800" dirty="0" smtClean="0"/>
              <a:t>Sólo una cuarta parte de la demanda mundial de </a:t>
            </a:r>
            <a:r>
              <a:rPr lang="es-ES" sz="2800" dirty="0" smtClean="0">
                <a:solidFill>
                  <a:srgbClr val="C00000"/>
                </a:solidFill>
              </a:rPr>
              <a:t>TIC</a:t>
            </a:r>
            <a:r>
              <a:rPr lang="es-ES" sz="2800" dirty="0" smtClean="0"/>
              <a:t> está cubierta por empresas europeas</a:t>
            </a:r>
          </a:p>
          <a:p>
            <a:pPr marL="0" indent="0">
              <a:buNone/>
            </a:pPr>
            <a:endParaRPr lang="es-ES" sz="2800" dirty="0" smtClean="0"/>
          </a:p>
          <a:p>
            <a:pPr>
              <a:buFont typeface="Wingdings" pitchFamily="2" charset="2"/>
              <a:buChar char="ü"/>
            </a:pPr>
            <a:r>
              <a:rPr lang="es-ES" sz="2800" dirty="0" smtClean="0"/>
              <a:t>Europa se está rezagando en </a:t>
            </a:r>
            <a:r>
              <a:rPr lang="es-ES" sz="2800" dirty="0" smtClean="0">
                <a:solidFill>
                  <a:srgbClr val="C00000"/>
                </a:solidFill>
              </a:rPr>
              <a:t>internet de alta velocidad </a:t>
            </a:r>
            <a:r>
              <a:rPr lang="es-ES" sz="2800" dirty="0" smtClean="0"/>
              <a:t>lo que limita su capacidad de innovar, afecta al desarrollo de zonas rurales, a la difusión en línea de conocimientos y a la distribución en línea de bienes y servicios</a:t>
            </a:r>
            <a:endParaRPr lang="es-ES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289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720" y="404664"/>
            <a:ext cx="5616624" cy="1224136"/>
          </a:xfrm>
        </p:spPr>
        <p:txBody>
          <a:bodyPr/>
          <a:lstStyle/>
          <a:p>
            <a:pPr algn="ctr"/>
            <a:r>
              <a:rPr lang="es-ES" sz="2800" dirty="0" smtClean="0"/>
              <a:t>Iniciativa emblemática:</a:t>
            </a:r>
            <a:br>
              <a:rPr lang="es-ES" sz="2800" dirty="0" smtClean="0"/>
            </a:br>
            <a:r>
              <a:rPr lang="es-ES" sz="2800" dirty="0" smtClean="0">
                <a:solidFill>
                  <a:srgbClr val="C00000"/>
                </a:solidFill>
              </a:rPr>
              <a:t>Una Agenda Digital para Europa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916832"/>
            <a:ext cx="8221290" cy="432048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2600" dirty="0" smtClean="0"/>
              <a:t>Lograr un mercado único digital basado en un acceso a internet y unas aplicaciones </a:t>
            </a:r>
            <a:r>
              <a:rPr lang="es-ES" sz="2600" dirty="0" err="1" smtClean="0"/>
              <a:t>interoperativas</a:t>
            </a:r>
            <a:r>
              <a:rPr lang="es-ES" sz="2600" dirty="0" smtClean="0"/>
              <a:t>  rápidas y ultrarrápidas</a:t>
            </a:r>
          </a:p>
          <a:p>
            <a:pPr>
              <a:buFont typeface="Wingdings" pitchFamily="2" charset="2"/>
              <a:buChar char="ü"/>
            </a:pPr>
            <a:r>
              <a:rPr lang="es-ES" sz="2600" dirty="0" smtClean="0"/>
              <a:t>Banda ancha para todos </a:t>
            </a:r>
          </a:p>
          <a:p>
            <a:pPr>
              <a:buFont typeface="Wingdings" pitchFamily="2" charset="2"/>
              <a:buChar char="ü"/>
            </a:pPr>
            <a:r>
              <a:rPr lang="es-ES" sz="2600" dirty="0" smtClean="0"/>
              <a:t>Acceso universal a velocidades muy superiores en 2020</a:t>
            </a:r>
          </a:p>
          <a:p>
            <a:pPr>
              <a:buFont typeface="Wingdings" pitchFamily="2" charset="2"/>
              <a:buChar char="ü"/>
            </a:pPr>
            <a:r>
              <a:rPr lang="es-ES" sz="2600" dirty="0" smtClean="0"/>
              <a:t>Un 50% más de hogares europeos abonados a conexiones internet de velocidades superiores</a:t>
            </a:r>
          </a:p>
          <a:p>
            <a:pPr>
              <a:buFont typeface="Wingdings" pitchFamily="2" charset="2"/>
              <a:buChar char="ü"/>
            </a:pPr>
            <a:r>
              <a:rPr lang="es-ES" sz="2600" dirty="0" smtClean="0"/>
              <a:t>UE: facilitar el uso de los </a:t>
            </a:r>
            <a:r>
              <a:rPr lang="es-ES" sz="2600" dirty="0" smtClean="0">
                <a:solidFill>
                  <a:srgbClr val="C00000"/>
                </a:solidFill>
              </a:rPr>
              <a:t>Fondos Estructurales </a:t>
            </a:r>
            <a:r>
              <a:rPr lang="es-ES" sz="2600" dirty="0" smtClean="0">
                <a:solidFill>
                  <a:schemeClr val="tx1"/>
                </a:solidFill>
              </a:rPr>
              <a:t>para alcanzar estos objetivos.</a:t>
            </a:r>
            <a:endParaRPr lang="es-ES" sz="2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551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Gobernanza de EE 2020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>
              <a:buFont typeface="Wingdings" pitchFamily="2" charset="2"/>
              <a:buChar char="ü"/>
            </a:pPr>
            <a:r>
              <a:rPr lang="es-ES" dirty="0" smtClean="0">
                <a:solidFill>
                  <a:srgbClr val="C00000"/>
                </a:solidFill>
              </a:rPr>
              <a:t>Planes Nacionales de Reformas</a:t>
            </a:r>
            <a:r>
              <a:rPr lang="es-ES" dirty="0" smtClean="0"/>
              <a:t> y las recomendaciones de la UE sobre los mismos</a:t>
            </a:r>
          </a:p>
          <a:p>
            <a:pPr marL="0" indent="0">
              <a:buNone/>
            </a:pPr>
            <a:endParaRPr lang="es-ES" dirty="0" smtClean="0"/>
          </a:p>
          <a:p>
            <a:pPr>
              <a:buFont typeface="Wingdings" pitchFamily="2" charset="2"/>
              <a:buChar char="ü"/>
            </a:pPr>
            <a:endParaRPr lang="es-ES" dirty="0"/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Pacto de Estabilidad y Crecimiento</a:t>
            </a:r>
          </a:p>
          <a:p>
            <a:pPr>
              <a:buFont typeface="Wingdings" pitchFamily="2" charset="2"/>
              <a:buChar char="ü"/>
            </a:pPr>
            <a:endParaRPr lang="es-ES" dirty="0"/>
          </a:p>
          <a:p>
            <a:pPr>
              <a:buFont typeface="Wingdings" pitchFamily="2" charset="2"/>
              <a:buChar char="ü"/>
            </a:pPr>
            <a:endParaRPr lang="es-ES" dirty="0" smtClean="0"/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El Presupuesto Comunitario, es especial los </a:t>
            </a:r>
            <a:r>
              <a:rPr lang="es-ES" dirty="0" smtClean="0">
                <a:solidFill>
                  <a:srgbClr val="C00000"/>
                </a:solidFill>
              </a:rPr>
              <a:t>Fondos Estructurales</a:t>
            </a:r>
            <a:r>
              <a:rPr lang="es-ES" dirty="0" smtClean="0"/>
              <a:t>, pero también otras rúbricas (Horizonte 2020, ERASMUS, etc..)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078440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8100392" y="6093296"/>
            <a:ext cx="100811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908720"/>
            <a:ext cx="4896544" cy="625475"/>
          </a:xfrm>
        </p:spPr>
        <p:txBody>
          <a:bodyPr/>
          <a:lstStyle/>
          <a:p>
            <a:pPr algn="ctr">
              <a:defRPr/>
            </a:pPr>
            <a:r>
              <a:rPr lang="es-ES" sz="2800" cap="all" dirty="0" smtClean="0"/>
              <a:t>  </a:t>
            </a:r>
            <a:r>
              <a:rPr lang="es-ES" sz="2800" cap="all" dirty="0"/>
              <a:t>Política  de </a:t>
            </a:r>
            <a:r>
              <a:rPr lang="es-ES" sz="2800" cap="all" dirty="0" smtClean="0"/>
              <a:t>Cohesión REFORMADA</a:t>
            </a:r>
            <a:endParaRPr lang="es-ES" sz="2800" cap="all" dirty="0"/>
          </a:p>
        </p:txBody>
      </p:sp>
      <p:grpSp>
        <p:nvGrpSpPr>
          <p:cNvPr id="2" name="2 Grupo"/>
          <p:cNvGrpSpPr>
            <a:grpSpLocks/>
          </p:cNvGrpSpPr>
          <p:nvPr/>
        </p:nvGrpSpPr>
        <p:grpSpPr bwMode="auto">
          <a:xfrm>
            <a:off x="179512" y="2348880"/>
            <a:ext cx="8820472" cy="4426377"/>
            <a:chOff x="250346" y="2175469"/>
            <a:chExt cx="8353905" cy="4425754"/>
          </a:xfrm>
        </p:grpSpPr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465138" y="2175783"/>
              <a:ext cx="8139113" cy="4425440"/>
              <a:chOff x="293" y="1410"/>
              <a:chExt cx="5127" cy="2460"/>
            </a:xfrm>
          </p:grpSpPr>
          <p:sp>
            <p:nvSpPr>
              <p:cNvPr id="27656" name="Line 30"/>
              <p:cNvSpPr>
                <a:spLocks noChangeShapeType="1"/>
              </p:cNvSpPr>
              <p:nvPr/>
            </p:nvSpPr>
            <p:spPr bwMode="auto">
              <a:xfrm flipH="1">
                <a:off x="3696" y="2472"/>
                <a:ext cx="953" cy="544"/>
              </a:xfrm>
              <a:prstGeom prst="line">
                <a:avLst/>
              </a:prstGeom>
              <a:ln w="76200">
                <a:headEnd/>
                <a:tailEnd type="triangle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7658" name="Rectangle 25"/>
              <p:cNvSpPr>
                <a:spLocks noChangeArrowheads="1"/>
              </p:cNvSpPr>
              <p:nvPr/>
            </p:nvSpPr>
            <p:spPr bwMode="auto">
              <a:xfrm>
                <a:off x="2155" y="1410"/>
                <a:ext cx="1587" cy="1089"/>
              </a:xfrm>
              <a:prstGeom prst="rect">
                <a:avLst/>
              </a:prstGeom>
              <a:solidFill>
                <a:srgbClr val="FFB481"/>
              </a:solidFill>
              <a:ln w="1905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s-ES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Enfoque a resultados</a:t>
                </a:r>
              </a:p>
            </p:txBody>
          </p:sp>
          <p:sp>
            <p:nvSpPr>
              <p:cNvPr id="27659" name="Rectangle 26"/>
              <p:cNvSpPr>
                <a:spLocks noChangeArrowheads="1"/>
              </p:cNvSpPr>
              <p:nvPr/>
            </p:nvSpPr>
            <p:spPr bwMode="auto">
              <a:xfrm>
                <a:off x="3833" y="1410"/>
                <a:ext cx="1587" cy="108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905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s-ES" sz="2600" b="1" dirty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Maximizar el impacto de los fondos UE</a:t>
                </a:r>
              </a:p>
            </p:txBody>
          </p:sp>
          <p:sp>
            <p:nvSpPr>
              <p:cNvPr id="13" name="AutoShape 32"/>
              <p:cNvSpPr>
                <a:spLocks noChangeArrowheads="1"/>
              </p:cNvSpPr>
              <p:nvPr/>
            </p:nvSpPr>
            <p:spPr bwMode="auto">
              <a:xfrm>
                <a:off x="293" y="3011"/>
                <a:ext cx="5127" cy="859"/>
              </a:xfrm>
              <a:prstGeom prst="roundRect">
                <a:avLst>
                  <a:gd name="adj" fmla="val 16667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GB" sz="2400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MS PGothic" pitchFamily="34" charset="-128"/>
                </a:endParaRPr>
              </a:p>
              <a:p>
                <a:pPr algn="ctr">
                  <a:lnSpc>
                    <a:spcPct val="120000"/>
                  </a:lnSpc>
                  <a:defRPr/>
                </a:pPr>
                <a:endParaRPr lang="es-ES" sz="2400" dirty="0" smtClean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MS PGothic" pitchFamily="34" charset="-128"/>
                </a:endParaRPr>
              </a:p>
              <a:p>
                <a:pPr algn="ctr">
                  <a:lnSpc>
                    <a:spcPct val="120000"/>
                  </a:lnSpc>
                  <a:defRPr/>
                </a:pPr>
                <a:r>
                  <a:rPr lang="es-ES" sz="2400" b="1" dirty="0" smtClean="0">
                    <a:solidFill>
                      <a:schemeClr val="accent4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ea typeface="MS PGothic" pitchFamily="34" charset="-128"/>
                  </a:rPr>
                  <a:t>Para responder a estos retos:</a:t>
                </a:r>
              </a:p>
              <a:p>
                <a:pPr algn="ctr">
                  <a:lnSpc>
                    <a:spcPct val="120000"/>
                  </a:lnSpc>
                  <a:defRPr/>
                </a:pPr>
                <a:r>
                  <a:rPr lang="es-ES" sz="2400" b="1" dirty="0" smtClean="0">
                    <a:solidFill>
                      <a:schemeClr val="accent4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ea typeface="MS PGothic" pitchFamily="34" charset="-128"/>
                  </a:rPr>
                  <a:t>Se requiere una revisión de la Política de Cohesión</a:t>
                </a:r>
              </a:p>
              <a:p>
                <a:pPr algn="ctr">
                  <a:lnSpc>
                    <a:spcPct val="120000"/>
                  </a:lnSpc>
                  <a:defRPr/>
                </a:pPr>
                <a:r>
                  <a:rPr lang="es-ES" sz="2400" b="1" dirty="0" smtClean="0">
                    <a:solidFill>
                      <a:schemeClr val="accent4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ea typeface="MS PGothic" pitchFamily="34" charset="-128"/>
                  </a:rPr>
                  <a:t>para el período 2014-2020</a:t>
                </a:r>
              </a:p>
              <a:p>
                <a:pPr algn="ctr">
                  <a:defRPr/>
                </a:pPr>
                <a:endParaRPr lang="en-GB" sz="2400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MS PGothic" pitchFamily="34" charset="-128"/>
                </a:endParaRPr>
              </a:p>
              <a:p>
                <a:pPr algn="ctr">
                  <a:defRPr/>
                </a:pPr>
                <a:endParaRPr lang="en-GB" sz="2400" b="0" dirty="0">
                  <a:solidFill>
                    <a:schemeClr val="accent4">
                      <a:lumMod val="50000"/>
                    </a:schemeClr>
                  </a:solidFill>
                  <a:ea typeface="MS PGothic" pitchFamily="34" charset="-128"/>
                </a:endParaRPr>
              </a:p>
            </p:txBody>
          </p:sp>
          <p:sp>
            <p:nvSpPr>
              <p:cNvPr id="27655" name="Line 28"/>
              <p:cNvSpPr>
                <a:spLocks noChangeShapeType="1"/>
              </p:cNvSpPr>
              <p:nvPr/>
            </p:nvSpPr>
            <p:spPr bwMode="auto">
              <a:xfrm>
                <a:off x="1017" y="2467"/>
                <a:ext cx="862" cy="544"/>
              </a:xfrm>
              <a:prstGeom prst="line">
                <a:avLst/>
              </a:prstGeom>
              <a:noFill/>
              <a:ln w="76200">
                <a:solidFill>
                  <a:schemeClr val="accent1"/>
                </a:solidFill>
                <a:round/>
                <a:headEnd/>
                <a:tailEnd type="triangl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657" name="Line 29"/>
              <p:cNvSpPr>
                <a:spLocks noChangeShapeType="1"/>
              </p:cNvSpPr>
              <p:nvPr/>
            </p:nvSpPr>
            <p:spPr bwMode="auto">
              <a:xfrm>
                <a:off x="2857" y="2443"/>
                <a:ext cx="0" cy="568"/>
              </a:xfrm>
              <a:prstGeom prst="line">
                <a:avLst/>
              </a:prstGeom>
              <a:noFill/>
              <a:ln w="76200">
                <a:solidFill>
                  <a:schemeClr val="accent1"/>
                </a:solidFill>
                <a:round/>
                <a:headEnd/>
                <a:tailEnd type="triangl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es-ES" dirty="0"/>
              </a:p>
            </p:txBody>
          </p:sp>
        </p:grpSp>
        <p:sp>
          <p:nvSpPr>
            <p:cNvPr id="27654" name="Rectangle 24"/>
            <p:cNvSpPr>
              <a:spLocks noChangeArrowheads="1"/>
            </p:cNvSpPr>
            <p:nvPr/>
          </p:nvSpPr>
          <p:spPr bwMode="auto">
            <a:xfrm>
              <a:off x="250346" y="2175469"/>
              <a:ext cx="3097519" cy="1974256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r>
                <a:rPr lang="es-ES" sz="2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Alcanzar los objetivos de la Estrategia UE 2020: </a:t>
              </a:r>
              <a:r>
                <a:rPr lang="es-ES" sz="2000" b="1" i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crecimiento inteligente, sostenible e integrador</a:t>
              </a:r>
            </a:p>
          </p:txBody>
        </p:sp>
      </p:grpSp>
      <p:pic>
        <p:nvPicPr>
          <p:cNvPr id="27652" name="Picture 12" descr="European Union Expansion Ma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2097087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1454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56784" cy="776934"/>
          </a:xfrm>
        </p:spPr>
        <p:txBody>
          <a:bodyPr/>
          <a:lstStyle/>
          <a:p>
            <a:pPr algn="ctr">
              <a:defRPr/>
            </a:pPr>
            <a:r>
              <a:rPr lang="es-ES" sz="2800" cap="all" dirty="0"/>
              <a:t>MAS ESTRATÉGICA EN SU DEFINICIÓN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79512" y="1628800"/>
            <a:ext cx="8640960" cy="496855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s-ES" sz="2500" dirty="0" smtClean="0"/>
              <a:t>Por la variedad de </a:t>
            </a:r>
            <a:r>
              <a:rPr lang="es-ES" sz="2500" dirty="0" smtClean="0">
                <a:solidFill>
                  <a:srgbClr val="C00000"/>
                </a:solidFill>
              </a:rPr>
              <a:t>elementos</a:t>
            </a:r>
            <a:r>
              <a:rPr lang="es-ES" sz="2500" dirty="0" smtClean="0"/>
              <a:t> a tener en cuenta en los análisis de necesidades y en la fijación de prioridades</a:t>
            </a:r>
          </a:p>
          <a:p>
            <a:pPr>
              <a:lnSpc>
                <a:spcPct val="110000"/>
              </a:lnSpc>
            </a:pPr>
            <a:r>
              <a:rPr lang="es-ES" sz="2500" dirty="0" smtClean="0"/>
              <a:t>Por la </a:t>
            </a:r>
            <a:r>
              <a:rPr lang="es-ES" sz="2500" dirty="0" smtClean="0">
                <a:solidFill>
                  <a:srgbClr val="C00000"/>
                </a:solidFill>
              </a:rPr>
              <a:t>concentración</a:t>
            </a:r>
            <a:r>
              <a:rPr lang="es-ES" sz="2500" dirty="0" smtClean="0">
                <a:solidFill>
                  <a:srgbClr val="FF0000"/>
                </a:solidFill>
              </a:rPr>
              <a:t> </a:t>
            </a:r>
            <a:r>
              <a:rPr lang="es-ES" sz="2500" dirty="0" smtClean="0"/>
              <a:t>estratégica de la programación en </a:t>
            </a:r>
            <a:r>
              <a:rPr lang="es-ES" sz="2500" dirty="0" smtClean="0">
                <a:solidFill>
                  <a:srgbClr val="C00000"/>
                </a:solidFill>
              </a:rPr>
              <a:t>11 Objetivos Temáticos </a:t>
            </a:r>
            <a:r>
              <a:rPr lang="es-ES" sz="2500" dirty="0" smtClean="0"/>
              <a:t>fijados reglamentariamente</a:t>
            </a:r>
          </a:p>
          <a:p>
            <a:pPr>
              <a:lnSpc>
                <a:spcPct val="110000"/>
              </a:lnSpc>
            </a:pPr>
            <a:r>
              <a:rPr lang="es-ES" sz="2500" dirty="0" smtClean="0"/>
              <a:t>Por la concentración financiera </a:t>
            </a:r>
            <a:r>
              <a:rPr lang="es-ES" sz="2500" dirty="0" smtClean="0">
                <a:solidFill>
                  <a:srgbClr val="C00000"/>
                </a:solidFill>
              </a:rPr>
              <a:t>por Fondos –FEDER </a:t>
            </a:r>
            <a:r>
              <a:rPr lang="es-ES" sz="2500" dirty="0">
                <a:solidFill>
                  <a:srgbClr val="C00000"/>
                </a:solidFill>
              </a:rPr>
              <a:t>FSE –</a:t>
            </a:r>
            <a:endParaRPr lang="es-ES" sz="2500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</a:pPr>
            <a:r>
              <a:rPr lang="es-ES" sz="2500" dirty="0" smtClean="0"/>
              <a:t>Por la concentración temática </a:t>
            </a:r>
            <a:r>
              <a:rPr lang="es-ES" sz="2500" dirty="0" smtClean="0">
                <a:solidFill>
                  <a:srgbClr val="C00000"/>
                </a:solidFill>
              </a:rPr>
              <a:t>por Tipo de Región</a:t>
            </a:r>
          </a:p>
          <a:p>
            <a:pPr algn="just">
              <a:lnSpc>
                <a:spcPct val="110000"/>
              </a:lnSpc>
            </a:pPr>
            <a:r>
              <a:rPr lang="es-ES" sz="2500" dirty="0" smtClean="0">
                <a:solidFill>
                  <a:srgbClr val="C00000"/>
                </a:solidFill>
              </a:rPr>
              <a:t>Por el contexto presupuestario </a:t>
            </a:r>
            <a:r>
              <a:rPr lang="es-ES" sz="2500" dirty="0" smtClean="0"/>
              <a:t>de restricción de gasto en todas las administraciones </a:t>
            </a:r>
            <a:r>
              <a:rPr lang="es-ES" sz="2500" dirty="0" smtClean="0">
                <a:sym typeface="Wingdings" pitchFamily="2" charset="2"/>
              </a:rPr>
              <a:t> </a:t>
            </a:r>
            <a:r>
              <a:rPr lang="es-ES" sz="2500" dirty="0" smtClean="0"/>
              <a:t>necesidad de buscar nuevas fórmulas de cofinanciación nacional.</a:t>
            </a:r>
            <a:endParaRPr lang="es-ES" sz="2500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17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32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763688" y="692696"/>
            <a:ext cx="5616624" cy="776934"/>
          </a:xfrm>
        </p:spPr>
        <p:txBody>
          <a:bodyPr/>
          <a:lstStyle/>
          <a:p>
            <a:pPr algn="ctr">
              <a:defRPr/>
            </a:pPr>
            <a:r>
              <a:rPr lang="es-ES_tradnl" sz="2800" cap="all" dirty="0"/>
              <a:t>OTROS ELEMENTOS A TENER EN CUENTA</a:t>
            </a:r>
            <a:endParaRPr lang="es-ES" sz="2800" cap="al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18923" t="51603" r="19450" b="20469"/>
          <a:stretch/>
        </p:blipFill>
        <p:spPr bwMode="auto">
          <a:xfrm>
            <a:off x="377788" y="1844824"/>
            <a:ext cx="8388423" cy="444910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35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979712" y="620688"/>
            <a:ext cx="5184576" cy="547341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latin typeface="Arial Narrow" pitchFamily="34" charset="0"/>
              </a:rPr>
              <a:t>CONCENTRACION TEMATICA</a:t>
            </a:r>
            <a:endParaRPr lang="es-ES" sz="3200" dirty="0">
              <a:latin typeface="Arial Narrow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83568" y="1556792"/>
            <a:ext cx="81009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9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Los Estados miembros concentrarán las ayudas</a:t>
            </a:r>
            <a:r>
              <a:rPr lang="es-ES" sz="39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, de acuerdo con las normas específicas de los Fondos, </a:t>
            </a:r>
            <a:r>
              <a:rPr lang="es-ES" sz="39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en las intervenciones que aporten el mayor valor añadido </a:t>
            </a:r>
            <a:r>
              <a:rPr lang="es-ES" sz="39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en relación con la </a:t>
            </a:r>
            <a:r>
              <a:rPr lang="es-ES" sz="3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estrategia de la Unión para un crecimiento inteligente, sostenible e </a:t>
            </a:r>
            <a:r>
              <a:rPr lang="es-ES" sz="3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integrador.</a:t>
            </a:r>
          </a:p>
          <a:p>
            <a:endParaRPr lang="es-ES" sz="3900" dirty="0">
              <a:solidFill>
                <a:srgbClr val="04617B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19</a:t>
            </a:fld>
            <a:endParaRPr lang="es-ES"/>
          </a:p>
        </p:txBody>
      </p:sp>
      <p:sp>
        <p:nvSpPr>
          <p:cNvPr id="5" name="4 Rectángulo redondeado"/>
          <p:cNvSpPr/>
          <p:nvPr/>
        </p:nvSpPr>
        <p:spPr>
          <a:xfrm>
            <a:off x="327845" y="1484784"/>
            <a:ext cx="8640960" cy="4968552"/>
          </a:xfrm>
          <a:prstGeom prst="roundRect">
            <a:avLst/>
          </a:prstGeom>
          <a:noFill/>
          <a:ln w="50800"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733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3600" dirty="0" smtClean="0"/>
              <a:t>La forma en que la UE se enfrenta a la </a:t>
            </a:r>
            <a:r>
              <a:rPr lang="es-ES" sz="3600" dirty="0" smtClean="0">
                <a:solidFill>
                  <a:srgbClr val="C00000"/>
                </a:solidFill>
              </a:rPr>
              <a:t>crisis</a:t>
            </a:r>
            <a:r>
              <a:rPr lang="es-ES" sz="3600" dirty="0" smtClean="0"/>
              <a:t> económica y financiera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3600" dirty="0" smtClean="0"/>
              <a:t>Diseño del </a:t>
            </a:r>
            <a:r>
              <a:rPr lang="es-ES" sz="3600" dirty="0" smtClean="0">
                <a:solidFill>
                  <a:srgbClr val="C00000"/>
                </a:solidFill>
              </a:rPr>
              <a:t>escenario</a:t>
            </a:r>
            <a:r>
              <a:rPr lang="es-ES" sz="3600" dirty="0" smtClean="0"/>
              <a:t> de la UE en 2020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3600" dirty="0" smtClean="0"/>
              <a:t>El objetivo es salir fortalecidos y convertidos en una economía, </a:t>
            </a:r>
            <a:r>
              <a:rPr lang="es-ES" sz="3600" dirty="0" smtClean="0">
                <a:solidFill>
                  <a:srgbClr val="C00000"/>
                </a:solidFill>
              </a:rPr>
              <a:t>inteligente,</a:t>
            </a:r>
            <a:r>
              <a:rPr lang="es-ES" sz="3600" dirty="0" smtClean="0"/>
              <a:t> sostenible e integradora: sus tres prioridades.</a:t>
            </a:r>
          </a:p>
          <a:p>
            <a:pPr eaLnBrk="1" hangingPunct="1">
              <a:defRPr/>
            </a:pPr>
            <a:endParaRPr lang="es-ES" sz="4000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692696"/>
            <a:ext cx="5653211" cy="1051619"/>
          </a:xfrm>
        </p:spPr>
        <p:txBody>
          <a:bodyPr/>
          <a:lstStyle/>
          <a:p>
            <a:pPr algn="ctr" eaLnBrk="1" hangingPunct="1">
              <a:spcBef>
                <a:spcPts val="960"/>
              </a:spcBef>
              <a:spcAft>
                <a:spcPts val="0"/>
              </a:spcAft>
            </a:pPr>
            <a:r>
              <a:rPr lang="es-ES" sz="3200" dirty="0">
                <a:solidFill>
                  <a:srgbClr val="C00000"/>
                </a:solidFill>
                <a:ea typeface="+mn-ea"/>
                <a:cs typeface="+mn-cs"/>
              </a:rPr>
              <a:t>La Estrategia </a:t>
            </a:r>
            <a:r>
              <a:rPr lang="es-ES" sz="3200" dirty="0" smtClean="0">
                <a:solidFill>
                  <a:srgbClr val="C00000"/>
                </a:solidFill>
                <a:ea typeface="+mn-ea"/>
                <a:cs typeface="+mn-cs"/>
              </a:rPr>
              <a:t>Europa </a:t>
            </a:r>
            <a:r>
              <a:rPr lang="es-ES" sz="3200" dirty="0"/>
              <a:t/>
            </a:r>
            <a:br>
              <a:rPr lang="es-ES" sz="3200" dirty="0"/>
            </a:br>
            <a:r>
              <a:rPr lang="es-ES" sz="3200" dirty="0" smtClean="0">
                <a:solidFill>
                  <a:srgbClr val="C00000"/>
                </a:solidFill>
              </a:rPr>
              <a:t>2020  </a:t>
            </a:r>
            <a:r>
              <a:rPr lang="es-ES" sz="3200" dirty="0" smtClean="0"/>
              <a:t>es:</a:t>
            </a:r>
            <a:endParaRPr lang="es-ES" sz="32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362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100392" y="6093296"/>
            <a:ext cx="100811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0262466"/>
              </p:ext>
            </p:extLst>
          </p:nvPr>
        </p:nvGraphicFramePr>
        <p:xfrm>
          <a:off x="179512" y="1085374"/>
          <a:ext cx="8496944" cy="5655992"/>
        </p:xfrm>
        <a:graphic>
          <a:graphicData uri="http://schemas.openxmlformats.org/drawingml/2006/table">
            <a:tbl>
              <a:tblPr/>
              <a:tblGrid>
                <a:gridCol w="750389"/>
                <a:gridCol w="675350"/>
                <a:gridCol w="7071205"/>
              </a:tblGrid>
              <a:tr h="403833"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FEDER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FSE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5876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Objetivos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Temáticos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75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1) 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Potenciar la investigación, el desarrollo tecnológico y la innovación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75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2425" marR="0" lvl="0" indent="-26670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2) Mejorar el uso y la calidad de las TIC y el acceso a las mismas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75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2425" marR="0" lvl="0" indent="-26670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3) Mejorar la competitividad de las PYME, del sector agrícola (en el caso del FEADER) y del sector de la pesca y la acuicultura (en el caso del FEMP)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75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2425" marR="0" lvl="0" indent="-26670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4) Favorecer el paso a una economía baja en carbono en todos los sectores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75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2425" marR="0" lvl="0" indent="-26670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5) Promover la adaptación al cambio climático y la prevención y gestión de riesgos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5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2425" marR="0" lvl="0" indent="-26670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6) Proteger el medio ambiente y promover la eficiencia de los recursos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6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2425" marR="0" lvl="0" indent="-26670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7) Promover el transporte sostenible y eliminar los estrangulamientos en las</a:t>
                      </a:r>
                    </a:p>
                    <a:p>
                      <a:pPr marL="352425" marR="0" lvl="0" indent="-26670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infraestructuras de red fundamentales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5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52425" marR="0" lvl="0" indent="-26670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8) Promover el empleo y favorecer la movilidad laboral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5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52425" marR="0" lvl="0" indent="-26670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9) Promover la inclusión social y luchar contra la pobreza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5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52425" marR="0" lvl="0" indent="-26670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10) Invertir en la educación, el desarrollo de las capacidades y el aprendizaje permanente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5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11) Mejorar la capacidad institucional y la eficiencia de la administración pública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329204" y="548680"/>
            <a:ext cx="5411148" cy="53543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just" rtl="0" eaLnBrk="1" latinLnBrk="0" hangingPunct="1">
              <a:spcBef>
                <a:spcPct val="0"/>
              </a:spcBef>
              <a:buNone/>
              <a:defRPr kumimoji="0" sz="2400" b="1" kern="120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  <a:defRPr/>
            </a:pPr>
            <a:r>
              <a:rPr lang="es-ES" sz="2800" dirty="0">
                <a:solidFill>
                  <a:srgbClr val="04617B"/>
                </a:solidFill>
              </a:rPr>
              <a:t>OBJETIVOS </a:t>
            </a:r>
            <a:r>
              <a:rPr lang="es-ES" sz="2800" dirty="0" smtClean="0">
                <a:solidFill>
                  <a:srgbClr val="04617B"/>
                </a:solidFill>
              </a:rPr>
              <a:t>TEMÁTICOS</a:t>
            </a:r>
            <a:endParaRPr lang="es-ES" sz="2800" dirty="0">
              <a:solidFill>
                <a:srgbClr val="04617B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20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22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8100392" y="6093296"/>
            <a:ext cx="100811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32140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358284"/>
              </p:ext>
            </p:extLst>
          </p:nvPr>
        </p:nvGraphicFramePr>
        <p:xfrm>
          <a:off x="419100" y="1268760"/>
          <a:ext cx="8350250" cy="5363052"/>
        </p:xfrm>
        <a:graphic>
          <a:graphicData uri="http://schemas.openxmlformats.org/drawingml/2006/table">
            <a:tbl>
              <a:tblPr/>
              <a:tblGrid>
                <a:gridCol w="8350250"/>
              </a:tblGrid>
              <a:tr h="4252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O</a:t>
                      </a: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BJETIVOS TEMÁTICOS. PRIORIDADES DE INVERSIÓN FEDER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A54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A54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1) potenciar la investigación, el desarrollo tecnológico y la innovación: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A54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304323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a) Mejora de las infraestructuras de investigación e innovación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 (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I+i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) y de la capacidad para desarrollar excelencia en materia de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I+i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 y </a:t>
                      </a: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fomento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 </a:t>
                      </a: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de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 </a:t>
                      </a: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centros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 </a:t>
                      </a: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de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 </a:t>
                      </a: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competencia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, en especial los de interés europeo;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b) </a:t>
                      </a: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Fomento de la inversión por parte de las empresas en innovación e investigación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 y desarrollo de vínculos y sinergias entre empresas, centros de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I+i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 y de enseñanza superior, en particular, </a:t>
                      </a: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el desarrollo de productos y servicios, la transferencia de tecnología, la innovación social 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y las aplicaciones de servicio público, </a:t>
                      </a: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el estímulo de la demanda, la interconexión en red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, las agrupaciones y la innovación abierta a través de una especialización inteligente, el apoyo a la investigación tecnológica y aplicada, líneas piloto, </a:t>
                      </a: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acciones de validación precoz de los productos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, capacidades de fabricación avanzada y primera producción en tecnologías facilitadoras esenciales y difusión de tecnologías polivalentes.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267744" y="517302"/>
            <a:ext cx="5112568" cy="67945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just" rtl="0" eaLnBrk="1" latinLnBrk="0" hangingPunct="1">
              <a:spcBef>
                <a:spcPct val="0"/>
              </a:spcBef>
              <a:buNone/>
              <a:defRPr kumimoji="0" sz="2400" b="1" kern="120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  <a:defRPr/>
            </a:pPr>
            <a:r>
              <a:rPr lang="es-ES" sz="3200" dirty="0" smtClean="0">
                <a:solidFill>
                  <a:srgbClr val="04617B"/>
                </a:solidFill>
                <a:latin typeface="Arial Narrow" pitchFamily="34" charset="0"/>
              </a:rPr>
              <a:t>PRIORIDADES DE INVERSIÓN</a:t>
            </a:r>
            <a:endParaRPr lang="es-ES" sz="3200" dirty="0">
              <a:solidFill>
                <a:srgbClr val="04617B"/>
              </a:solidFill>
              <a:latin typeface="Arial Narrow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21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71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339752" y="548680"/>
            <a:ext cx="5112568" cy="679450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s-E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PRIORIDADES DE INVERSIÓN</a:t>
            </a:r>
          </a:p>
        </p:txBody>
      </p:sp>
      <p:graphicFrame>
        <p:nvGraphicFramePr>
          <p:cNvPr id="140308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927193"/>
              </p:ext>
            </p:extLst>
          </p:nvPr>
        </p:nvGraphicFramePr>
        <p:xfrm>
          <a:off x="251520" y="1412777"/>
          <a:ext cx="8721030" cy="4752527"/>
        </p:xfrm>
        <a:graphic>
          <a:graphicData uri="http://schemas.openxmlformats.org/drawingml/2006/table">
            <a:tbl>
              <a:tblPr/>
              <a:tblGrid>
                <a:gridCol w="8721030"/>
              </a:tblGrid>
              <a:tr h="40755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O</a:t>
                      </a: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BJETIVOS TEMÁTICOS. PRIORIDADES DE INVERSIÓN FEDER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A54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</a:tr>
              <a:tr h="517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A54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2) Mejorar el acceso, el uso y la calidad de las TIC mediante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3827375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</a:pP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</a:pP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ampliación de la implantación de la banda ancha </a:t>
                      </a: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y </a:t>
                      </a: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difusión de redes de alta velocida</a:t>
                      </a: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d y </a:t>
                      </a: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respaldo a la adopción de tecnologías emergentes</a:t>
                      </a: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 y </a:t>
                      </a: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redes para la economía digital</a:t>
                      </a: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;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desarrollo de </a:t>
                      </a: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productos y servicios de TIC</a:t>
                      </a: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, </a:t>
                      </a: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comercio electrónico </a:t>
                      </a: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y una </a:t>
                      </a: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mayor demanda de TIC</a:t>
                      </a: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;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</a:pP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refuerzo de las aplicaciones de las TIC para la administración electrónica</a:t>
                      </a: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, el aprendizaje electrónico, la inclusión electrónica, la cultura electrónica y la sanidad electrónica: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22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2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979712" y="764704"/>
            <a:ext cx="5112568" cy="679450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s-E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PRIORIDADES DE INVERSIÓN</a:t>
            </a:r>
          </a:p>
        </p:txBody>
      </p:sp>
      <p:graphicFrame>
        <p:nvGraphicFramePr>
          <p:cNvPr id="140308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43688"/>
              </p:ext>
            </p:extLst>
          </p:nvPr>
        </p:nvGraphicFramePr>
        <p:xfrm>
          <a:off x="755576" y="2492896"/>
          <a:ext cx="7871792" cy="2520484"/>
        </p:xfrm>
        <a:graphic>
          <a:graphicData uri="http://schemas.openxmlformats.org/drawingml/2006/table">
            <a:tbl>
              <a:tblPr/>
              <a:tblGrid>
                <a:gridCol w="7871792"/>
              </a:tblGrid>
              <a:tr h="72034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O</a:t>
                      </a: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BJETIVOS TEMÁTICOS. PRIORIDADES DE INVERSIÓN FEDER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A54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</a:tr>
              <a:tr h="180013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A54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10) Inversión en la educación, el desarrollo de las capacidades y el aprendizaje permanente mediante el desarrollo de las infraestructuras de educación y formación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23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0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24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95288" y="1340768"/>
            <a:ext cx="8497192" cy="359842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just" rtl="0" eaLnBrk="1" latinLnBrk="0" hangingPunct="1">
              <a:spcBef>
                <a:spcPct val="0"/>
              </a:spcBef>
              <a:buNone/>
              <a:defRPr kumimoji="0" sz="2400" b="1" kern="120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600" dirty="0" err="1">
                <a:solidFill>
                  <a:srgbClr val="800000"/>
                </a:solidFill>
              </a:rPr>
              <a:t>SUBRÚBRICA</a:t>
            </a:r>
            <a:r>
              <a:rPr lang="es-ES" sz="1600" dirty="0">
                <a:solidFill>
                  <a:srgbClr val="800000"/>
                </a:solidFill>
              </a:rPr>
              <a:t> 1b - COHESIÓN ECONÓMICA, SOCIAL Y </a:t>
            </a:r>
            <a:r>
              <a:rPr lang="es-ES" sz="1600" dirty="0" smtClean="0">
                <a:solidFill>
                  <a:srgbClr val="800000"/>
                </a:solidFill>
              </a:rPr>
              <a:t>TERRITORIAL</a:t>
            </a:r>
          </a:p>
          <a:p>
            <a:pPr algn="l"/>
            <a:r>
              <a:rPr lang="es-ES" sz="1600" dirty="0">
                <a:solidFill>
                  <a:srgbClr val="800000"/>
                </a:solidFill>
              </a:rPr>
              <a:t>POLÍTICA DE </a:t>
            </a:r>
            <a:r>
              <a:rPr lang="es-ES" sz="1600" dirty="0" smtClean="0">
                <a:solidFill>
                  <a:srgbClr val="800000"/>
                </a:solidFill>
              </a:rPr>
              <a:t>COHESIÓN</a:t>
            </a:r>
            <a:endParaRPr lang="es-ES" sz="1600" dirty="0">
              <a:solidFill>
                <a:srgbClr val="8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935480"/>
            <a:ext cx="8784976" cy="4517856"/>
          </a:xfrm>
        </p:spPr>
        <p:txBody>
          <a:bodyPr/>
          <a:lstStyle/>
          <a:p>
            <a:pPr algn="just"/>
            <a:r>
              <a:rPr lang="es-ES" sz="1600" dirty="0"/>
              <a:t>Los recursos destinados al objetivo "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Inversión en crecimiento y empleo</a:t>
            </a:r>
            <a:r>
              <a:rPr lang="es-ES" sz="1600" dirty="0"/>
              <a:t>" se asignarán a tres categorías de regiones, definidas por la relación entre su producto interior bruto (PIB) per cápita, medido en paridades de poder adquisitivo (</a:t>
            </a:r>
            <a:r>
              <a:rPr lang="es-ES" sz="1600" dirty="0" err="1"/>
              <a:t>PPA</a:t>
            </a:r>
            <a:r>
              <a:rPr lang="es-ES" sz="1600" dirty="0"/>
              <a:t>) y calculado sobre la base de los datos de la Unión correspondientes al periodo 2007-2009, y el PIB medio de la UE de 27 Estados miembros (UE-27) en el mismo periodo de </a:t>
            </a:r>
            <a:r>
              <a:rPr lang="es-ES" sz="1600" dirty="0" smtClean="0"/>
              <a:t>referencia:</a:t>
            </a:r>
            <a:endParaRPr lang="es-ES" sz="1600" dirty="0"/>
          </a:p>
          <a:p>
            <a:endParaRPr lang="es-ES" dirty="0"/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352304479"/>
              </p:ext>
            </p:extLst>
          </p:nvPr>
        </p:nvGraphicFramePr>
        <p:xfrm>
          <a:off x="-468560" y="3356992"/>
          <a:ext cx="9217024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2339752" y="275802"/>
            <a:ext cx="5904656" cy="776934"/>
          </a:xfrm>
        </p:spPr>
        <p:txBody>
          <a:bodyPr/>
          <a:lstStyle/>
          <a:p>
            <a:pPr algn="ctr"/>
            <a:r>
              <a:rPr lang="es-ES" sz="2000" cap="all" dirty="0"/>
              <a:t>MARCO FINANCIERO </a:t>
            </a:r>
            <a:r>
              <a:rPr lang="es-ES" sz="2000" cap="all" dirty="0" smtClean="0"/>
              <a:t>PLURIANUAL: POLÍTICA DE COHESIÓN</a:t>
            </a:r>
            <a:endParaRPr lang="es-ES" sz="2000" cap="all" dirty="0"/>
          </a:p>
        </p:txBody>
      </p:sp>
    </p:spTree>
    <p:extLst>
      <p:ext uri="{BB962C8B-B14F-4D97-AF65-F5344CB8AC3E}">
        <p14:creationId xmlns:p14="http://schemas.microsoft.com/office/powerpoint/2010/main" val="262435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080" y="5733256"/>
            <a:ext cx="15732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25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2050" name="Picture 2" descr="C:\Users\KG000306\AppData\Local\Microsoft\Windows\Temporary Internet Files\Content.Outlook\VYFFQDOM\ESPAÑA2014-2020PorcentajesReliev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3" r="980" b="1826"/>
          <a:stretch/>
        </p:blipFill>
        <p:spPr bwMode="auto">
          <a:xfrm>
            <a:off x="683568" y="1121216"/>
            <a:ext cx="7560840" cy="545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195736" y="85502"/>
            <a:ext cx="6120680" cy="111125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just" rtl="0" eaLnBrk="1" latinLnBrk="0" hangingPunct="1">
              <a:spcBef>
                <a:spcPct val="0"/>
              </a:spcBef>
              <a:buNone/>
              <a:defRPr kumimoji="0" sz="2400" b="1" kern="120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2000" cap="all" dirty="0">
                <a:solidFill>
                  <a:srgbClr val="04617B"/>
                </a:solidFill>
              </a:rPr>
              <a:t>CATEGORÍAS DE REGIONES Y</a:t>
            </a:r>
          </a:p>
          <a:p>
            <a:pPr algn="ctr">
              <a:defRPr/>
            </a:pPr>
            <a:r>
              <a:rPr lang="es-ES" sz="2000" cap="all" dirty="0">
                <a:solidFill>
                  <a:srgbClr val="04617B"/>
                </a:solidFill>
              </a:rPr>
              <a:t>TASAS DE COFINANCIACIÓN</a:t>
            </a:r>
          </a:p>
        </p:txBody>
      </p:sp>
    </p:spTree>
    <p:extLst>
      <p:ext uri="{BB962C8B-B14F-4D97-AF65-F5344CB8AC3E}">
        <p14:creationId xmlns:p14="http://schemas.microsoft.com/office/powerpoint/2010/main" val="286086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51520" y="5949280"/>
            <a:ext cx="6408712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800100" lvl="1" indent="-342900">
              <a:buFont typeface="Arial" pitchFamily="34" charset="0"/>
              <a:buChar char="•"/>
            </a:pPr>
            <a:endParaRPr lang="es-ES" sz="2000" b="1" i="1" dirty="0">
              <a:solidFill>
                <a:prstClr val="black"/>
              </a:solidFill>
              <a:latin typeface="Arial Narrow" pitchFamily="34" charset="0"/>
            </a:endParaRPr>
          </a:p>
          <a:p>
            <a:r>
              <a:rPr lang="es-ES" sz="1600" i="1" dirty="0" smtClean="0">
                <a:solidFill>
                  <a:prstClr val="black"/>
                </a:solidFill>
                <a:latin typeface="Arial Narrow" pitchFamily="34" charset="0"/>
              </a:rPr>
              <a:t>* El Fondo RUP está excluido de la concentración temática</a:t>
            </a:r>
            <a:endParaRPr lang="es-ES" sz="1600" i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5" name="2 Título"/>
          <p:cNvSpPr txBox="1">
            <a:spLocks/>
          </p:cNvSpPr>
          <p:nvPr/>
        </p:nvSpPr>
        <p:spPr>
          <a:xfrm>
            <a:off x="791580" y="332656"/>
            <a:ext cx="7560840" cy="980729"/>
          </a:xfrm>
          <a:prstGeom prst="rect">
            <a:avLst/>
          </a:prstGeom>
        </p:spPr>
        <p:txBody>
          <a:bodyPr vert="horz" lIns="0" tIns="0" rIns="0" bIns="0" anchor="ctr" anchorCtr="0">
            <a:normAutofit fontScale="97500"/>
          </a:bodyPr>
          <a:lstStyle>
            <a:lvl1pPr algn="just" rtl="0" eaLnBrk="1" latinLnBrk="0" hangingPunct="1">
              <a:spcBef>
                <a:spcPct val="0"/>
              </a:spcBef>
              <a:buNone/>
              <a:defRPr kumimoji="0" sz="2400" b="1" kern="120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 smtClean="0">
                <a:solidFill>
                  <a:srgbClr val="04617B"/>
                </a:solidFill>
              </a:rPr>
              <a:t>CONCENTRACIÓN TEMÁTICA GLOBAL</a:t>
            </a:r>
            <a:endParaRPr lang="es-ES" dirty="0">
              <a:solidFill>
                <a:srgbClr val="04617B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061"/>
            <a:ext cx="9144000" cy="4077211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785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100392" y="6093296"/>
            <a:ext cx="100811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179512" y="1268760"/>
            <a:ext cx="8784976" cy="50160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s-ES" sz="2400" b="1" dirty="0" smtClean="0">
                <a:solidFill>
                  <a:prstClr val="black"/>
                </a:solidFill>
                <a:latin typeface="Arial Narrow" pitchFamily="34" charset="0"/>
              </a:rPr>
              <a:t>CONCENTRACIÓN A FAVOR DEL FSE</a:t>
            </a:r>
          </a:p>
          <a:p>
            <a:pPr algn="just">
              <a:spcAft>
                <a:spcPts val="600"/>
              </a:spcAft>
            </a:pPr>
            <a:endParaRPr lang="es-ES" sz="24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s-ES" sz="2400" b="1" dirty="0" smtClean="0">
                <a:solidFill>
                  <a:prstClr val="black"/>
                </a:solidFill>
                <a:latin typeface="Arial Narrow" pitchFamily="34" charset="0"/>
              </a:rPr>
              <a:t>Se dedicará al </a:t>
            </a:r>
          </a:p>
          <a:p>
            <a:pPr algn="just">
              <a:spcAft>
                <a:spcPts val="600"/>
              </a:spcAft>
            </a:pPr>
            <a:r>
              <a:rPr lang="es-ES" sz="2400" b="1" dirty="0" smtClean="0">
                <a:solidFill>
                  <a:prstClr val="black"/>
                </a:solidFill>
                <a:latin typeface="Arial Narrow" pitchFamily="34" charset="0"/>
              </a:rPr>
              <a:t>menos un 27,6%</a:t>
            </a:r>
          </a:p>
          <a:p>
            <a:pPr algn="just">
              <a:spcAft>
                <a:spcPts val="600"/>
              </a:spcAft>
            </a:pPr>
            <a:r>
              <a:rPr lang="es-ES" sz="2400" b="1" dirty="0" smtClean="0">
                <a:solidFill>
                  <a:prstClr val="black"/>
                </a:solidFill>
                <a:latin typeface="Arial Narrow" pitchFamily="34" charset="0"/>
              </a:rPr>
              <a:t>de la programación</a:t>
            </a:r>
          </a:p>
          <a:p>
            <a:pPr algn="just">
              <a:spcAft>
                <a:spcPts val="600"/>
              </a:spcAft>
            </a:pPr>
            <a:r>
              <a:rPr lang="es-ES" sz="2400" b="1" dirty="0" smtClean="0">
                <a:solidFill>
                  <a:prstClr val="black"/>
                </a:solidFill>
                <a:latin typeface="Arial Narrow" pitchFamily="34" charset="0"/>
              </a:rPr>
              <a:t>al FSE</a:t>
            </a:r>
            <a:endParaRPr lang="es-ES" sz="20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135" y="1696604"/>
            <a:ext cx="6239353" cy="504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2 Título"/>
          <p:cNvSpPr txBox="1">
            <a:spLocks/>
          </p:cNvSpPr>
          <p:nvPr/>
        </p:nvSpPr>
        <p:spPr>
          <a:xfrm>
            <a:off x="2051720" y="404664"/>
            <a:ext cx="6552728" cy="980729"/>
          </a:xfrm>
          <a:prstGeom prst="rect">
            <a:avLst/>
          </a:prstGeom>
        </p:spPr>
        <p:txBody>
          <a:bodyPr vert="horz" lIns="0" tIns="0" rIns="0" bIns="0" anchor="ctr" anchorCtr="0">
            <a:normAutofit fontScale="97500"/>
          </a:bodyPr>
          <a:lstStyle>
            <a:lvl1pPr algn="just" rtl="0" eaLnBrk="1" latinLnBrk="0" hangingPunct="1">
              <a:spcBef>
                <a:spcPct val="0"/>
              </a:spcBef>
              <a:buNone/>
              <a:defRPr kumimoji="0" sz="2400" b="1" kern="120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 smtClean="0">
                <a:solidFill>
                  <a:srgbClr val="04617B"/>
                </a:solidFill>
              </a:rPr>
              <a:t>CONCENTRACIÓN EN FAVOR DEL FONDO SOCIAL EUROPEO</a:t>
            </a:r>
            <a:endParaRPr lang="es-ES" dirty="0">
              <a:solidFill>
                <a:srgbClr val="04617B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662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6368835"/>
              </p:ext>
            </p:extLst>
          </p:nvPr>
        </p:nvGraphicFramePr>
        <p:xfrm>
          <a:off x="466849" y="1988840"/>
          <a:ext cx="8569647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11760" y="275802"/>
            <a:ext cx="5904656" cy="776934"/>
          </a:xfrm>
        </p:spPr>
        <p:txBody>
          <a:bodyPr/>
          <a:lstStyle/>
          <a:p>
            <a:pPr algn="ctr"/>
            <a:r>
              <a:rPr lang="es-ES" sz="2000" cap="all" dirty="0"/>
              <a:t>MARCO FINANCIERO </a:t>
            </a:r>
            <a:r>
              <a:rPr lang="es-ES" sz="2000" cap="all" dirty="0" smtClean="0"/>
              <a:t>PLURIANUAL: POLÍTICA DE COHESIÓN</a:t>
            </a:r>
            <a:endParaRPr lang="es-ES" sz="2000" cap="al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28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95288" y="1340768"/>
            <a:ext cx="8497192" cy="359842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just" rtl="0" eaLnBrk="1" latinLnBrk="0" hangingPunct="1">
              <a:spcBef>
                <a:spcPct val="0"/>
              </a:spcBef>
              <a:buNone/>
              <a:defRPr kumimoji="0" sz="2400" b="1" kern="120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600" dirty="0" err="1">
                <a:solidFill>
                  <a:srgbClr val="800000"/>
                </a:solidFill>
              </a:rPr>
              <a:t>SUBRÚBRICA</a:t>
            </a:r>
            <a:r>
              <a:rPr lang="es-ES" sz="1600" dirty="0">
                <a:solidFill>
                  <a:srgbClr val="800000"/>
                </a:solidFill>
              </a:rPr>
              <a:t> 1b - COHESIÓN ECONÓMICA, SOCIAL Y </a:t>
            </a:r>
            <a:r>
              <a:rPr lang="es-ES" sz="1600" dirty="0" smtClean="0">
                <a:solidFill>
                  <a:srgbClr val="800000"/>
                </a:solidFill>
              </a:rPr>
              <a:t>TERRITORIAL</a:t>
            </a:r>
          </a:p>
          <a:p>
            <a:pPr algn="l"/>
            <a:r>
              <a:rPr lang="es-ES" sz="1600" dirty="0">
                <a:solidFill>
                  <a:srgbClr val="800000"/>
                </a:solidFill>
              </a:rPr>
              <a:t>POLÍTICA DE </a:t>
            </a:r>
            <a:r>
              <a:rPr lang="es-ES" sz="1600" dirty="0" smtClean="0">
                <a:solidFill>
                  <a:srgbClr val="800000"/>
                </a:solidFill>
              </a:rPr>
              <a:t>COHESIÓN</a:t>
            </a:r>
            <a:r>
              <a:rPr lang="es-ES" sz="1600" dirty="0">
                <a:solidFill>
                  <a:srgbClr val="800000"/>
                </a:solidFill>
              </a:rPr>
              <a:t>: NIVEL GLOBAL DE </a:t>
            </a:r>
            <a:r>
              <a:rPr lang="es-ES" sz="1600" dirty="0" smtClean="0">
                <a:solidFill>
                  <a:srgbClr val="800000"/>
                </a:solidFill>
              </a:rPr>
              <a:t>ASIGNACIONES:</a:t>
            </a:r>
          </a:p>
          <a:p>
            <a:pPr algn="l"/>
            <a:r>
              <a:rPr lang="es-ES" sz="1600" dirty="0">
                <a:solidFill>
                  <a:srgbClr val="800000"/>
                </a:solidFill>
              </a:rPr>
              <a:t>1. Inversión en crecimiento y empleo 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395535" y="2064296"/>
            <a:ext cx="8136905" cy="4562398"/>
            <a:chOff x="323528" y="2064296"/>
            <a:chExt cx="8136905" cy="4562398"/>
          </a:xfrm>
        </p:grpSpPr>
        <p:cxnSp>
          <p:nvCxnSpPr>
            <p:cNvPr id="33" name="32 Conector recto"/>
            <p:cNvCxnSpPr/>
            <p:nvPr/>
          </p:nvCxnSpPr>
          <p:spPr>
            <a:xfrm flipV="1">
              <a:off x="5974394" y="4786062"/>
              <a:ext cx="2088853" cy="2706"/>
            </a:xfrm>
            <a:prstGeom prst="line">
              <a:avLst/>
            </a:prstGeom>
            <a:ln w="25400">
              <a:solidFill>
                <a:srgbClr val="8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 flipH="1">
              <a:off x="8460432" y="2064296"/>
              <a:ext cx="1" cy="2732856"/>
            </a:xfrm>
            <a:prstGeom prst="line">
              <a:avLst/>
            </a:prstGeom>
            <a:ln w="25400">
              <a:solidFill>
                <a:srgbClr val="8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recto de flecha"/>
            <p:cNvCxnSpPr/>
            <p:nvPr/>
          </p:nvCxnSpPr>
          <p:spPr>
            <a:xfrm>
              <a:off x="5987727" y="5768028"/>
              <a:ext cx="888529" cy="0"/>
            </a:xfrm>
            <a:prstGeom prst="straightConnector1">
              <a:avLst/>
            </a:prstGeom>
            <a:ln w="38100">
              <a:solidFill>
                <a:srgbClr val="8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323528" y="2064296"/>
              <a:ext cx="0" cy="4562398"/>
            </a:xfrm>
            <a:prstGeom prst="line">
              <a:avLst/>
            </a:prstGeom>
            <a:ln w="25400">
              <a:solidFill>
                <a:srgbClr val="8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>
              <a:off x="395536" y="2064296"/>
              <a:ext cx="8064896" cy="0"/>
            </a:xfrm>
            <a:prstGeom prst="line">
              <a:avLst/>
            </a:prstGeom>
            <a:ln w="25400">
              <a:solidFill>
                <a:srgbClr val="8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>
              <a:off x="395288" y="6626694"/>
              <a:ext cx="5616872" cy="0"/>
            </a:xfrm>
            <a:prstGeom prst="line">
              <a:avLst/>
            </a:prstGeom>
            <a:ln w="25400">
              <a:solidFill>
                <a:srgbClr val="8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"/>
            <p:cNvCxnSpPr/>
            <p:nvPr/>
          </p:nvCxnSpPr>
          <p:spPr>
            <a:xfrm>
              <a:off x="5999943" y="4797152"/>
              <a:ext cx="12217" cy="1829542"/>
            </a:xfrm>
            <a:prstGeom prst="line">
              <a:avLst/>
            </a:prstGeom>
            <a:ln w="25400">
              <a:solidFill>
                <a:srgbClr val="8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6 Elipse"/>
          <p:cNvSpPr/>
          <p:nvPr/>
        </p:nvSpPr>
        <p:spPr>
          <a:xfrm>
            <a:off x="6876256" y="4658071"/>
            <a:ext cx="2016224" cy="1795266"/>
          </a:xfrm>
          <a:prstGeom prst="ellipse">
            <a:avLst/>
          </a:prstGeom>
          <a:solidFill>
            <a:srgbClr val="FFCCFF"/>
          </a:solidFill>
          <a:ln>
            <a:solidFill>
              <a:srgbClr val="8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330 M</a:t>
            </a:r>
            <a:r>
              <a:rPr lang="es-ES" sz="14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€:</a:t>
            </a:r>
          </a:p>
          <a:p>
            <a:pPr algn="ctr"/>
            <a:r>
              <a:rPr lang="es-ES" sz="14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Acciones innovadoras (desarrollo urbano sostenible)</a:t>
            </a:r>
            <a:endParaRPr lang="es-ES" sz="1400" b="1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86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29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95288" y="1556990"/>
            <a:ext cx="8497192" cy="359842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just" rtl="0" eaLnBrk="1" latinLnBrk="0" hangingPunct="1">
              <a:spcBef>
                <a:spcPct val="0"/>
              </a:spcBef>
              <a:buNone/>
              <a:defRPr kumimoji="0" sz="2400" b="1" kern="120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600" dirty="0" err="1">
                <a:solidFill>
                  <a:srgbClr val="800000"/>
                </a:solidFill>
              </a:rPr>
              <a:t>SUBRÚBRICA</a:t>
            </a:r>
            <a:r>
              <a:rPr lang="es-ES" sz="1600" dirty="0">
                <a:solidFill>
                  <a:srgbClr val="800000"/>
                </a:solidFill>
              </a:rPr>
              <a:t> 1b - COHESIÓN ECONÓMICA, SOCIAL Y </a:t>
            </a:r>
            <a:r>
              <a:rPr lang="es-ES" sz="1600" dirty="0" smtClean="0">
                <a:solidFill>
                  <a:srgbClr val="800000"/>
                </a:solidFill>
              </a:rPr>
              <a:t>TERRITORIAL</a:t>
            </a:r>
          </a:p>
          <a:p>
            <a:pPr algn="l"/>
            <a:r>
              <a:rPr lang="es-ES" sz="1600" dirty="0">
                <a:solidFill>
                  <a:srgbClr val="800000"/>
                </a:solidFill>
              </a:rPr>
              <a:t>POLÍTICA DE COHESIÓN: </a:t>
            </a:r>
            <a:r>
              <a:rPr lang="es-ES" sz="1600" dirty="0" smtClean="0">
                <a:solidFill>
                  <a:srgbClr val="800000"/>
                </a:solidFill>
              </a:rPr>
              <a:t>NIVEL GLOBAL DE ASIGNACIONES:</a:t>
            </a:r>
          </a:p>
          <a:p>
            <a:pPr algn="l"/>
            <a:r>
              <a:rPr lang="es-ES" sz="1600" dirty="0">
                <a:solidFill>
                  <a:srgbClr val="800000"/>
                </a:solidFill>
              </a:rPr>
              <a:t>2. Cooperación territorial europea</a:t>
            </a:r>
          </a:p>
          <a:p>
            <a:pPr algn="l"/>
            <a:endParaRPr lang="es-ES" sz="1600" dirty="0">
              <a:solidFill>
                <a:srgbClr val="800000"/>
              </a:solidFill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690060"/>
              </p:ext>
            </p:extLst>
          </p:nvPr>
        </p:nvGraphicFramePr>
        <p:xfrm>
          <a:off x="251520" y="1961035"/>
          <a:ext cx="8435975" cy="4492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267744" y="275802"/>
            <a:ext cx="5904656" cy="776934"/>
          </a:xfrm>
        </p:spPr>
        <p:txBody>
          <a:bodyPr/>
          <a:lstStyle/>
          <a:p>
            <a:pPr algn="ctr"/>
            <a:r>
              <a:rPr lang="es-ES" sz="2000" cap="all" dirty="0"/>
              <a:t>MARCO FINANCIERO </a:t>
            </a:r>
            <a:r>
              <a:rPr lang="es-ES" sz="2000" cap="all" dirty="0" smtClean="0"/>
              <a:t>PLURIANUAL: POLÍTICA DE COHESIÓN</a:t>
            </a:r>
            <a:endParaRPr lang="es-ES" sz="2000" cap="all" dirty="0"/>
          </a:p>
        </p:txBody>
      </p:sp>
    </p:spTree>
    <p:extLst>
      <p:ext uri="{BB962C8B-B14F-4D97-AF65-F5344CB8AC3E}">
        <p14:creationId xmlns:p14="http://schemas.microsoft.com/office/powerpoint/2010/main" val="343465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>Tres prioridades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s-ES" sz="3200" dirty="0" smtClean="0">
                <a:solidFill>
                  <a:srgbClr val="C00000"/>
                </a:solidFill>
              </a:rPr>
              <a:t>Crecimiento inteligente</a:t>
            </a:r>
            <a:r>
              <a:rPr lang="es-ES" sz="2800" dirty="0" smtClean="0"/>
              <a:t>: desarrollo de una economía basada en el conocimiento y la innovación.</a:t>
            </a:r>
          </a:p>
          <a:p>
            <a:pPr>
              <a:buFont typeface="Wingdings" pitchFamily="2" charset="2"/>
              <a:buChar char="ü"/>
            </a:pPr>
            <a:r>
              <a:rPr lang="es-ES" sz="3200" dirty="0" smtClean="0">
                <a:solidFill>
                  <a:srgbClr val="C00000"/>
                </a:solidFill>
              </a:rPr>
              <a:t>Crecimiento sostenible</a:t>
            </a:r>
            <a:r>
              <a:rPr lang="es-ES" sz="2800" dirty="0" smtClean="0"/>
              <a:t>: promover una economía que haga un uso más eficaz de sus recursos, más verde y a la vez competitiva.</a:t>
            </a:r>
          </a:p>
          <a:p>
            <a:pPr>
              <a:buFont typeface="Wingdings" pitchFamily="2" charset="2"/>
              <a:buChar char="ü"/>
            </a:pPr>
            <a:r>
              <a:rPr lang="es-ES" sz="3200" dirty="0" smtClean="0">
                <a:solidFill>
                  <a:srgbClr val="C00000"/>
                </a:solidFill>
              </a:rPr>
              <a:t>Crecimiento integrador</a:t>
            </a:r>
            <a:r>
              <a:rPr lang="es-ES" sz="2800" dirty="0" smtClean="0"/>
              <a:t>: fomentar una economía con alto nivel de empleo que tenga cohesión social y territorial.</a:t>
            </a:r>
            <a:endParaRPr lang="es-ES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844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 txBox="1">
            <a:spLocks/>
          </p:cNvSpPr>
          <p:nvPr/>
        </p:nvSpPr>
        <p:spPr>
          <a:xfrm>
            <a:off x="2123728" y="764704"/>
            <a:ext cx="5256584" cy="980729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just" rtl="0" eaLnBrk="1" latinLnBrk="0" hangingPunct="1">
              <a:spcBef>
                <a:spcPct val="0"/>
              </a:spcBef>
              <a:buNone/>
              <a:defRPr kumimoji="0" sz="2400" b="1" kern="120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200" dirty="0">
                <a:solidFill>
                  <a:srgbClr val="04617B"/>
                </a:solidFill>
              </a:rPr>
              <a:t>REPARTO </a:t>
            </a:r>
            <a:r>
              <a:rPr lang="es-ES" sz="2200" dirty="0" smtClean="0">
                <a:solidFill>
                  <a:srgbClr val="04617B"/>
                </a:solidFill>
              </a:rPr>
              <a:t>FONDOS ESTRUCTURALES 2014-2020</a:t>
            </a:r>
          </a:p>
          <a:p>
            <a:pPr algn="ctr"/>
            <a:r>
              <a:rPr lang="es-ES" sz="2200" dirty="0" smtClean="0">
                <a:solidFill>
                  <a:srgbClr val="04617B"/>
                </a:solidFill>
              </a:rPr>
              <a:t> COMUNICACIÓN DE LA COMISIÓN</a:t>
            </a:r>
            <a:endParaRPr lang="es-ES" sz="2200" dirty="0">
              <a:solidFill>
                <a:srgbClr val="04617B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67744"/>
            <a:ext cx="8885330" cy="346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450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Participación CCLL en FEDER 2014-2020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s-ES" dirty="0" smtClean="0"/>
              <a:t>FEDER, tramo AGE, va a reservar una cantidad similar al periodo anterior para CCLL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1.481 millones de euros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Varias fórmulas de programación: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-- URBAN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-- Convocatorias para proyectos integrados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-- Convocatorias para proyectos singulares EBC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Además, dentro de su tramo, las CCAA pueden destinar parte de sus fondos FEDER a CCLL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El FSE no ha decidido aún nada al respecto</a:t>
            </a:r>
          </a:p>
          <a:p>
            <a:pPr>
              <a:buFont typeface="Wingdings" pitchFamily="2" charset="2"/>
              <a:buChar char="ü"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184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Prioridades temáticas para CCLL 2014-2020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lang="es-ES" dirty="0" smtClean="0"/>
              <a:t>Dentro del nuevo marco competencial resultante</a:t>
            </a:r>
          </a:p>
          <a:p>
            <a:pPr>
              <a:buFont typeface="Wingdings" pitchFamily="2" charset="2"/>
              <a:buChar char="ü"/>
            </a:pPr>
            <a:endParaRPr lang="es-ES" dirty="0"/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Intentando conseguir enfoques integrados y sostenibles</a:t>
            </a:r>
          </a:p>
          <a:p>
            <a:pPr>
              <a:buFont typeface="Wingdings" pitchFamily="2" charset="2"/>
              <a:buChar char="ü"/>
            </a:pPr>
            <a:endParaRPr lang="es-ES" dirty="0"/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Por supuesto , EBC (al menos el 50%)</a:t>
            </a:r>
          </a:p>
          <a:p>
            <a:pPr marL="0" indent="0">
              <a:buNone/>
            </a:pPr>
            <a:endParaRPr lang="es-ES" dirty="0" smtClean="0"/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Pero también actuaciones relacionadas con los ámbitos del </a:t>
            </a:r>
            <a:r>
              <a:rPr lang="es-ES" i="1" dirty="0" smtClean="0">
                <a:solidFill>
                  <a:srgbClr val="C00000"/>
                </a:solidFill>
              </a:rPr>
              <a:t>Crecimiento inteligente, </a:t>
            </a:r>
            <a:r>
              <a:rPr lang="es-ES" dirty="0" smtClean="0">
                <a:solidFill>
                  <a:schemeClr val="tx1"/>
                </a:solidFill>
              </a:rPr>
              <a:t>en especial </a:t>
            </a:r>
            <a:r>
              <a:rPr lang="es-ES" i="1" dirty="0" smtClean="0">
                <a:solidFill>
                  <a:schemeClr val="tx1"/>
                </a:solidFill>
              </a:rPr>
              <a:t>Smart </a:t>
            </a:r>
            <a:r>
              <a:rPr lang="es-ES" i="1" dirty="0" err="1" smtClean="0">
                <a:solidFill>
                  <a:schemeClr val="tx1"/>
                </a:solidFill>
              </a:rPr>
              <a:t>cities</a:t>
            </a:r>
            <a:r>
              <a:rPr lang="es-ES" i="1" dirty="0" smtClean="0">
                <a:solidFill>
                  <a:schemeClr val="tx1"/>
                </a:solidFill>
              </a:rPr>
              <a:t>: promover TIC, eficiencia energética, eficiencia en transporte urbano, etc…</a:t>
            </a:r>
          </a:p>
          <a:p>
            <a:pPr marL="0" indent="0">
              <a:buNone/>
            </a:pP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smtClean="0">
                <a:solidFill>
                  <a:schemeClr val="tx1"/>
                </a:solidFill>
              </a:rPr>
              <a:t>   </a:t>
            </a:r>
          </a:p>
          <a:p>
            <a:pPr>
              <a:buFont typeface="Wingdings" pitchFamily="2" charset="2"/>
              <a:buChar char="ü"/>
            </a:pPr>
            <a:endParaRPr lang="es-E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S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s-ES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24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78262" y="764704"/>
            <a:ext cx="2787476" cy="636680"/>
          </a:xfrm>
        </p:spPr>
        <p:txBody>
          <a:bodyPr/>
          <a:lstStyle/>
          <a:p>
            <a:pPr algn="ctr"/>
            <a:r>
              <a:rPr lang="es-ES" dirty="0" smtClean="0"/>
              <a:t>CALENDARIO</a:t>
            </a:r>
            <a:br>
              <a:rPr lang="es-ES" dirty="0" smtClean="0"/>
            </a:br>
            <a:r>
              <a:rPr lang="es-ES" dirty="0" smtClean="0"/>
              <a:t>PROVISIONAL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33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34" name="Group 35"/>
          <p:cNvGrpSpPr>
            <a:grpSpLocks/>
          </p:cNvGrpSpPr>
          <p:nvPr/>
        </p:nvGrpSpPr>
        <p:grpSpPr bwMode="auto">
          <a:xfrm>
            <a:off x="190500" y="1906588"/>
            <a:ext cx="8785225" cy="4538662"/>
            <a:chOff x="113" y="1206"/>
            <a:chExt cx="5534" cy="2859"/>
          </a:xfrm>
        </p:grpSpPr>
        <p:sp>
          <p:nvSpPr>
            <p:cNvPr id="35" name="Line 5"/>
            <p:cNvSpPr>
              <a:spLocks noChangeShapeType="1"/>
            </p:cNvSpPr>
            <p:nvPr/>
          </p:nvSpPr>
          <p:spPr bwMode="auto">
            <a:xfrm>
              <a:off x="687" y="3176"/>
              <a:ext cx="4400" cy="0"/>
            </a:xfrm>
            <a:prstGeom prst="line">
              <a:avLst/>
            </a:prstGeom>
            <a:noFill/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6" name="AutoShape 7"/>
            <p:cNvSpPr>
              <a:spLocks noChangeArrowheads="1"/>
            </p:cNvSpPr>
            <p:nvPr/>
          </p:nvSpPr>
          <p:spPr bwMode="auto">
            <a:xfrm>
              <a:off x="572" y="3010"/>
              <a:ext cx="136" cy="318"/>
            </a:xfrm>
            <a:prstGeom prst="diamond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7" name="Line 8"/>
            <p:cNvSpPr>
              <a:spLocks noChangeShapeType="1"/>
            </p:cNvSpPr>
            <p:nvPr/>
          </p:nvSpPr>
          <p:spPr bwMode="auto">
            <a:xfrm>
              <a:off x="974" y="3071"/>
              <a:ext cx="0" cy="227"/>
            </a:xfrm>
            <a:prstGeom prst="line">
              <a:avLst/>
            </a:prstGeom>
            <a:noFill/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8" name="Line 9"/>
            <p:cNvSpPr>
              <a:spLocks noChangeShapeType="1"/>
            </p:cNvSpPr>
            <p:nvPr/>
          </p:nvSpPr>
          <p:spPr bwMode="auto">
            <a:xfrm>
              <a:off x="1267" y="3076"/>
              <a:ext cx="0" cy="227"/>
            </a:xfrm>
            <a:prstGeom prst="line">
              <a:avLst/>
            </a:prstGeom>
            <a:noFill/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9" name="Line 10"/>
            <p:cNvSpPr>
              <a:spLocks noChangeShapeType="1"/>
            </p:cNvSpPr>
            <p:nvPr/>
          </p:nvSpPr>
          <p:spPr bwMode="auto">
            <a:xfrm>
              <a:off x="1549" y="3080"/>
              <a:ext cx="0" cy="227"/>
            </a:xfrm>
            <a:prstGeom prst="line">
              <a:avLst/>
            </a:prstGeom>
            <a:noFill/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0" name="Line 12"/>
            <p:cNvSpPr>
              <a:spLocks noChangeShapeType="1"/>
            </p:cNvSpPr>
            <p:nvPr/>
          </p:nvSpPr>
          <p:spPr bwMode="auto">
            <a:xfrm>
              <a:off x="3414" y="3066"/>
              <a:ext cx="0" cy="227"/>
            </a:xfrm>
            <a:prstGeom prst="line">
              <a:avLst/>
            </a:prstGeom>
            <a:noFill/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1" name="Line 13"/>
            <p:cNvSpPr>
              <a:spLocks noChangeShapeType="1"/>
            </p:cNvSpPr>
            <p:nvPr/>
          </p:nvSpPr>
          <p:spPr bwMode="auto">
            <a:xfrm>
              <a:off x="2113" y="3075"/>
              <a:ext cx="0" cy="227"/>
            </a:xfrm>
            <a:prstGeom prst="line">
              <a:avLst/>
            </a:prstGeom>
            <a:noFill/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2" name="Line 14"/>
            <p:cNvSpPr>
              <a:spLocks noChangeShapeType="1"/>
            </p:cNvSpPr>
            <p:nvPr/>
          </p:nvSpPr>
          <p:spPr bwMode="auto">
            <a:xfrm>
              <a:off x="2411" y="3069"/>
              <a:ext cx="0" cy="227"/>
            </a:xfrm>
            <a:prstGeom prst="line">
              <a:avLst/>
            </a:prstGeom>
            <a:noFill/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3" name="Line 15"/>
            <p:cNvSpPr>
              <a:spLocks noChangeShapeType="1"/>
            </p:cNvSpPr>
            <p:nvPr/>
          </p:nvSpPr>
          <p:spPr bwMode="auto">
            <a:xfrm>
              <a:off x="3070" y="3065"/>
              <a:ext cx="0" cy="227"/>
            </a:xfrm>
            <a:prstGeom prst="line">
              <a:avLst/>
            </a:prstGeom>
            <a:noFill/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4" name="AutoShape 16"/>
            <p:cNvSpPr>
              <a:spLocks noChangeArrowheads="1"/>
            </p:cNvSpPr>
            <p:nvPr/>
          </p:nvSpPr>
          <p:spPr bwMode="auto">
            <a:xfrm>
              <a:off x="1738" y="3020"/>
              <a:ext cx="136" cy="318"/>
            </a:xfrm>
            <a:prstGeom prst="diamond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5" name="AutoShape 17"/>
            <p:cNvSpPr>
              <a:spLocks noChangeArrowheads="1"/>
            </p:cNvSpPr>
            <p:nvPr/>
          </p:nvSpPr>
          <p:spPr bwMode="auto">
            <a:xfrm>
              <a:off x="2679" y="3010"/>
              <a:ext cx="136" cy="318"/>
            </a:xfrm>
            <a:prstGeom prst="diamond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6" name="Line 18"/>
            <p:cNvSpPr>
              <a:spLocks noChangeShapeType="1"/>
            </p:cNvSpPr>
            <p:nvPr/>
          </p:nvSpPr>
          <p:spPr bwMode="auto">
            <a:xfrm>
              <a:off x="4089" y="3065"/>
              <a:ext cx="0" cy="227"/>
            </a:xfrm>
            <a:prstGeom prst="line">
              <a:avLst/>
            </a:prstGeom>
            <a:noFill/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7" name="Line 19"/>
            <p:cNvSpPr>
              <a:spLocks noChangeShapeType="1"/>
            </p:cNvSpPr>
            <p:nvPr/>
          </p:nvSpPr>
          <p:spPr bwMode="auto">
            <a:xfrm>
              <a:off x="3745" y="3064"/>
              <a:ext cx="0" cy="227"/>
            </a:xfrm>
            <a:prstGeom prst="line">
              <a:avLst/>
            </a:prstGeom>
            <a:noFill/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8" name="Line 20"/>
            <p:cNvSpPr>
              <a:spLocks noChangeShapeType="1"/>
            </p:cNvSpPr>
            <p:nvPr/>
          </p:nvSpPr>
          <p:spPr bwMode="auto">
            <a:xfrm>
              <a:off x="4750" y="3067"/>
              <a:ext cx="0" cy="227"/>
            </a:xfrm>
            <a:prstGeom prst="line">
              <a:avLst/>
            </a:prstGeom>
            <a:noFill/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9" name="Line 21"/>
            <p:cNvSpPr>
              <a:spLocks noChangeShapeType="1"/>
            </p:cNvSpPr>
            <p:nvPr/>
          </p:nvSpPr>
          <p:spPr bwMode="auto">
            <a:xfrm>
              <a:off x="4406" y="3066"/>
              <a:ext cx="0" cy="227"/>
            </a:xfrm>
            <a:prstGeom prst="line">
              <a:avLst/>
            </a:prstGeom>
            <a:noFill/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50" name="AutoShape 22"/>
            <p:cNvSpPr>
              <a:spLocks noChangeArrowheads="1"/>
            </p:cNvSpPr>
            <p:nvPr/>
          </p:nvSpPr>
          <p:spPr bwMode="auto">
            <a:xfrm>
              <a:off x="5026" y="3000"/>
              <a:ext cx="136" cy="318"/>
            </a:xfrm>
            <a:prstGeom prst="diamond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51" name="AutoShape 23"/>
            <p:cNvSpPr>
              <a:spLocks noChangeArrowheads="1"/>
            </p:cNvSpPr>
            <p:nvPr/>
          </p:nvSpPr>
          <p:spPr bwMode="auto">
            <a:xfrm>
              <a:off x="113" y="1206"/>
              <a:ext cx="1134" cy="1724"/>
            </a:xfrm>
            <a:prstGeom prst="downArrowCallout">
              <a:avLst>
                <a:gd name="adj1" fmla="val 25000"/>
                <a:gd name="adj2" fmla="val 25000"/>
                <a:gd name="adj3" fmla="val 25338"/>
                <a:gd name="adj4" fmla="val 43273"/>
              </a:avLst>
            </a:prstGeom>
            <a:solidFill>
              <a:schemeClr val="accent5">
                <a:lumMod val="50000"/>
              </a:schemeClr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s-ES" sz="1600" b="1" kern="0" dirty="0" smtClean="0">
                  <a:solidFill>
                    <a:sysClr val="window" lastClr="FFFFFF"/>
                  </a:solidFill>
                  <a:latin typeface="Calibri"/>
                </a:rPr>
                <a:t>Octubre 2013</a:t>
              </a:r>
              <a:endParaRPr lang="es-ES" sz="1600" b="1" kern="0" dirty="0">
                <a:solidFill>
                  <a:sysClr val="window" lastClr="FFFFFF"/>
                </a:solidFill>
                <a:latin typeface="Calibri"/>
              </a:endParaRPr>
            </a:p>
            <a:p>
              <a:pPr algn="ctr">
                <a:defRPr/>
              </a:pPr>
              <a:endParaRPr lang="es-ES" sz="1600" b="1" kern="0" dirty="0">
                <a:solidFill>
                  <a:sysClr val="window" lastClr="FFFFFF"/>
                </a:solidFill>
                <a:latin typeface="Calibri"/>
              </a:endParaRPr>
            </a:p>
            <a:p>
              <a:pPr algn="ctr">
                <a:defRPr/>
              </a:pPr>
              <a:r>
                <a:rPr lang="es-ES" sz="1600" b="1" kern="0" dirty="0">
                  <a:solidFill>
                    <a:sysClr val="window" lastClr="FFFFFF"/>
                  </a:solidFill>
                  <a:latin typeface="Calibri"/>
                </a:rPr>
                <a:t>Aprobación de</a:t>
              </a:r>
            </a:p>
            <a:p>
              <a:pPr algn="ctr">
                <a:defRPr/>
              </a:pPr>
              <a:r>
                <a:rPr lang="es-ES" sz="1600" b="1" kern="0" dirty="0">
                  <a:solidFill>
                    <a:sysClr val="window" lastClr="FFFFFF"/>
                  </a:solidFill>
                  <a:latin typeface="Calibri"/>
                </a:rPr>
                <a:t>Reglamentos</a:t>
              </a:r>
            </a:p>
          </p:txBody>
        </p:sp>
        <p:sp>
          <p:nvSpPr>
            <p:cNvPr id="52" name="Text Box 25"/>
            <p:cNvSpPr txBox="1">
              <a:spLocks noChangeArrowheads="1"/>
            </p:cNvSpPr>
            <p:nvPr/>
          </p:nvSpPr>
          <p:spPr bwMode="auto">
            <a:xfrm>
              <a:off x="669" y="3791"/>
              <a:ext cx="103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s-ES" sz="2200" b="1" kern="0" smtClean="0">
                  <a:solidFill>
                    <a:sysClr val="windowText" lastClr="000000"/>
                  </a:solidFill>
                </a:rPr>
                <a:t>(+4 meses)</a:t>
              </a:r>
            </a:p>
          </p:txBody>
        </p:sp>
        <p:sp>
          <p:nvSpPr>
            <p:cNvPr id="53" name="AutoShape 26"/>
            <p:cNvSpPr>
              <a:spLocks noChangeArrowheads="1"/>
            </p:cNvSpPr>
            <p:nvPr/>
          </p:nvSpPr>
          <p:spPr bwMode="auto">
            <a:xfrm>
              <a:off x="1345" y="1977"/>
              <a:ext cx="927" cy="953"/>
            </a:xfrm>
            <a:prstGeom prst="downArrowCallout">
              <a:avLst>
                <a:gd name="adj1" fmla="val 23278"/>
                <a:gd name="adj2" fmla="val 25000"/>
                <a:gd name="adj3" fmla="val 25689"/>
                <a:gd name="adj4" fmla="val 57292"/>
              </a:avLst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s-ES" sz="1600" b="1" kern="0" dirty="0" smtClean="0">
                  <a:solidFill>
                    <a:sysClr val="window" lastClr="FFFFFF"/>
                  </a:solidFill>
                  <a:latin typeface="Calibri"/>
                </a:rPr>
                <a:t>Febrero 2014</a:t>
              </a:r>
              <a:endParaRPr lang="es-ES" sz="1600" b="1" kern="0" dirty="0">
                <a:solidFill>
                  <a:sysClr val="window" lastClr="FFFFFF"/>
                </a:solidFill>
                <a:latin typeface="Calibri"/>
              </a:endParaRPr>
            </a:p>
            <a:p>
              <a:pPr algn="ctr">
                <a:defRPr/>
              </a:pPr>
              <a:endParaRPr lang="es-ES" sz="1600" b="1" kern="0" dirty="0">
                <a:solidFill>
                  <a:sysClr val="window" lastClr="FFFFFF"/>
                </a:solidFill>
                <a:latin typeface="Calibri"/>
              </a:endParaRPr>
            </a:p>
            <a:p>
              <a:pPr algn="ctr">
                <a:defRPr/>
              </a:pPr>
              <a:r>
                <a:rPr lang="es-ES" sz="1600" b="1" kern="0" dirty="0">
                  <a:solidFill>
                    <a:sysClr val="window" lastClr="FFFFFF"/>
                  </a:solidFill>
                  <a:latin typeface="Calibri"/>
                </a:rPr>
                <a:t>AA Y/O </a:t>
              </a:r>
              <a:r>
                <a:rPr lang="es-ES" sz="1600" b="1" kern="0" dirty="0" err="1">
                  <a:solidFill>
                    <a:sysClr val="window" lastClr="FFFFFF"/>
                  </a:solidFill>
                  <a:latin typeface="Calibri"/>
                </a:rPr>
                <a:t>POs</a:t>
              </a:r>
              <a:endParaRPr lang="es-ES" sz="1600" b="1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54" name="AutoShape 27"/>
            <p:cNvSpPr>
              <a:spLocks noChangeArrowheads="1"/>
            </p:cNvSpPr>
            <p:nvPr/>
          </p:nvSpPr>
          <p:spPr bwMode="auto">
            <a:xfrm>
              <a:off x="2308" y="1796"/>
              <a:ext cx="953" cy="1134"/>
            </a:xfrm>
            <a:prstGeom prst="downArrowCallout">
              <a:avLst>
                <a:gd name="adj1" fmla="val 23278"/>
                <a:gd name="adj2" fmla="val 25000"/>
                <a:gd name="adj3" fmla="val 27649"/>
                <a:gd name="adj4" fmla="val 58343"/>
              </a:avLst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s-ES" sz="1600" b="1" kern="0" dirty="0" smtClean="0">
                  <a:solidFill>
                    <a:sysClr val="window" lastClr="FFFFFF"/>
                  </a:solidFill>
                  <a:latin typeface="Calibri"/>
                </a:rPr>
                <a:t>Mayo 2014</a:t>
              </a:r>
              <a:endParaRPr lang="es-ES" sz="1600" b="1" kern="0" dirty="0">
                <a:solidFill>
                  <a:sysClr val="window" lastClr="FFFFFF"/>
                </a:solidFill>
                <a:latin typeface="Calibri"/>
              </a:endParaRPr>
            </a:p>
            <a:p>
              <a:pPr algn="ctr">
                <a:defRPr/>
              </a:pPr>
              <a:endParaRPr lang="es-ES" sz="1600" b="1" kern="0" dirty="0">
                <a:solidFill>
                  <a:sysClr val="window" lastClr="FFFFFF"/>
                </a:solidFill>
                <a:latin typeface="Calibri"/>
              </a:endParaRPr>
            </a:p>
            <a:p>
              <a:pPr algn="ctr">
                <a:defRPr/>
              </a:pPr>
              <a:r>
                <a:rPr lang="es-ES" sz="1600" b="1" kern="0" dirty="0">
                  <a:solidFill>
                    <a:sysClr val="window" lastClr="FFFFFF"/>
                  </a:solidFill>
                  <a:latin typeface="Calibri"/>
                </a:rPr>
                <a:t>PO + </a:t>
              </a:r>
              <a:r>
                <a:rPr lang="es-ES" sz="1600" b="1" kern="0" dirty="0" err="1">
                  <a:solidFill>
                    <a:sysClr val="window" lastClr="FFFFFF"/>
                  </a:solidFill>
                  <a:latin typeface="Calibri"/>
                </a:rPr>
                <a:t>Eval</a:t>
              </a:r>
              <a:r>
                <a:rPr lang="es-ES" sz="1600" b="1" kern="0" dirty="0">
                  <a:solidFill>
                    <a:sysClr val="window" lastClr="FFFFFF"/>
                  </a:solidFill>
                  <a:latin typeface="Calibri"/>
                </a:rPr>
                <a:t>. Ex</a:t>
              </a:r>
            </a:p>
            <a:p>
              <a:pPr algn="ctr">
                <a:defRPr/>
              </a:pPr>
              <a:r>
                <a:rPr lang="es-ES" sz="1600" b="1" kern="0" dirty="0">
                  <a:solidFill>
                    <a:sysClr val="window" lastClr="FFFFFF"/>
                  </a:solidFill>
                  <a:latin typeface="Calibri"/>
                </a:rPr>
                <a:t> Ante + RIS</a:t>
              </a:r>
            </a:p>
          </p:txBody>
        </p:sp>
        <p:sp>
          <p:nvSpPr>
            <p:cNvPr id="55" name="Text Box 28"/>
            <p:cNvSpPr txBox="1">
              <a:spLocks noChangeArrowheads="1"/>
            </p:cNvSpPr>
            <p:nvPr/>
          </p:nvSpPr>
          <p:spPr bwMode="auto">
            <a:xfrm>
              <a:off x="1757" y="3791"/>
              <a:ext cx="103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s-ES" sz="2200" b="1" kern="0" smtClean="0">
                  <a:solidFill>
                    <a:sysClr val="windowText" lastClr="000000"/>
                  </a:solidFill>
                </a:rPr>
                <a:t>(+3 meses)</a:t>
              </a:r>
            </a:p>
          </p:txBody>
        </p:sp>
        <p:sp>
          <p:nvSpPr>
            <p:cNvPr id="56" name="Text Box 29"/>
            <p:cNvSpPr txBox="1">
              <a:spLocks noChangeArrowheads="1"/>
            </p:cNvSpPr>
            <p:nvPr/>
          </p:nvSpPr>
          <p:spPr bwMode="auto">
            <a:xfrm>
              <a:off x="3515" y="3796"/>
              <a:ext cx="103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s-ES" sz="2200" b="1" kern="0" smtClean="0">
                  <a:solidFill>
                    <a:sysClr val="windowText" lastClr="000000"/>
                  </a:solidFill>
                </a:rPr>
                <a:t>(+6 meses)</a:t>
              </a:r>
            </a:p>
          </p:txBody>
        </p:sp>
        <p:sp>
          <p:nvSpPr>
            <p:cNvPr id="57" name="AutoShape 30"/>
            <p:cNvSpPr>
              <a:spLocks/>
            </p:cNvSpPr>
            <p:nvPr/>
          </p:nvSpPr>
          <p:spPr bwMode="auto">
            <a:xfrm rot="-5400000">
              <a:off x="1089" y="2997"/>
              <a:ext cx="136" cy="1179"/>
            </a:xfrm>
            <a:prstGeom prst="leftBrace">
              <a:avLst>
                <a:gd name="adj1" fmla="val 72243"/>
                <a:gd name="adj2" fmla="val 49954"/>
              </a:avLst>
            </a:prstGeom>
            <a:noFill/>
            <a:ln w="25400" cap="flat" cmpd="sng" algn="ctr">
              <a:solidFill>
                <a:srgbClr val="F79646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58" name="AutoShape 31"/>
            <p:cNvSpPr>
              <a:spLocks/>
            </p:cNvSpPr>
            <p:nvPr/>
          </p:nvSpPr>
          <p:spPr bwMode="auto">
            <a:xfrm rot="-5400000">
              <a:off x="2189" y="3145"/>
              <a:ext cx="136" cy="884"/>
            </a:xfrm>
            <a:prstGeom prst="leftBrace">
              <a:avLst>
                <a:gd name="adj1" fmla="val 54167"/>
                <a:gd name="adj2" fmla="val 49954"/>
              </a:avLst>
            </a:prstGeom>
            <a:noFill/>
            <a:ln w="25400" cap="flat" cmpd="sng" algn="ctr">
              <a:solidFill>
                <a:srgbClr val="F79646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59" name="AutoShape 32"/>
            <p:cNvSpPr>
              <a:spLocks/>
            </p:cNvSpPr>
            <p:nvPr/>
          </p:nvSpPr>
          <p:spPr bwMode="auto">
            <a:xfrm rot="-5400000">
              <a:off x="3858" y="2454"/>
              <a:ext cx="181" cy="2314"/>
            </a:xfrm>
            <a:prstGeom prst="leftBrace">
              <a:avLst>
                <a:gd name="adj1" fmla="val 106538"/>
                <a:gd name="adj2" fmla="val 49954"/>
              </a:avLst>
            </a:prstGeom>
            <a:noFill/>
            <a:ln w="25400" cap="flat" cmpd="sng" algn="ctr">
              <a:solidFill>
                <a:srgbClr val="F79646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60" name="AutoShape 34"/>
            <p:cNvSpPr>
              <a:spLocks noChangeArrowheads="1"/>
            </p:cNvSpPr>
            <p:nvPr/>
          </p:nvSpPr>
          <p:spPr bwMode="auto">
            <a:xfrm>
              <a:off x="4513" y="1206"/>
              <a:ext cx="1134" cy="1724"/>
            </a:xfrm>
            <a:prstGeom prst="downArrowCallout">
              <a:avLst>
                <a:gd name="adj1" fmla="val 25000"/>
                <a:gd name="adj2" fmla="val 25000"/>
                <a:gd name="adj3" fmla="val 25338"/>
                <a:gd name="adj4" fmla="val 43273"/>
              </a:avLst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s-ES" sz="1600" b="1" kern="0" dirty="0" smtClean="0">
                  <a:solidFill>
                    <a:prstClr val="white"/>
                  </a:solidFill>
                  <a:latin typeface="Calibri"/>
                </a:rPr>
                <a:t>Noviembre  2014</a:t>
              </a:r>
              <a:endParaRPr lang="es-ES" sz="1600" b="1" kern="0" dirty="0">
                <a:solidFill>
                  <a:prstClr val="white"/>
                </a:solidFill>
                <a:latin typeface="Calibri"/>
              </a:endParaRPr>
            </a:p>
            <a:p>
              <a:pPr algn="ctr">
                <a:defRPr/>
              </a:pPr>
              <a:endParaRPr lang="es-ES" sz="1600" b="1" kern="0" dirty="0">
                <a:solidFill>
                  <a:prstClr val="white"/>
                </a:solidFill>
                <a:latin typeface="Calibri"/>
              </a:endParaRPr>
            </a:p>
            <a:p>
              <a:pPr algn="ctr">
                <a:defRPr/>
              </a:pPr>
              <a:r>
                <a:rPr lang="es-ES" sz="1600" b="1" kern="0" dirty="0">
                  <a:solidFill>
                    <a:prstClr val="white"/>
                  </a:solidFill>
                  <a:latin typeface="Calibri"/>
                </a:rPr>
                <a:t>Aprobación </a:t>
              </a:r>
              <a:r>
                <a:rPr lang="es-ES" sz="1600" b="1" kern="0" dirty="0" err="1">
                  <a:solidFill>
                    <a:prstClr val="white"/>
                  </a:solidFill>
                  <a:latin typeface="Calibri"/>
                </a:rPr>
                <a:t>POs</a:t>
              </a:r>
              <a:r>
                <a:rPr lang="es-ES" sz="1600" b="1" kern="0" dirty="0">
                  <a:solidFill>
                    <a:prstClr val="white"/>
                  </a:solidFill>
                  <a:latin typeface="Calibri"/>
                </a:rPr>
                <a:t> </a:t>
              </a:r>
            </a:p>
            <a:p>
              <a:pPr algn="ctr">
                <a:defRPr/>
              </a:pPr>
              <a:r>
                <a:rPr lang="es-ES" sz="1600" b="1" kern="0" dirty="0">
                  <a:solidFill>
                    <a:prstClr val="white"/>
                  </a:solidFill>
                  <a:latin typeface="Calibri"/>
                </a:rPr>
                <a:t>por la COM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004" y="90141"/>
            <a:ext cx="107950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14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8100392" y="6093296"/>
            <a:ext cx="100811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7" name="Picture 3" descr="C:\Users\KG000306\AppData\Local\Microsoft\Windows\Temporary Internet Files\Content.Outlook\VYFFQDOM\logoDGFC2014-20pqSinBor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65929"/>
            <a:ext cx="5112568" cy="3975239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63749" y="3501008"/>
            <a:ext cx="5132387" cy="2592288"/>
          </a:xfrm>
          <a:prstGeom prst="rect">
            <a:avLst/>
          </a:prstGeom>
          <a:noFill/>
          <a:ln>
            <a:noFill/>
          </a:ln>
          <a:effectLst>
            <a:prstShdw prst="shdw17" dist="99190" dir="8411666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r>
              <a:rPr lang="es-ES" sz="3600" dirty="0">
                <a:solidFill>
                  <a:srgbClr val="04617B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¡Gracias</a:t>
            </a:r>
            <a:r>
              <a:rPr lang="es-ES" sz="3600" dirty="0" smtClean="0">
                <a:solidFill>
                  <a:srgbClr val="04617B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!</a:t>
            </a:r>
          </a:p>
          <a:p>
            <a:pPr marL="342900" indent="-34290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endParaRPr lang="es-ES" sz="3600" dirty="0">
              <a:solidFill>
                <a:srgbClr val="04617B">
                  <a:lumMod val="7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endParaRPr lang="es-ES" sz="2800" dirty="0" smtClean="0">
              <a:solidFill>
                <a:srgbClr val="04617B">
                  <a:lumMod val="7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342900" indent="-34290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r>
              <a:rPr lang="es-ES" sz="2800" i="1" dirty="0" smtClean="0">
                <a:solidFill>
                  <a:srgbClr val="04617B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“A </a:t>
            </a:r>
            <a:r>
              <a:rPr lang="es-ES" sz="2800" i="1" dirty="0" err="1" smtClean="0">
                <a:solidFill>
                  <a:srgbClr val="04617B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way</a:t>
            </a:r>
            <a:r>
              <a:rPr lang="es-ES" sz="2800" i="1" dirty="0" smtClean="0">
                <a:solidFill>
                  <a:srgbClr val="04617B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of </a:t>
            </a:r>
            <a:r>
              <a:rPr lang="es-ES" sz="2800" i="1" dirty="0" err="1" smtClean="0">
                <a:solidFill>
                  <a:srgbClr val="04617B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making</a:t>
            </a:r>
            <a:r>
              <a:rPr lang="es-ES" sz="2800" i="1" dirty="0" smtClean="0">
                <a:solidFill>
                  <a:srgbClr val="04617B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s-ES" sz="2800" i="1" dirty="0" err="1" smtClean="0">
                <a:solidFill>
                  <a:srgbClr val="04617B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Europe</a:t>
            </a:r>
            <a:r>
              <a:rPr lang="es-ES" sz="2800" i="1" dirty="0" smtClean="0">
                <a:solidFill>
                  <a:srgbClr val="04617B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”</a:t>
            </a:r>
          </a:p>
          <a:p>
            <a:pPr marL="342900" indent="-34290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endParaRPr lang="es-ES" sz="2800" dirty="0">
              <a:solidFill>
                <a:srgbClr val="04617B">
                  <a:lumMod val="7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pic>
        <p:nvPicPr>
          <p:cNvPr id="6" name="Picture 10" descr="EMBLEMAconNOMB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9060"/>
            <a:ext cx="1080120" cy="89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34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759867" y="6309320"/>
            <a:ext cx="4348637" cy="477054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rgbClr val="CCECFF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>
            <a:outerShdw dist="107763" dir="8100000" algn="ctr" rotWithShape="0">
              <a:srgbClr val="0244A6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s-ES" sz="25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www.dgfc.sepg.minhap.gob.es</a:t>
            </a:r>
          </a:p>
        </p:txBody>
      </p:sp>
    </p:spTree>
    <p:extLst>
      <p:ext uri="{BB962C8B-B14F-4D97-AF65-F5344CB8AC3E}">
        <p14:creationId xmlns:p14="http://schemas.microsoft.com/office/powerpoint/2010/main" val="138871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 concreta en </a:t>
            </a:r>
            <a:r>
              <a:rPr lang="es-ES" dirty="0" smtClean="0">
                <a:solidFill>
                  <a:srgbClr val="C00000"/>
                </a:solidFill>
              </a:rPr>
              <a:t>OBJETIVOS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s-ES" dirty="0" smtClean="0"/>
              <a:t>El 75% de la población entre 20 y 64 años debería estar empleada.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El 3% del PIB de la UE debería ser invertido en I+D.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En materia de clima y energía debería alcanzarse el objetivo 20/20/20 (posible incremento al 30% de la reducción de emisiones si se dan las condiciones)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El % de abandono escolar debería ser inferior al 10% y al menos el 40% de la generación más joven debería tener estudios superiores completos.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Reducir en 20 millones el número de personas amenazadas con riesgo de pobreza.</a:t>
            </a:r>
          </a:p>
          <a:p>
            <a:pPr marL="0" indent="0">
              <a:buNone/>
            </a:pPr>
            <a:r>
              <a:rPr lang="es-ES" dirty="0" smtClean="0"/>
              <a:t>Pertinentes para todos los EEMM que, no obstante, deben adaptar estos objetivos a su situación particular.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25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563834"/>
            <a:ext cx="7200800" cy="632918"/>
          </a:xfrm>
        </p:spPr>
        <p:txBody>
          <a:bodyPr/>
          <a:lstStyle/>
          <a:p>
            <a:pPr algn="ctr"/>
            <a:r>
              <a:rPr lang="es-ES" dirty="0" smtClean="0"/>
              <a:t>Situación de los objetivos EU2020 en España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686969"/>
              </p:ext>
            </p:extLst>
          </p:nvPr>
        </p:nvGraphicFramePr>
        <p:xfrm>
          <a:off x="323528" y="1196752"/>
          <a:ext cx="8280919" cy="542171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696600"/>
                <a:gridCol w="2394860"/>
                <a:gridCol w="2189459"/>
              </a:tblGrid>
              <a:tr h="70180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5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Objetivos principales de Europa 2020</a:t>
                      </a:r>
                      <a:endParaRPr lang="es-ES" sz="15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0" marB="0" anchor="ctr"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500" b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Situación </a:t>
                      </a:r>
                      <a:r>
                        <a:rPr lang="es-ES_tradnl" sz="15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actual en España</a:t>
                      </a:r>
                      <a:endParaRPr lang="es-ES" sz="15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0" marB="0" anchor="ctr"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5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Objetivo nacional para 2020 en el Programa Nacional de </a:t>
                      </a:r>
                      <a:r>
                        <a:rPr lang="es-ES_tradnl" sz="1500" b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Reformas</a:t>
                      </a:r>
                      <a:endParaRPr lang="es-ES" sz="15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0" marB="0" anchor="ctr">
                    <a:solidFill>
                      <a:srgbClr val="EAF9FC"/>
                    </a:solidFill>
                  </a:tcPr>
                </a:tc>
              </a:tr>
              <a:tr h="23206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s-ES_tradnl" sz="1500">
                          <a:effectLst/>
                          <a:latin typeface="Calibri" pitchFamily="34" charset="0"/>
                          <a:cs typeface="Calibri" pitchFamily="34" charset="0"/>
                        </a:rPr>
                        <a:t>3 % del gasto en investigación y desarrollo</a:t>
                      </a:r>
                      <a:endParaRPr lang="es-ES" sz="15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500">
                          <a:effectLst/>
                          <a:latin typeface="Calibri" pitchFamily="34" charset="0"/>
                          <a:cs typeface="Calibri" pitchFamily="34" charset="0"/>
                        </a:rPr>
                        <a:t>1,39 % (2010)</a:t>
                      </a:r>
                      <a:endParaRPr lang="es-ES" sz="15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50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2%</a:t>
                      </a:r>
                      <a:endParaRPr lang="es-ES" sz="15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0" marB="0" anchor="ctr"/>
                </a:tc>
              </a:tr>
              <a:tr h="11908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5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Reducción del 20 % de las emisiones de gases de efecto invernadero en comparación con </a:t>
                      </a:r>
                      <a:r>
                        <a:rPr lang="es-ES_tradnl" sz="15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los </a:t>
                      </a:r>
                      <a:r>
                        <a:rPr lang="es-ES_tradnl" sz="15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niveles de 1990</a:t>
                      </a:r>
                      <a:endParaRPr lang="es-ES" sz="15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  <a:latin typeface="Calibri" pitchFamily="34" charset="0"/>
                          <a:cs typeface="Calibri" pitchFamily="34" charset="0"/>
                        </a:rPr>
                        <a:t>-3 % (emisiones de 2010 con respecto a 2005)</a:t>
                      </a:r>
                      <a:endParaRPr lang="es-ES" sz="150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  <a:latin typeface="Calibri" pitchFamily="34" charset="0"/>
                          <a:cs typeface="Calibri" pitchFamily="34" charset="0"/>
                        </a:rPr>
                        <a:t>-10 % (proyecciones para 2020 en comparación con 2005)</a:t>
                      </a:r>
                      <a:endParaRPr lang="es-ES" sz="15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  <a:latin typeface="Calibri" pitchFamily="34" charset="0"/>
                          <a:cs typeface="Calibri" pitchFamily="34" charset="0"/>
                        </a:rPr>
                        <a:t>-10 %</a:t>
                      </a:r>
                      <a:endParaRPr lang="es-ES" sz="150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  <a:latin typeface="Calibri" pitchFamily="34" charset="0"/>
                          <a:cs typeface="Calibri" pitchFamily="34" charset="0"/>
                        </a:rPr>
                        <a:t>(objetivo nacional vinculante para sectores no cubiertos por el RCCDE en comparación con 2005)</a:t>
                      </a:r>
                      <a:endParaRPr lang="es-ES" sz="15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0" marB="0" anchor="ctr"/>
                </a:tc>
              </a:tr>
              <a:tr h="417231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s-ES_tradnl" sz="1500">
                          <a:effectLst/>
                          <a:latin typeface="Calibri" pitchFamily="34" charset="0"/>
                          <a:cs typeface="Calibri" pitchFamily="34" charset="0"/>
                        </a:rPr>
                        <a:t>20 % de energía de fuentes renovables</a:t>
                      </a:r>
                      <a:endParaRPr lang="es-ES" sz="15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500">
                          <a:effectLst/>
                          <a:latin typeface="Calibri" pitchFamily="34" charset="0"/>
                          <a:cs typeface="Calibri" pitchFamily="34" charset="0"/>
                        </a:rPr>
                        <a:t>13,8 % (2010)</a:t>
                      </a:r>
                      <a:endParaRPr lang="es-ES" sz="15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500">
                          <a:effectLst/>
                          <a:latin typeface="Calibri" pitchFamily="34" charset="0"/>
                          <a:cs typeface="Calibri" pitchFamily="34" charset="0"/>
                        </a:rPr>
                        <a:t>20 %</a:t>
                      </a:r>
                      <a:endParaRPr lang="es-ES" sz="15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0" marB="0" anchor="ctr"/>
                </a:tc>
              </a:tr>
              <a:tr h="396934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s-ES_tradnl" sz="1500">
                          <a:effectLst/>
                          <a:latin typeface="Calibri" pitchFamily="34" charset="0"/>
                          <a:cs typeface="Calibri" pitchFamily="34" charset="0"/>
                        </a:rPr>
                        <a:t>Aumento del 20 % de la eficiencia energética</a:t>
                      </a:r>
                      <a:endParaRPr lang="es-ES" sz="15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500">
                          <a:effectLst/>
                          <a:latin typeface="Calibri" pitchFamily="34" charset="0"/>
                          <a:cs typeface="Calibri" pitchFamily="34" charset="0"/>
                        </a:rPr>
                        <a:t>7,7 % (2010)</a:t>
                      </a:r>
                      <a:endParaRPr lang="es-ES" sz="15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500">
                          <a:effectLst/>
                          <a:latin typeface="Calibri" pitchFamily="34" charset="0"/>
                          <a:cs typeface="Calibri" pitchFamily="34" charset="0"/>
                        </a:rPr>
                        <a:t>20,1 % o 25,2 Mtep</a:t>
                      </a:r>
                      <a:endParaRPr lang="es-ES" sz="15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0" marB="0" anchor="ctr"/>
                </a:tc>
              </a:tr>
              <a:tr h="508196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s-ES_tradnl" sz="1500">
                          <a:effectLst/>
                          <a:latin typeface="Calibri" pitchFamily="34" charset="0"/>
                          <a:cs typeface="Calibri" pitchFamily="34" charset="0"/>
                        </a:rPr>
                        <a:t>75 % de la población de entre 20 y 64 años empleada</a:t>
                      </a:r>
                      <a:endParaRPr lang="es-ES" sz="15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500">
                          <a:effectLst/>
                          <a:latin typeface="Calibri" pitchFamily="34" charset="0"/>
                          <a:cs typeface="Calibri" pitchFamily="34" charset="0"/>
                        </a:rPr>
                        <a:t>61,6 % (2011)</a:t>
                      </a:r>
                      <a:endParaRPr lang="es-ES" sz="15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  <a:latin typeface="Calibri" pitchFamily="34" charset="0"/>
                          <a:cs typeface="Calibri" pitchFamily="34" charset="0"/>
                        </a:rPr>
                        <a:t>74 % (68,5 % mujeres)</a:t>
                      </a:r>
                      <a:endParaRPr lang="es-ES" sz="150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  <a:latin typeface="Calibri" pitchFamily="34" charset="0"/>
                          <a:cs typeface="Calibri" pitchFamily="34" charset="0"/>
                        </a:rPr>
                        <a:t>66 % en 2015</a:t>
                      </a:r>
                      <a:endParaRPr lang="es-ES" sz="15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0" marB="0" anchor="ctr"/>
                </a:tc>
              </a:tr>
              <a:tr h="396934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s-ES_tradnl" sz="1500">
                          <a:effectLst/>
                          <a:latin typeface="Calibri" pitchFamily="34" charset="0"/>
                          <a:cs typeface="Calibri" pitchFamily="34" charset="0"/>
                        </a:rPr>
                        <a:t>Porcentaje de abandono escolar inferior al 10 %</a:t>
                      </a:r>
                      <a:endParaRPr lang="es-ES" sz="15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500">
                          <a:effectLst/>
                          <a:latin typeface="Calibri" pitchFamily="34" charset="0"/>
                          <a:cs typeface="Calibri" pitchFamily="34" charset="0"/>
                        </a:rPr>
                        <a:t>26,5 % (2011)</a:t>
                      </a:r>
                      <a:endParaRPr lang="es-ES" sz="15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5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15 %</a:t>
                      </a:r>
                      <a:endParaRPr lang="es-ES" sz="15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0" marB="0" anchor="ctr"/>
                </a:tc>
              </a:tr>
              <a:tr h="696181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s-ES_tradnl" sz="1500">
                          <a:effectLst/>
                          <a:latin typeface="Calibri" pitchFamily="34" charset="0"/>
                          <a:cs typeface="Calibri" pitchFamily="34" charset="0"/>
                        </a:rPr>
                        <a:t>Al menos el 40 % de las personas de entre 30 y 34 años debería haber realizado estudios de enseñanza superior o equivalente</a:t>
                      </a:r>
                      <a:endParaRPr lang="es-ES" sz="15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5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40,6 % (2010)</a:t>
                      </a:r>
                      <a:endParaRPr lang="es-ES" sz="15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500">
                          <a:effectLst/>
                          <a:latin typeface="Calibri" pitchFamily="34" charset="0"/>
                          <a:cs typeface="Calibri" pitchFamily="34" charset="0"/>
                        </a:rPr>
                        <a:t>44 %</a:t>
                      </a:r>
                      <a:endParaRPr lang="es-ES" sz="15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0" marB="0" anchor="ctr"/>
                </a:tc>
              </a:tr>
              <a:tr h="821312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s-ES_tradnl" sz="1500">
                          <a:effectLst/>
                          <a:latin typeface="Calibri" pitchFamily="34" charset="0"/>
                          <a:cs typeface="Calibri" pitchFamily="34" charset="0"/>
                        </a:rPr>
                        <a:t>Reducción del número de personas en riesgo de pobreza o exclusión en 20 millones en la UE</a:t>
                      </a:r>
                      <a:endParaRPr lang="es-ES" sz="15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  <a:latin typeface="Calibri" pitchFamily="34" charset="0"/>
                          <a:cs typeface="Calibri" pitchFamily="34" charset="0"/>
                        </a:rPr>
                        <a:t>11,7 millones (2010)</a:t>
                      </a:r>
                      <a:endParaRPr lang="es-ES" sz="150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  <a:latin typeface="Calibri" pitchFamily="34" charset="0"/>
                          <a:cs typeface="Calibri" pitchFamily="34" charset="0"/>
                        </a:rPr>
                        <a:t>25,5 % de la población</a:t>
                      </a:r>
                      <a:endParaRPr lang="es-ES" sz="15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5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-1,4/1,5 millones</a:t>
                      </a:r>
                      <a:endParaRPr lang="es-ES" sz="15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5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(con respecto a 2010)</a:t>
                      </a:r>
                      <a:endParaRPr lang="es-ES" sz="15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0" marB="0" anchor="ctr"/>
                </a:tc>
              </a:tr>
            </a:tbl>
          </a:graphicData>
        </a:graphic>
      </p:graphicFrame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110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</a:t>
            </a:r>
            <a:r>
              <a:rPr lang="es-ES" dirty="0" smtClean="0">
                <a:solidFill>
                  <a:srgbClr val="FF0000"/>
                </a:solidFill>
              </a:rPr>
              <a:t>Objetivos</a:t>
            </a:r>
            <a:r>
              <a:rPr lang="es-ES" dirty="0" smtClean="0"/>
              <a:t> se conseguirán a través de </a:t>
            </a:r>
            <a:r>
              <a:rPr lang="es-ES" dirty="0" smtClean="0">
                <a:solidFill>
                  <a:srgbClr val="FF0000"/>
                </a:solidFill>
              </a:rPr>
              <a:t>Iniciativas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 smtClean="0"/>
              <a:t>Se proponen siete:</a:t>
            </a:r>
          </a:p>
          <a:p>
            <a:pPr marL="0" indent="0">
              <a:buNone/>
            </a:pPr>
            <a:endParaRPr lang="es-ES" dirty="0" smtClean="0"/>
          </a:p>
          <a:p>
            <a:pPr>
              <a:buFont typeface="Wingdings" pitchFamily="2" charset="2"/>
              <a:buChar char="ü"/>
            </a:pPr>
            <a:r>
              <a:rPr lang="es-ES" sz="2800" dirty="0" smtClean="0">
                <a:solidFill>
                  <a:srgbClr val="FF0000"/>
                </a:solidFill>
              </a:rPr>
              <a:t>Unión por la Innovación</a:t>
            </a:r>
          </a:p>
          <a:p>
            <a:pPr>
              <a:buFont typeface="Wingdings" pitchFamily="2" charset="2"/>
              <a:buChar char="ü"/>
            </a:pPr>
            <a:r>
              <a:rPr lang="es-ES" sz="2800" dirty="0" smtClean="0">
                <a:solidFill>
                  <a:srgbClr val="FF0000"/>
                </a:solidFill>
              </a:rPr>
              <a:t>Juventud en movimiento</a:t>
            </a:r>
          </a:p>
          <a:p>
            <a:pPr>
              <a:buFont typeface="Wingdings" pitchFamily="2" charset="2"/>
              <a:buChar char="ü"/>
            </a:pPr>
            <a:r>
              <a:rPr lang="es-ES" sz="2800" dirty="0" smtClean="0">
                <a:solidFill>
                  <a:srgbClr val="FF0000"/>
                </a:solidFill>
              </a:rPr>
              <a:t>Agenda Digital para Europa</a:t>
            </a:r>
          </a:p>
          <a:p>
            <a:pPr>
              <a:buFont typeface="Wingdings" pitchFamily="2" charset="2"/>
              <a:buChar char="ü"/>
            </a:pPr>
            <a:r>
              <a:rPr lang="es-ES" sz="2800" dirty="0" smtClean="0"/>
              <a:t>Una Europa que utilice eficazmente sus recursos</a:t>
            </a:r>
          </a:p>
          <a:p>
            <a:pPr>
              <a:buFont typeface="Wingdings" pitchFamily="2" charset="2"/>
              <a:buChar char="ü"/>
            </a:pPr>
            <a:r>
              <a:rPr lang="es-ES" sz="2800" dirty="0" smtClean="0"/>
              <a:t>Una política industrial para la era de la mundialización</a:t>
            </a:r>
          </a:p>
          <a:p>
            <a:pPr>
              <a:buFont typeface="Wingdings" pitchFamily="2" charset="2"/>
              <a:buChar char="ü"/>
            </a:pPr>
            <a:r>
              <a:rPr lang="es-ES" sz="2800" dirty="0" smtClean="0"/>
              <a:t>Agenda de nuevas cualificaciones y empleos</a:t>
            </a:r>
          </a:p>
          <a:p>
            <a:pPr>
              <a:buFont typeface="Wingdings" pitchFamily="2" charset="2"/>
              <a:buChar char="ü"/>
            </a:pPr>
            <a:r>
              <a:rPr lang="es-ES" sz="2800" dirty="0" smtClean="0"/>
              <a:t>Plataforma europea contra la pobreza</a:t>
            </a:r>
          </a:p>
          <a:p>
            <a:pPr>
              <a:buFont typeface="Wingdings" pitchFamily="2" charset="2"/>
              <a:buChar char="ü"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4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Crecimiento inteligente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dirty="0" smtClean="0"/>
              <a:t>Significa consolidar el conocimiento y la innovación como impulsores del crecimiento.</a:t>
            </a:r>
          </a:p>
          <a:p>
            <a:pPr marL="0" indent="0">
              <a:buNone/>
            </a:pPr>
            <a:r>
              <a:rPr lang="es-ES" dirty="0" smtClean="0"/>
              <a:t>Para ello hay que: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Mejorar la calidad de nuestra </a:t>
            </a:r>
            <a:r>
              <a:rPr lang="es-ES" dirty="0" smtClean="0">
                <a:solidFill>
                  <a:srgbClr val="FF0000"/>
                </a:solidFill>
              </a:rPr>
              <a:t>educación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Consolidar los resultados de la </a:t>
            </a:r>
            <a:r>
              <a:rPr lang="es-ES" dirty="0" smtClean="0">
                <a:solidFill>
                  <a:srgbClr val="FF0000"/>
                </a:solidFill>
              </a:rPr>
              <a:t>investigación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Promover la </a:t>
            </a:r>
            <a:r>
              <a:rPr lang="es-ES" dirty="0" smtClean="0">
                <a:solidFill>
                  <a:srgbClr val="FF0000"/>
                </a:solidFill>
              </a:rPr>
              <a:t>innovación</a:t>
            </a:r>
            <a:r>
              <a:rPr lang="es-ES" dirty="0" smtClean="0"/>
              <a:t> y la transferencia de conocimientos en toda la Unión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Explotar al máximo las </a:t>
            </a:r>
            <a:r>
              <a:rPr lang="es-ES" dirty="0" smtClean="0">
                <a:solidFill>
                  <a:srgbClr val="FF0000"/>
                </a:solidFill>
              </a:rPr>
              <a:t>TIC</a:t>
            </a:r>
            <a:r>
              <a:rPr lang="es-ES" dirty="0" smtClean="0"/>
              <a:t> y asegurar nuevos productos y servicios que generen crecimiento y empleo de calidad</a:t>
            </a:r>
          </a:p>
          <a:p>
            <a:pPr marL="0" indent="0">
              <a:buNone/>
            </a:pPr>
            <a:r>
              <a:rPr lang="es-ES" dirty="0" smtClean="0"/>
              <a:t>Y todo ello combinado con un espíritu emprendedor, financiación y atención a usuarios y oportunidades de mercado.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991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>
                <a:solidFill>
                  <a:srgbClr val="C00000"/>
                </a:solidFill>
              </a:rPr>
              <a:t>EDUCACIÓN</a:t>
            </a:r>
            <a:endParaRPr lang="es-ES" sz="3200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 smtClean="0"/>
              <a:t>Educación, formación y aprendizaje de calidad a lo largo de toda la vida. Algunos datos: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La cuarta parte de los alumnos leen con dificultad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Uno de cada siete jóvenes abandona la enseñanza prematuramente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Alrededor del 50% alcanzan cualificaciones medias, pero a menudo no adaptadas a las necesidades del mercado laboral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Menos de una de cada tres personas entre 25 y 34 años tiene un título universitario (40% en EEUU y más del 50% en Japón)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Sólo 2 universidades europeas están entre las 20 mejores del mundo.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606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Iniciativa emblemática: </a:t>
            </a:r>
            <a:r>
              <a:rPr lang="es-ES" dirty="0" smtClean="0">
                <a:solidFill>
                  <a:srgbClr val="C00000"/>
                </a:solidFill>
              </a:rPr>
              <a:t>Juventud en movimiento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lang="es-ES" sz="2000" dirty="0" smtClean="0"/>
              <a:t>Realizar inversiones eficaces en sistemas educativos a todos los niveles</a:t>
            </a:r>
          </a:p>
          <a:p>
            <a:pPr>
              <a:buFont typeface="Wingdings" pitchFamily="2" charset="2"/>
              <a:buChar char="ü"/>
            </a:pPr>
            <a:r>
              <a:rPr lang="es-ES" sz="2000" dirty="0" smtClean="0"/>
              <a:t>Mejorar resultados educativos con el objetivo de reducir el abandono escolar</a:t>
            </a:r>
          </a:p>
          <a:p>
            <a:pPr>
              <a:buFont typeface="Wingdings" pitchFamily="2" charset="2"/>
              <a:buChar char="ü"/>
            </a:pPr>
            <a:r>
              <a:rPr lang="es-ES" sz="2000" dirty="0" smtClean="0"/>
              <a:t>Establecer un marco nacional de cualificaciones que acople resultados educativos a necesidades del mercado de trabajo</a:t>
            </a:r>
          </a:p>
          <a:p>
            <a:pPr>
              <a:buFont typeface="Wingdings" pitchFamily="2" charset="2"/>
              <a:buChar char="ü"/>
            </a:pPr>
            <a:r>
              <a:rPr lang="es-ES" sz="2000" dirty="0" smtClean="0"/>
              <a:t>Facilitar la entrada de los jóvenes en el mercado laboral, mediante acciones integradas de orientación, asesoramiento y prácticas</a:t>
            </a:r>
          </a:p>
          <a:p>
            <a:pPr>
              <a:buFont typeface="Wingdings" pitchFamily="2" charset="2"/>
              <a:buChar char="ü"/>
            </a:pPr>
            <a:r>
              <a:rPr lang="es-ES" sz="2000" dirty="0" smtClean="0"/>
              <a:t>UE: fomentar movilidad de estudiantes (ERASMUS)</a:t>
            </a:r>
          </a:p>
          <a:p>
            <a:pPr>
              <a:buFont typeface="Wingdings" pitchFamily="2" charset="2"/>
              <a:buChar char="ü"/>
            </a:pPr>
            <a:r>
              <a:rPr lang="es-ES" sz="2000" dirty="0" smtClean="0"/>
              <a:t>UE: explorar fórmulas para promover el espíritu emprendedor entre los jóvenes</a:t>
            </a:r>
          </a:p>
          <a:p>
            <a:pPr>
              <a:buFont typeface="Wingdings" pitchFamily="2" charset="2"/>
              <a:buChar char="ü"/>
            </a:pPr>
            <a:r>
              <a:rPr lang="es-ES" sz="2000" dirty="0" smtClean="0"/>
              <a:t>UE: </a:t>
            </a:r>
            <a:r>
              <a:rPr lang="es-ES" sz="2000" b="0" dirty="0" smtClean="0">
                <a:solidFill>
                  <a:srgbClr val="FF0000"/>
                </a:solidFill>
              </a:rPr>
              <a:t>Iniciativa de Empleo Juvenil</a:t>
            </a:r>
            <a:r>
              <a:rPr lang="es-ES" sz="2000" dirty="0" smtClean="0"/>
              <a:t>, destinada a incrementar las oportunidades de empleo de los jóvenes, con 3.000 M€ adicionales al FSE.</a:t>
            </a:r>
            <a:endParaRPr lang="es-ES" sz="2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255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ción1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lásico de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ta tensión">
  <a:themeElements>
    <a:clrScheme name="">
      <a:dk1>
        <a:srgbClr val="003366"/>
      </a:dk1>
      <a:lt1>
        <a:srgbClr val="99CCFF"/>
      </a:lt1>
      <a:dk2>
        <a:srgbClr val="FFFFFF"/>
      </a:dk2>
      <a:lt2>
        <a:srgbClr val="006699"/>
      </a:lt2>
      <a:accent1>
        <a:srgbClr val="FFFF99"/>
      </a:accent1>
      <a:accent2>
        <a:srgbClr val="01B0FF"/>
      </a:accent2>
      <a:accent3>
        <a:srgbClr val="CAE2FF"/>
      </a:accent3>
      <a:accent4>
        <a:srgbClr val="002A56"/>
      </a:accent4>
      <a:accent5>
        <a:srgbClr val="FFFFCA"/>
      </a:accent5>
      <a:accent6>
        <a:srgbClr val="019FE7"/>
      </a:accent6>
      <a:hlink>
        <a:srgbClr val="6666FF"/>
      </a:hlink>
      <a:folHlink>
        <a:srgbClr val="1C6D9A"/>
      </a:folHlink>
    </a:clrScheme>
    <a:fontScheme name="Alta tensió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1" i="0" u="none" strike="noStrike" cap="none" normalizeH="0" baseline="0" smtClean="0">
            <a:ln>
              <a:noFill/>
            </a:ln>
            <a:solidFill>
              <a:srgbClr val="002A54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1" i="0" u="none" strike="noStrike" cap="none" normalizeH="0" baseline="0" smtClean="0">
            <a:ln>
              <a:noFill/>
            </a:ln>
            <a:solidFill>
              <a:srgbClr val="002A54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Alta tensión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ta tensión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ta tensió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ta tensión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ta tensión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ta tensión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ta tensión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ta tensión 8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FF9966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FFCAB8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ta tensión 9">
        <a:dk1>
          <a:srgbClr val="000099"/>
        </a:dk1>
        <a:lt1>
          <a:srgbClr val="2181B7"/>
        </a:lt1>
        <a:dk2>
          <a:srgbClr val="FFFFFF"/>
        </a:dk2>
        <a:lt2>
          <a:srgbClr val="001932"/>
        </a:lt2>
        <a:accent1>
          <a:srgbClr val="FF9966"/>
        </a:accent1>
        <a:accent2>
          <a:srgbClr val="01B0FF"/>
        </a:accent2>
        <a:accent3>
          <a:srgbClr val="ABC1D8"/>
        </a:accent3>
        <a:accent4>
          <a:srgbClr val="000082"/>
        </a:accent4>
        <a:accent5>
          <a:srgbClr val="FFCAB8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ta tensión 10">
        <a:dk1>
          <a:srgbClr val="000099"/>
        </a:dk1>
        <a:lt1>
          <a:srgbClr val="2181B7"/>
        </a:lt1>
        <a:dk2>
          <a:srgbClr val="FFFFFF"/>
        </a:dk2>
        <a:lt2>
          <a:srgbClr val="001932"/>
        </a:lt2>
        <a:accent1>
          <a:srgbClr val="FFFF99"/>
        </a:accent1>
        <a:accent2>
          <a:srgbClr val="01B0FF"/>
        </a:accent2>
        <a:accent3>
          <a:srgbClr val="ABC1D8"/>
        </a:accent3>
        <a:accent4>
          <a:srgbClr val="000082"/>
        </a:accent4>
        <a:accent5>
          <a:srgbClr val="FFFFCA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ta tensión 11">
        <a:dk1>
          <a:srgbClr val="000099"/>
        </a:dk1>
        <a:lt1>
          <a:srgbClr val="800000"/>
        </a:lt1>
        <a:dk2>
          <a:srgbClr val="FFFFFF"/>
        </a:dk2>
        <a:lt2>
          <a:srgbClr val="001932"/>
        </a:lt2>
        <a:accent1>
          <a:srgbClr val="FFFF99"/>
        </a:accent1>
        <a:accent2>
          <a:srgbClr val="01B0FF"/>
        </a:accent2>
        <a:accent3>
          <a:srgbClr val="C0AAAA"/>
        </a:accent3>
        <a:accent4>
          <a:srgbClr val="000082"/>
        </a:accent4>
        <a:accent5>
          <a:srgbClr val="FFFFCA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ta tensión 12">
        <a:dk1>
          <a:srgbClr val="4C0000"/>
        </a:dk1>
        <a:lt1>
          <a:srgbClr val="99CCFF"/>
        </a:lt1>
        <a:dk2>
          <a:srgbClr val="FFFFFF"/>
        </a:dk2>
        <a:lt2>
          <a:srgbClr val="001932"/>
        </a:lt2>
        <a:accent1>
          <a:srgbClr val="FFFF99"/>
        </a:accent1>
        <a:accent2>
          <a:srgbClr val="01B0FF"/>
        </a:accent2>
        <a:accent3>
          <a:srgbClr val="CAE2FF"/>
        </a:accent3>
        <a:accent4>
          <a:srgbClr val="400000"/>
        </a:accent4>
        <a:accent5>
          <a:srgbClr val="FFFFCA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ta tensión 13">
        <a:dk1>
          <a:srgbClr val="7A0000"/>
        </a:dk1>
        <a:lt1>
          <a:srgbClr val="99CCFF"/>
        </a:lt1>
        <a:dk2>
          <a:srgbClr val="FFFFFF"/>
        </a:dk2>
        <a:lt2>
          <a:srgbClr val="15468F"/>
        </a:lt2>
        <a:accent1>
          <a:srgbClr val="FFFF99"/>
        </a:accent1>
        <a:accent2>
          <a:srgbClr val="01B0FF"/>
        </a:accent2>
        <a:accent3>
          <a:srgbClr val="CAE2FF"/>
        </a:accent3>
        <a:accent4>
          <a:srgbClr val="670000"/>
        </a:accent4>
        <a:accent5>
          <a:srgbClr val="FFFFCA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ta tensión 14">
        <a:dk1>
          <a:srgbClr val="760000"/>
        </a:dk1>
        <a:lt1>
          <a:srgbClr val="99CCFF"/>
        </a:lt1>
        <a:dk2>
          <a:srgbClr val="FFFFFF"/>
        </a:dk2>
        <a:lt2>
          <a:srgbClr val="15468F"/>
        </a:lt2>
        <a:accent1>
          <a:srgbClr val="FFFF99"/>
        </a:accent1>
        <a:accent2>
          <a:srgbClr val="01B0FF"/>
        </a:accent2>
        <a:accent3>
          <a:srgbClr val="CAE2FF"/>
        </a:accent3>
        <a:accent4>
          <a:srgbClr val="640000"/>
        </a:accent4>
        <a:accent5>
          <a:srgbClr val="FFFFCA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ta tensión 15">
        <a:dk1>
          <a:srgbClr val="760000"/>
        </a:dk1>
        <a:lt1>
          <a:srgbClr val="99CCFF"/>
        </a:lt1>
        <a:dk2>
          <a:srgbClr val="FFFFFF"/>
        </a:dk2>
        <a:lt2>
          <a:srgbClr val="A8C6F2"/>
        </a:lt2>
        <a:accent1>
          <a:srgbClr val="FFFF99"/>
        </a:accent1>
        <a:accent2>
          <a:srgbClr val="01B0FF"/>
        </a:accent2>
        <a:accent3>
          <a:srgbClr val="CAE2FF"/>
        </a:accent3>
        <a:accent4>
          <a:srgbClr val="640000"/>
        </a:accent4>
        <a:accent5>
          <a:srgbClr val="FFFFCA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ta tensión 16">
        <a:dk1>
          <a:srgbClr val="760000"/>
        </a:dk1>
        <a:lt1>
          <a:srgbClr val="99CCFF"/>
        </a:lt1>
        <a:dk2>
          <a:srgbClr val="FFFFFF"/>
        </a:dk2>
        <a:lt2>
          <a:srgbClr val="1964B7"/>
        </a:lt2>
        <a:accent1>
          <a:srgbClr val="FFFF99"/>
        </a:accent1>
        <a:accent2>
          <a:srgbClr val="01B0FF"/>
        </a:accent2>
        <a:accent3>
          <a:srgbClr val="CAE2FF"/>
        </a:accent3>
        <a:accent4>
          <a:srgbClr val="640000"/>
        </a:accent4>
        <a:accent5>
          <a:srgbClr val="FFFFCA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821</TotalTime>
  <Words>3225</Words>
  <Application>Microsoft Office PowerPoint</Application>
  <PresentationFormat>Presentación en pantalla (4:3)</PresentationFormat>
  <Paragraphs>466</Paragraphs>
  <Slides>34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34</vt:i4>
      </vt:variant>
    </vt:vector>
  </HeadingPairs>
  <TitlesOfParts>
    <vt:vector size="36" baseType="lpstr">
      <vt:lpstr>Presentación1</vt:lpstr>
      <vt:lpstr>Alta tensión</vt:lpstr>
      <vt:lpstr>Presentación de PowerPoint</vt:lpstr>
      <vt:lpstr>La Estrategia Europa  2020  es:</vt:lpstr>
      <vt:lpstr>Tres prioridades</vt:lpstr>
      <vt:lpstr>Se concreta en OBJETIVOS</vt:lpstr>
      <vt:lpstr>Situación de los objetivos EU2020 en España</vt:lpstr>
      <vt:lpstr>Los Objetivos se conseguirán a través de Iniciativas</vt:lpstr>
      <vt:lpstr>Crecimiento inteligente</vt:lpstr>
      <vt:lpstr>EDUCACIÓN</vt:lpstr>
      <vt:lpstr>Iniciativa emblemática: Juventud en movimiento</vt:lpstr>
      <vt:lpstr>INICIATIVA SOBRE EMPLEO JUVENIL</vt:lpstr>
      <vt:lpstr>INNOVACIÓN</vt:lpstr>
      <vt:lpstr>Iniciativa emblemática:  Unión por la INNOVACIÓN</vt:lpstr>
      <vt:lpstr>SOCIEDAD DIGITAL</vt:lpstr>
      <vt:lpstr>Iniciativa emblemática: Una Agenda Digital para Europa</vt:lpstr>
      <vt:lpstr>Gobernanza de EE 2020</vt:lpstr>
      <vt:lpstr>  Política  de Cohesión REFORMADA</vt:lpstr>
      <vt:lpstr>MAS ESTRATÉGICA EN SU DEFINICIÓN</vt:lpstr>
      <vt:lpstr>OTROS ELEMENTOS A TENER EN CUENTA</vt:lpstr>
      <vt:lpstr>CONCENTRACION TEMATICA</vt:lpstr>
      <vt:lpstr>Presentación de PowerPoint</vt:lpstr>
      <vt:lpstr>Presentación de PowerPoint</vt:lpstr>
      <vt:lpstr>PRIORIDADES DE INVERSIÓN</vt:lpstr>
      <vt:lpstr>PRIORIDADES DE INVERSIÓN</vt:lpstr>
      <vt:lpstr>MARCO FINANCIERO PLURIANUAL: POLÍTICA DE COHESIÓN</vt:lpstr>
      <vt:lpstr>Presentación de PowerPoint</vt:lpstr>
      <vt:lpstr>Presentación de PowerPoint</vt:lpstr>
      <vt:lpstr>Presentación de PowerPoint</vt:lpstr>
      <vt:lpstr>MARCO FINANCIERO PLURIANUAL: POLÍTICA DE COHESIÓN</vt:lpstr>
      <vt:lpstr>MARCO FINANCIERO PLURIANUAL: POLÍTICA DE COHESIÓN</vt:lpstr>
      <vt:lpstr>Presentación de PowerPoint</vt:lpstr>
      <vt:lpstr>Participación CCLL en FEDER 2014-2020 </vt:lpstr>
      <vt:lpstr>Prioridades temáticas para CCLL 2014-2020</vt:lpstr>
      <vt:lpstr>CALENDARIO PROVISIONAL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presentaciones</dc:creator>
  <cp:lastModifiedBy>Cobo Mayoral, Mª Rosa</cp:lastModifiedBy>
  <cp:revision>81</cp:revision>
  <cp:lastPrinted>2012-07-06T12:31:11Z</cp:lastPrinted>
  <dcterms:created xsi:type="dcterms:W3CDTF">2012-05-17T08:07:55Z</dcterms:created>
  <dcterms:modified xsi:type="dcterms:W3CDTF">2013-10-01T09:26:48Z</dcterms:modified>
</cp:coreProperties>
</file>