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7" r:id="rId3"/>
    <p:sldId id="271" r:id="rId4"/>
    <p:sldId id="273" r:id="rId5"/>
    <p:sldId id="272" r:id="rId6"/>
    <p:sldId id="303" r:id="rId7"/>
    <p:sldId id="275" r:id="rId8"/>
    <p:sldId id="257" r:id="rId9"/>
    <p:sldId id="258" r:id="rId10"/>
    <p:sldId id="305" r:id="rId11"/>
    <p:sldId id="261" r:id="rId12"/>
    <p:sldId id="262" r:id="rId13"/>
    <p:sldId id="260" r:id="rId14"/>
    <p:sldId id="263" r:id="rId15"/>
    <p:sldId id="265" r:id="rId16"/>
    <p:sldId id="266" r:id="rId17"/>
    <p:sldId id="267" r:id="rId18"/>
    <p:sldId id="269" r:id="rId19"/>
    <p:sldId id="299" r:id="rId20"/>
    <p:sldId id="270" r:id="rId21"/>
    <p:sldId id="288" r:id="rId22"/>
    <p:sldId id="281" r:id="rId23"/>
    <p:sldId id="282" r:id="rId24"/>
    <p:sldId id="283" r:id="rId25"/>
    <p:sldId id="276" r:id="rId26"/>
    <p:sldId id="278" r:id="rId27"/>
    <p:sldId id="285" r:id="rId28"/>
    <p:sldId id="279" r:id="rId29"/>
    <p:sldId id="277" r:id="rId30"/>
    <p:sldId id="280" r:id="rId31"/>
    <p:sldId id="304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300" r:id="rId40"/>
    <p:sldId id="302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EDE09-FF75-4CF0-B452-06F7291607FA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C2FCB-8FE7-46B8-88BC-C87F09E5B0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48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2FCB-8FE7-46B8-88BC-C87F09E5B03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72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2FCB-8FE7-46B8-88BC-C87F09E5B03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72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2FCB-8FE7-46B8-88BC-C87F09E5B03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72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2FCB-8FE7-46B8-88BC-C87F09E5B034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72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9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52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76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24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02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69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59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45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79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86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5000"/>
                <a:alpha val="0"/>
              </a:schemeClr>
            </a:gs>
            <a:gs pos="28000">
              <a:srgbClr val="85C2FF">
                <a:alpha val="19000"/>
              </a:srgbClr>
            </a:gs>
            <a:gs pos="62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172BC-9E9A-42FC-AB94-0CEB79887746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443F0-38EC-4DF2-9C71-1A6EFA700C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31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144015" y="1947604"/>
            <a:ext cx="89644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  AYUNTAMIENTO DE </a:t>
            </a:r>
            <a:r>
              <a:rPr lang="es-ES" sz="2800" b="1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LAS GABIAS</a:t>
            </a:r>
          </a:p>
          <a:p>
            <a:pPr algn="ctr"/>
            <a:endParaRPr lang="es-ES" sz="28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r>
              <a:rPr lang="es-ES" sz="28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ALCALDESA</a:t>
            </a:r>
            <a:endParaRPr lang="es-ES" sz="2800" b="1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3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r>
              <a:rPr lang="es-ES" sz="4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María </a:t>
            </a:r>
            <a:r>
              <a:rPr lang="es-ES" sz="4000" dirty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Merinda Sádaba Terribas</a:t>
            </a:r>
          </a:p>
          <a:p>
            <a:pPr algn="ctr"/>
            <a:endParaRPr lang="es-ES" sz="3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3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r>
              <a:rPr lang="es-ES" sz="2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Gobernanza de los datos e indicadores</a:t>
            </a:r>
          </a:p>
          <a:p>
            <a:pPr algn="ctr"/>
            <a:endParaRPr lang="es-ES" sz="3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3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7" y="2420888"/>
            <a:ext cx="4096725" cy="3809140"/>
          </a:xfrm>
          <a:prstGeom prst="rect">
            <a:avLst/>
          </a:prstGeom>
        </p:spPr>
      </p:pic>
      <p:sp>
        <p:nvSpPr>
          <p:cNvPr id="20" name="19 Rectángulo redondeado"/>
          <p:cNvSpPr/>
          <p:nvPr/>
        </p:nvSpPr>
        <p:spPr>
          <a:xfrm>
            <a:off x="4716016" y="4365104"/>
            <a:ext cx="3996020" cy="116268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932040" y="458112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PROYECTO PILOTO</a:t>
            </a:r>
          </a:p>
          <a:p>
            <a:pPr algn="ctr"/>
            <a:r>
              <a:rPr lang="es-ES" sz="2000" b="1" dirty="0" smtClean="0">
                <a:solidFill>
                  <a:srgbClr val="00B05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SMART CITY HÍJAR</a:t>
            </a:r>
            <a:endParaRPr lang="es-ES" sz="2000" b="1" dirty="0">
              <a:solidFill>
                <a:srgbClr val="00B05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29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86521" y="1870426"/>
            <a:ext cx="3238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La gobernanza de datos</a:t>
            </a:r>
            <a:endParaRPr lang="es-ES" sz="2000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2803922"/>
            <a:ext cx="58859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RubiC"/>
              </a:rPr>
              <a:t>Procesos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>
              <a:latin typeface="Rub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Rub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>
              <a:latin typeface="Rub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RubiC"/>
              </a:rPr>
              <a:t>Procedimientos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>
              <a:latin typeface="Rub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Rub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>
              <a:latin typeface="Rub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>
              <a:latin typeface="Rub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RubiC"/>
              </a:rPr>
              <a:t>Designa responsables </a:t>
            </a:r>
            <a:endParaRPr lang="es-ES" sz="2000" dirty="0">
              <a:latin typeface="RubiC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1026" name="Picture 2" descr="C:\Users\jvb\Desktop\LAS GABIAS\PRESENTACIÓN HUELVA\pngeg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707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vb\Desktop\LAS GABIAS\PRESENTACIÓN HUELVA\proce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36" y="2429597"/>
            <a:ext cx="1286272" cy="12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vb\Desktop\LAS GABIAS\PRESENTACIÓN HUELVA\tar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18692"/>
            <a:ext cx="855712" cy="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vb\Desktop\LAS GABIAS\PRESENTACIÓN HUELVA\responsab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01" y="5201992"/>
            <a:ext cx="1179336" cy="11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2843808" y="3072733"/>
            <a:ext cx="8683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415607" y="4246548"/>
            <a:ext cx="8683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423719" y="5805264"/>
            <a:ext cx="8683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3851920" y="2888067"/>
            <a:ext cx="2616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SMART CITY HÍJAR</a:t>
            </a:r>
            <a:endParaRPr lang="es-ES" sz="2000" b="1" dirty="0">
              <a:solidFill>
                <a:srgbClr val="0070C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332633" y="3356992"/>
            <a:ext cx="429797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Estudio de necesidades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¿Qué ofrece el mercado?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Redacción Pliego necesidades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Adjudicación/puesta en marcha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Análisis continuo resultados</a:t>
            </a:r>
            <a:endParaRPr lang="es-ES" sz="2000" dirty="0">
              <a:solidFill>
                <a:srgbClr val="0070C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424930" y="5445224"/>
            <a:ext cx="1404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Política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Técnica</a:t>
            </a:r>
            <a:endParaRPr lang="es-ES" sz="2000" dirty="0">
              <a:solidFill>
                <a:srgbClr val="0070C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99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7" name="Google Shape;74;p10"/>
          <p:cNvSpPr txBox="1">
            <a:spLocks/>
          </p:cNvSpPr>
          <p:nvPr/>
        </p:nvSpPr>
        <p:spPr>
          <a:xfrm>
            <a:off x="740781" y="1852465"/>
            <a:ext cx="7647643" cy="460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 dirty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SMART CITY HÍJAR</a:t>
            </a: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solidFill>
                <a:srgbClr val="00B0F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3 sensores de Parking </a:t>
            </a:r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 Gateway </a:t>
            </a:r>
            <a:r>
              <a:rPr lang="es-ES" sz="2000" dirty="0" err="1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LoRA</a:t>
            </a: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para gestión de red </a:t>
            </a:r>
            <a:r>
              <a:rPr lang="es-ES" sz="2000" dirty="0" err="1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sensórica</a:t>
            </a: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 Sensor de sonido ambiental </a:t>
            </a:r>
            <a:r>
              <a:rPr lang="es-ES" sz="2000" dirty="0" err="1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LoRaWAN</a:t>
            </a: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 </a:t>
            </a:r>
            <a:r>
              <a:rPr lang="es-ES" sz="2000" dirty="0" err="1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Multisensor</a:t>
            </a: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de Temperatura, Humedad, Presión, Luminancia, Calidad del Aire y CO2 </a:t>
            </a:r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3 Puntos de Acceso WIFI </a:t>
            </a:r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5 cámaras inteligentes para control de tráfico y vigilancia. </a:t>
            </a:r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 cámara Inteligente para control de flujo de personas y vigilancia acceso a parque Las 3 Cruces de </a:t>
            </a:r>
            <a:r>
              <a:rPr lang="es-ES" sz="2000" dirty="0" err="1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Híjar</a:t>
            </a:r>
            <a:endParaRPr lang="es-ES" sz="2000" dirty="0">
              <a:solidFill>
                <a:srgbClr val="00B0F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Integración de Plataforma de Ciudad</a:t>
            </a:r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s-ES" sz="2000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Pantallas LED Interactivas</a:t>
            </a:r>
            <a:endParaRPr lang="es-ES" sz="2000" dirty="0">
              <a:solidFill>
                <a:srgbClr val="00B0F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78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SENSORES DE PARKING</a:t>
            </a: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1027" name="Picture 3" descr="C:\Users\jvb\Desktop\LAS GABIAS\PRESENTACIÓN HUELVA\sens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22714"/>
            <a:ext cx="1203473" cy="12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vb\Downloads\park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7" y="2074236"/>
            <a:ext cx="2898998" cy="30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vb\Downloads\discapacitad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11" y="3933056"/>
            <a:ext cx="627670" cy="9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347864" y="3341521"/>
            <a:ext cx="134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RubiC"/>
              </a:rPr>
              <a:t>OCUPADO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jvb\Downloads\SM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1051513" cy="13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vb\Downloads\mujer-polici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40" y="3526187"/>
            <a:ext cx="703312" cy="7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246565" y="505523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latin typeface="RubiC"/>
              </a:rPr>
              <a:t>LIBRE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1034" name="Picture 10" descr="C:\Users\jvb\Downloads\senso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44" y="3470403"/>
            <a:ext cx="494184" cy="4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5457796" y="4417225"/>
            <a:ext cx="0" cy="484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3144675" y="5097600"/>
            <a:ext cx="1478670" cy="779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C:\Users\jvb\Downloads\COCHE POLICÍ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97" y="4834404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SENSOR </a:t>
            </a: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SONIDO AMBIENTAL</a:t>
            </a: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347864" y="239309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RubiC"/>
              </a:rPr>
              <a:t>PELEAS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jvb\Downloads\S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1051513" cy="13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vb\Downloads\mujer-polic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40" y="3526187"/>
            <a:ext cx="703312" cy="7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vb\Downloads\anten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" y="2393094"/>
            <a:ext cx="1651739" cy="165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vb\Downloads\argumen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93" y="2239915"/>
            <a:ext cx="972933" cy="97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vb\Downloads\pele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93" y="4175341"/>
            <a:ext cx="1341891" cy="13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vb\Downloads\parej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4229499"/>
            <a:ext cx="1985818" cy="1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vb\Downloads\pelea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73" y="3350334"/>
            <a:ext cx="879165" cy="8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3335040" y="2843516"/>
            <a:ext cx="1065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RubiC"/>
              </a:rPr>
              <a:t>GRITOS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3335040" y="324580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RubiC"/>
              </a:rPr>
              <a:t>AUXILIO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513040" y="4365104"/>
            <a:ext cx="0" cy="561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 flipV="1">
            <a:off x="3563888" y="4645755"/>
            <a:ext cx="1080120" cy="1015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C:\Users\jvb\Downloads\COCHE POLICÍ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88" y="4864200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MULTISENSOR</a:t>
            </a: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21" name="Picture 2" descr="C:\Users\jvb\Downloads\calidad-del-ai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17684"/>
            <a:ext cx="690473" cy="6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vb\Downloads\COLEGI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0" y="3340394"/>
            <a:ext cx="3190600" cy="2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vb\Downloads\TORMEN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31498"/>
            <a:ext cx="692200" cy="6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vb\Downloads\thermometer-1_icon-icons.com_6224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88" y="2746024"/>
            <a:ext cx="64135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3255688" y="3554366"/>
            <a:ext cx="65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  <a:latin typeface="RubiC"/>
              </a:rPr>
              <a:t>UVA</a:t>
            </a:r>
            <a:endParaRPr lang="es-ES" dirty="0">
              <a:solidFill>
                <a:srgbClr val="FFC00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707904" y="3526187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vb\Desktop\LAS GABIAS\PRESENTACIÓN HUELVA\anten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4" y="4040759"/>
            <a:ext cx="479475" cy="4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4391980" y="2996952"/>
            <a:ext cx="39164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RubiC"/>
              </a:rPr>
              <a:t>INFORMACIÓN DE CONDICIONES</a:t>
            </a:r>
          </a:p>
          <a:p>
            <a:endParaRPr lang="es-ES" b="1" dirty="0" smtClean="0">
              <a:solidFill>
                <a:srgbClr val="00B0F0"/>
              </a:solidFill>
              <a:latin typeface="Rub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B050"/>
                </a:solidFill>
                <a:latin typeface="RubiC"/>
              </a:rPr>
              <a:t>ÓPTIMAS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  <a:latin typeface="RubiC"/>
              </a:rPr>
              <a:t>DEFICIATARIAS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WIFI EDIFICIOS PÚBLICOS </a:t>
            </a:r>
            <a:endParaRPr lang="es-ES" sz="2000" b="1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18" name="Picture 6" descr="C:\Users\jvb\Downloads\eidificio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4" y="2636912"/>
            <a:ext cx="5100156" cy="232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vb\Downloads\wif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73" y="3212976"/>
            <a:ext cx="284225" cy="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jvb\Downloads\wif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284225" cy="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jvb\Downloads\SM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37" y="2483240"/>
            <a:ext cx="1051513" cy="13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recto de flecha"/>
          <p:cNvCxnSpPr/>
          <p:nvPr/>
        </p:nvCxnSpPr>
        <p:spPr>
          <a:xfrm>
            <a:off x="5549541" y="3660547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5290316" y="3127869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RubiC"/>
              </a:rPr>
              <a:t>ERROR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6939394" y="3694629"/>
            <a:ext cx="0" cy="561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jvb\Downloads\TÉCNIC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54" y="4365104"/>
            <a:ext cx="988068" cy="9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6300192" y="55172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latin typeface="RubiC"/>
              </a:rPr>
              <a:t>ARREGLO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CÁMARAS TRÁFICO</a:t>
            </a:r>
            <a:endParaRPr lang="es-ES" sz="2000" b="1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1030" name="Picture 6" descr="C:\Users\jvb\Downloads\S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1051513" cy="13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vb\Downloads\mujer-polic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60" y="3526187"/>
            <a:ext cx="703312" cy="7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6593160" y="4365104"/>
            <a:ext cx="0" cy="561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>
            <a:off x="-10591" y="2240484"/>
            <a:ext cx="5116731" cy="3564780"/>
            <a:chOff x="-10591" y="2240484"/>
            <a:chExt cx="5116731" cy="3564780"/>
          </a:xfrm>
        </p:grpSpPr>
        <p:pic>
          <p:nvPicPr>
            <p:cNvPr id="4098" name="Picture 2" descr="C:\Users\jvb\Downloads\CÁMARA CARRETER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91" y="2240484"/>
              <a:ext cx="5116731" cy="3564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Elipse"/>
            <p:cNvSpPr/>
            <p:nvPr/>
          </p:nvSpPr>
          <p:spPr>
            <a:xfrm>
              <a:off x="633264" y="2492896"/>
              <a:ext cx="914400" cy="914400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4" name="23 Conector recto de flecha"/>
          <p:cNvCxnSpPr/>
          <p:nvPr/>
        </p:nvCxnSpPr>
        <p:spPr>
          <a:xfrm>
            <a:off x="4932040" y="388784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jvb\Downloads\COCHE POLICÍ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08" y="4912196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CÁMARA FLUJO PERSONAS</a:t>
            </a:r>
            <a:endParaRPr lang="es-ES" sz="2000" b="1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22" name="Picture 6" descr="C:\Users\jvb\Downloads\S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23" y="2600510"/>
            <a:ext cx="1051513" cy="13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recto de flecha"/>
          <p:cNvCxnSpPr/>
          <p:nvPr/>
        </p:nvCxnSpPr>
        <p:spPr>
          <a:xfrm>
            <a:off x="5756257" y="332510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7092280" y="4066908"/>
            <a:ext cx="0" cy="561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7" descr="C:\Users\jvb\Downloads\CÁMAR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7" y="2369982"/>
            <a:ext cx="1070248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vb\Downloads\GEN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" y="354275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2667898" y="2538871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RubiC"/>
              </a:rPr>
              <a:t>AGLOMERACIONES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63929" y="3140435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RubiC"/>
              </a:rPr>
              <a:t>CONTEO DE PERSONAS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699792" y="3697576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RubiC"/>
              </a:rPr>
              <a:t>MASIFICACIONES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8" name="Picture 7" descr="C:\Users\jvb\Downloads\mujer-polici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24" y="4899928"/>
            <a:ext cx="703312" cy="7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28 Conector recto de flecha"/>
          <p:cNvCxnSpPr/>
          <p:nvPr/>
        </p:nvCxnSpPr>
        <p:spPr>
          <a:xfrm flipH="1">
            <a:off x="5756257" y="5487708"/>
            <a:ext cx="8102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Users\jvb\Downloads\COCHE POLICÍ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19" y="4716813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 flipH="1" flipV="1">
            <a:off x="2051720" y="4899928"/>
            <a:ext cx="1368152" cy="703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CÁMARAS DIRIGIDAS A CONTENEDORES BASURA </a:t>
            </a:r>
            <a:endParaRPr lang="es-ES" sz="2000" b="1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22" name="Picture 6" descr="C:\Users\jvb\Downloads\S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3034"/>
            <a:ext cx="1051513" cy="13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recto de flecha"/>
          <p:cNvCxnSpPr/>
          <p:nvPr/>
        </p:nvCxnSpPr>
        <p:spPr>
          <a:xfrm>
            <a:off x="3336278" y="3257705"/>
            <a:ext cx="24598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7" descr="C:\Users\jvb\Downloads\CÁMAR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7" y="2369982"/>
            <a:ext cx="1070248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HkA1wMBEQACEQEDEQH/xAAbAAABBQEBAAAAAAAAAAAAAAACAQMEBQYAB//EAEcQAAIBAwICBgUIBQsEAwAAAAECAwAEEQUhEjEGE0FRYXEiMoGhsRQVI0KRwdHhM0NScpIHFlNiY3OCorLS8DST4vEkJXT/xAAbAQACAwEBAQAAAAAAAAAAAAAAAQIDBAUGB//EADURAAIBAgQDBAkEAwEBAAAAAAABAgMRBBIhMRNBUQUUMqEVIkJSYYGRsdEGM3HhU8HwIxb/2gAMAwEAAhEDEQA/AKaWKYj9HH/GfwrlGqxTvY3fyh3cI0Z5DbIqzOstrDpylB6MtNH04TqzyM8bBiuBjl76WYs4tRLcoukt3eaNr6Jp78XVxq6mRQcE5zWujFONzNVqzlozKTi5lCCRchc4wOWavSSKRgwSAeoaYGu/k001rnVXuTGG6pfR4uzcZI8fzrPXk7WRZTXM9L1dY4obfrGC5JxxHyrBVWiL4EEyW7cOJ4th+2KpJj0XAeTofJhQMlrGdqAJLqcKMd9SiRY1Jax3DLFOivGWHEjDnv21poa1UV1PCy0t4kgjEcSBEUYCjkK7SVjE2LPKI0JJxgU7XFdme03XpJJ5EuRxIB6PV7Eb+NV5UgUi3TVrcjlIviQD99Fx3HBqlnjdyP8AAad2LQcS/syf06D2EU8wKw8t1bHlPH/EKMwFb0njFxod31TofoWGzDtGKTkrElYs7dJEyGJJG3PPKrSC2MX/AClJ12jMgwc3Snf21kqeItjseWXGldXDG2fXHF76rhO7ZOaskXPQKwC6zHLIoJWQAeFWwe5CWhv9MubWz6QTQ3E4iUoBFxt4Dby3qD2HHctJSJZHdWBVjsR21KPhEygKkmuUa7hdSCvKkwAiiNvcrMigkcx3ioXsxmX6WutxrbMoYDq0GDzHvro4d3hczT0ZT8A5YPu/GriILxgA9nnj8aBGw/k0lht5J2c4HVnZRnfi/KsteST1L4L1TXTStNISS3DnKqfq1glJy1L4pIJVyN9/OokhxbeJ/XjRtu1RSAEWttkZt4uX7ApgOC1t8bQoPIYqSIipbxLNEVDAhwfXPwzWrC/uorqeFliWxXaRgZFnbjkRW3UsPjT5AeV6zql3p2oTW8aGPgdhxK2Cwztms8rk0kRk6UX6/rnHtU1HXqOyHk6WXwO7lvNFp3YrIfTpjcr6yRnzjP3Gi7CyHV6Zt9aCI+xh99PMwsEda+c4ZPk1kGZWjMhRzsC6gA9m52qtrn8SVj0bS21EYju3s4lTCLF6RJ2zkHt54x4VcqklKzK8ulyl6cgNYBe35Ry8s1XV8RZBeqYW7iHUWy4z9F95rPS3f8ltXkWnRKER3oP9r91aKezKp8i0v7GUa8ssTFBJIN1YjIx29/Kksmb1wea3qmjROGJADnyqXJAUghk/pz7YxXH1NegfVygfph7Y/wA6YITqpc/pkz/dn8agxmO17iGsThiCwC7gY7K6GH/bRmn4iAVJOeE++riADqQDsffTA0XQYPwzPGq+qM8TEfWPhWDF+JGqj4TYIZ/6CP2S/wDjWLUuJCtMOduPZL+VADglkUf9M/sdfxoAQSNn/ppf4lP309RWDEzDnbzf5fxpoVgkl4po1MMoy3MqMD21rwmtZFVXwsmkV2jDYa6rjuIh/XHxob0GlqYfX7JJdWuiwyesI7aoZIrDpUJ+qB5/mKjYLgnSID9VfdQO42dEgP1B7qBAnQYSeWPZ+dFh3LfStKW2sbgR+iXuLMNnu68H8aa3S+IdT0HqHaXrF4eHjB8xTcXnuCtlMr0uedVHUOBmU5yoYcj31nr5m3Yup5eZlri4ukjUSGEkrneDxP8AWrPDPJXiXSyJ2kTei/WNeAylMmXbgGBjFa8PK8DPWVpGmuF4r6Fh2Fv9Jp8yPIsF/RDFWCKkcq45rCxlfbTSb0QN23FZcEjtFQmraMad9jCdIctrVz5r/pFb8P8AtozT8TIYHh7vyq4gDIpwdsbUAafoImIrjyX4msGK8RqpeE18YrIy0fPMUhi8S8PPlRcQoddiCMedSFqGxGRgjlTQCqfSTxatWD/eRVW8DJQrtXMQUQ+nhP8AXHxpPYFuY7UQG1C5Od+tbv7/AAqlokMcO22f81FgO4PH3mnYR3B/zP5UWAUIBnIU5HfSDQsdLhWRGjODxXNvsPBmb7qE0miS2ZqomG6gjI2O/I1foV7GT6URRmKN2mVMytz7TvtXNr1crehrp081rGZmt47uJJBcxIVXBDHfmTVNGqoRsy2rScnoXXR6xRbVbkSKZOuJKjGeH1QfLatWH0gUVtZFnLg38QH7Ln3YqzmysnL6o5VMDPfJ/wB//vN+NV+i17xwf/pJf4/MNYCpBRpFYHIImbarKfZypzUsxCf6jlKLWTzFLI8mHuWMh55uDn41Gp2cqknLMW0+3asIfstr5/gq7vo58qupJzclS5Bxwk42xzzV1PBZI5blEv1Dd34fn/Q3/NcgbXf2p/5VJ4V9QX6hX+Pz/oj3vRyeGFmSbrSBnhwRn3moSw8o7Gij25SnLLONiT0PTggl4mkVicDh25Z51y61OVSplR6OnKKhmNGzqgHFcyhjyAIz8Konh8m7LYSctkPxRPIvEJ7ge1fwqtUmW5Q2t5WXhW4m+xPwqcaVndia0HZYZJHz18uyj6iCra8VUd4kKcHFWYnyeY/rZD/gWqeFInYKGGdJkcyMyKTxDhXfY1fh1w55mQqU3KNkTRIB6wK+JFdKOIg2ZJYeaVx2KeISIxYBVbJOasvdkHZIzM9o893MytF6bkjfPae6tKwNdrNY5lTtTC05ZXIdt9LnWRS8ULr2hiwHLwo7nVEu1MO9n5CHSbsE/Rr5ZO3vpd1qEvSOH6+QJ0q8A/R7fvH8aXdanQPSOGt4vJifNl5/QnH79J4ap0JR7Qw79ok6VYTSTEdQW6m5jMucYVOCTnnsyRWKq6cKihV3/o3U5Kcbx2/su7OFonuOJVUPKWX015YA+6pQnFaIbRS9IdJ1C4tIksbd7lzIzFYgCVyNs1zsbUjFpvRGqhZJ3IMPRXVPm1+PTLtbhQvCqgYPfneszrU+G5ZtblnE9a3Imadouq21iiPp931khwR1ZHV4JOc+O1bKWKoqCvIoqaybGdWtdasVW5t9Eu7tlUgoqMDg432U58qtWLoe+iqSaRnb3pfqWnlEvtAmtSwJUTSMnF34ygq6FSM/DJMqlPLui8yO+uyfPbMCf0oHVDuRUXsX4WUY1oSmtLmdmjZblUWLMZB4jttWTVHt4TjNXT0NBppItArkkA+iT3Vpp3tqeT7YjT4//n87dSWGHfUzk2Z0mGQgGhrQI6Mobi6+b3I4BhyTt31zpwyttHtey8VxaKg34ftyEsLlpyszNxcZ59x7q4jvJ3Z6iNkrI1djMoj9KtEUkhMki4jp6CFFyg/90XQC/Kk7x9tO6CwQuUougCNwhBDDIND1AzetXD2tykOeCN9w3j3V6fsGnTqZpPVo8322qkUox2e4tlcFZuEncbjxrvVIpo8fVp6Zkaq3uEeJScZxXLnTaZppSTje44biMHsqORluZCdfH3ijIx3sEJ4yaWRjTXMC8mdrKVLU4Y4PCDjjx2ZrFiMFCpNVWvWjsdDAYvgyycmZX+cAHrK/cc1hUW2d5TR6TopgFpD8nZXDIrE/tbc6+Y4nGYiti5Oo+b0+HQ2KKsXCOMb11qGIi1ZkGiFr1m9/pc9vC5SRhlcHGSN8HzrdRrwpzUnsCT5Hm2i61qui3xjnyYlk4ZIC+VIz3H1W/wCb126uHo16eaNvkQu07HofSPQNN6TaeLTU4esj4g6ODhkPep7M8q4NOvwpXg7E3G61PHVnc99e0zM8C4IPrpwv0cTO3cvOlmfQFCHN2I0k12Wy2lBj3swz8KM0/dNEOHFWVa31H457xh9JaNGvfx5p55c0UThS5TuH17+NGZkMiCS5YEZzTzMTpog9J4i2mG4j5xyKdu47GoVFeNzodk1MlfI+a/sg9FJOvWe3J39ZfPsri1IpTaPeUnmgmaBr9EURhsSLsy53FQnKyLY6gi9Y8mNVZ7kspEm1V1uOoiRmkxkFmCKfaSKthDMr5iuUrOyQouNZzkWsfD/fL/uqXDXvCzvoKNXlilSG4jdZHOPQYOB5kHak4WV7klK72Jg1Ertx++qs5PKdqDDVNKlVDmeEGRcczjf4ZrrdlYvg10+T0MHaFDi0rc1qQdOk+WWIdGxNEMg+Fe8k09ep4OrBU6jXJjg6WW0BMd+HgkXbIQsreIwNvbWKco03aeg/RlV+tR1X2Bn6Yaa8LCG/RZMejxxPjPjtVcq9G2kvuTp9m4pS/wDSF1/K/JF/nDYvwmTWrlW7eCHbP2VFVo++voaXgZ30pfV6hL0oto5UEWpCSPPpmWFgceGO2mq0L6yX0IvASs7U2n/P5JkfTCwDhY7qRiTjaF/wqzi0Jaf6ZmXZ+Ljq15r8jesYF4J0TgjuFEq92/P35rh4mHDqtI9FhKjnSi5bmq6B6yQjWUjDij9KPfmvaPZzr5/+pcBkqLEQW+/wfL6nVoyurHoivxRB13zz8K4UajlSzxWvMm1rYHjY/WrI6mIetyyyRXXmj2d5eJdypD1yHZjECT5771vw+LxFKm4Ko0ny1E7PkWAcj64PltWKcq9/Vlcdl0PA11mAnYv9i19c4h4nuM3/AMzhrMfPMuD2cK0cUfcJ9PuENZUcmnx4cNHFfx8hdwk+S8zvndSu7Tnfl6P4UcQfcJ9PJhDVlP1Lg+XD/to4gejp9Pv+TjqAbfq7jHmPuWlnGsBV6eT/ACOfOEFzYyWbQsiSqw4jk5OKfFTWWxT3epSqqpfVMzfRe/8Akt11ko2xvjvrm4mOWake6w0rxaLy91OHUJuIacHYA+nkg+6s8VKeyL24w8TI4l3H/wBcQM7/AErfDNS4FToR49PqCSc4+byR4zt+NPu9ToHHp9TicbJpqkeMhH30d3qdBd4p9RwPIoHV6dFy7ZDz/io7rU6B3mn1HC85UYsbfxyx/GjutQXeqY/Y6rc6Y5f5HAoYeljc48N6OFUp62Gq1OelyNa6itnf3SwghesPCuDtnfFe4wGOoyw8VUdmeU7QwLnVeVDsrSXLF3jh8MrRW7UoQllSzEKHZ88u7Q2IW/obf+AfhVD7Xp+59i70fP335i9Q3ZFbj/AD91L0tDlD7D9Hy5zfmF1MndB/2xS9LrlT/wC+g/Rz9/7hLFIDkGIeUYpemH7iGuzU95McvLu4e2jjujkRPiNtts8wPDYfZWfGYmlXjFx8XMlhcNOhKS9kDTb97K8iuYj6UbA+feK42Lw0cTQlSlzN8ZZXc3sPTuMW6ottMrd/ENvKvHS/TGJUrqat8zZGtBlU/S/VmdikkYUnYYb8a6sf05hUtZS8vwLjPoNnpdq4P6dfsP41Jfp3CJbv6/0R4zAbpVq7He5A8lqS/T+D+P1DjMyKoo7BXfMqCCjuFA7C4FMA1wO77KAHFNRYDiMOVMdg4bWFnZyu/ZQQdOG7RjejQWSZlkUNgdoqNk1qi16bGsRI0HoIq+QoSS2Hdvc6gR1MDqBCg0DDBoAPKsN9iN6BFTAx+eb1e6T7hUlsLmWpqLHY4UAdQDR2aASFzQMjaq/Daof7QfA0RfrWCSeW5BikyamV2LW2PEgA3IXiIHd31TKpHNk5mmGGq8LjW9Xb5jpoICEUyNhCKAsVwqZWKKCR1MQooAMUmOwaHBpXGTLFZJVkdELiMZcLzAzzqurVVOOZq5dQw7xE8iaTfUxPR4H5xlADEl8AAZJOdqjOrkhe1y2hhZV5uCdrGvuIXt5TFIMOoGRnlkZ++rIu6uZ5pRk0ncbFMidTA6gDqAFFIB+0iEtzDG+wd1X7TSd7OwLdaEfT9Kz0s1SO6kUR20oMpBxxDAI93Os7UnCLk7W3OhTlRVScacM17Zb6j78JkYp6pY48q0J3VzntNNpi8NMAWwoyTgUNpbkZSjFXbEHpbg5HhSTT2FGcZbM7G9SJjGsyx/M/UsD1ouQ6nwKkH4CqlNOtl52LnTmsNxL6Xt8/+ZUwMTgk71oRlRqLC5VNK+SwQcU0mWncj1UB23/5zrFUqLjZIrXmdSlhpSwbrVJeqvCviN4HfmtBhG5mKICAOfM1TUqZdjJicQ6a9UWJuNMmnCeYlQrOcdUVorQWBUDsI5CjJpOSW7IznGGrZykNsOykpxfMgq0Jcwxmmy9BLzpgWmhXwsLrrHTijb0X7wCeYrNiKypJX2ehuwGEeKlKMXZpXX8mW6LXFvY9I9RlkVWSNpBGB2ni2x7KdSpGnTzMjhaNSvV4UXvuXc80lzM88qhWfmAMY7vdToScqalIjjKUKNeVOGy/AAq0zCgZ5UCvbcbdsHAOOEbnFZp1pKWVI59XFTzZYIKM8XokHI3zU41k27slTxabeZqyHAKuvdG2MlJXQ5DEZpUhBAMjBAT2E7VCpFyg0ty6jNU6sZvZMYtrS6v+k+pwXL8GHT5Sc88KAPv+NZOHOdKMZP8Ak6sa+Hw2IqVKavtl+epJdQruF5BjjyrZHZI4823Jt9ThTEBMhZQQRkdmedU1aTn0MOIw9SrZ6aAwowBL8z2DsojSnFXuOhhpx3la/RDoFX/ybErEbXXjOiCPh+lS4V1PepUgj7QDVSceNbnY0OE1hnK/qt7fFcyktzmtBk+Jq7K8jj0iO0hj+klyZnPcOQHurNNtVfVX8s3U1CWHbnPVeGP+wMbdmKtsZUP2dnLfSNHbqGKjiIY42osLR6DQhckhUZsbbKaAWmhUAbVMgEKTvyFLMvCrgyAkg5OO6s1Wk5u9rmGvQqSlnaARS/MMuDz76jGnUulZJEIYecnskSKvjmvZnRyTTzOSa6BIPSFWEy00F7f5RJDd46udRHvyySMb9lU18jjlnzNmCVZTc6Hiir/Iy/Rq0tx0p1GO7YdTbyux4tgcNtmo1IRyLPsiWHr1eI3SXrS8rl9ezpd3Uk8QIRjtnnttn3VOlNTipIpxFGVCq6ct1/sYUZqwpC4RypOKe5CUIy3QLxq44W8+eKjKnB7oqlhqUvZCVAoAUcqeSCVrFlOEafhQWKa00Jve4QLrhozwsN1Ydh7DUambI1HctoOEakXU8N9SHc3lxPr2qNuhuTF1vCOeIwNj3VXw51KKjJ2NMcRSw+JdSnHMltcnpG5AARz5DNXRVlYxSlmk31HEtbhuUEuO/gNMVyy0rR/lLsLxZol24OAD0jnlQ9Bqz3Dbo1fmVhFGvV8R4S77kUXHboEOjdyv6a6tIx3mT8qLoWpV9JNPNnpM0ttqVpLJGysUQhsrnB7fGldXuDvaxmrS+eR1W4tY3JPPlmrSq6NbYRWkUEQ+a2OAeUtQZJak7CAkRWdqpXkXZt/bw1HMTsgi1wuwks4+z6OJnOPdRcHoc0kuPpL6UdwSFFx9uaMzHoY8CrCsIUhk3T9MuNQDm34AEODxnFA7XGbq3e0uHglxxpsSOXLNK4mrDWM9lDYx2KNiwwrHyFMCRaWk0zcAtpWG3JTVdSlGorSRfh8TUw8s9N2exR2elXx6QXuU3eQ+scE08ias0VRqzi80XZmgXS7obMqKcftU1BRVkgnUlUlmk7sNNMnJIygxz3poiODSX+tNH76ALTTntbGDq5FtpG4yeN8Z8u+kNOxW/JLFPXvl9hFPQWoqx6XxBflJdjyVTufdRoPUkLbWK5Js7t+EcRAR+VK4ajN2Y/l/XabEbeKSIZWZcnI223oTE0rj6z3ZU4Y5HMCMAfaSfhSuFgwZ3PpX0yj9lYUyPb+VO47HBcNlru8JH9oB8BSuFgJWs8fTSSN/e3TAe4ilcYw02noP/jtGrYw3VsZCR7Sx+ylcdh5UXUbSazMd06Spw5eN1AH7xpSegIhx9EUix1V40XD9VvTH40s8hZEWkWm3IUIb2I8Patud/wDNTc2NQJS6XI273Nyw7eCFVHvBqt1F1LFRm9osP5nt/rpO395ckf6cVHirqWLDT5oUabYp+ptQfFeI/aaM/RMXBS3kjLyHSYccYYE7gEEZrbdGOzFWbTP1drI/khNK6CzH4rtEUrb6XdnP7ELb/YKLoLMPr7liWGjXJJ5l04ftyKM3wDTqKLm+GeHT4UHc1xGPvpORJJBJeXKKesEUbA+qimTI8xtUc7Q1EOC9u9uqmUPnk0GAPfRnY8tipv1nfpJiS5cM0KktH6O+T2Cp62IrcnrCwVlJeQkbM0jDHsFVtk7HQ2ybideLxV2B+JpXQ7Bm2sl526n96d/xFK4WBLabGN47Ne/ibi/1E0XFYRb2wX9E1mP3IE+4UZh2Ca+WReDhuXH9lbuR7hRdhZcxEVmcumnXTNzyYwuftIovYCadMnvmhlImtwi8JiABLDOd+6ououo+HJ7IeTQrgsc3Vzwk7ABFwPsqLqx6k1h6j9kc+YIjnrZJm27bkr8CKXFH3efPT5jiaHpyj0xCx734pD76jnb9lk+DFbzQ+ljp8PqLEPBYQKL1OgZaC3l5Dqm3T1eL2YHwp2qMTdBbXYhmgHKIH94mjJLmw4tNbQBa7VB6CRr5LS4ae7Yu8NeGKXyGm1B+2THkMU+DDoDxVV8xlr4n65I86mqcVsiuVact2NPebZJPhU7ELjJu2PKnYRTJrFvDnOoqCf2pcmpNhb4BHXIWxi7kfwXiNLMgy/AT5z4j6Md5J5QufuozhlF+UzNumm3beJUL8TUc1wQofUH2j01/8Ui/dRdE7N8h8W+svsLGAfvSn/bVbrQ6r6lioVX7LHo9M1k7sbWMfuk494qDxNNcyxYOu/Zt8zpOjLXF0Lu6vW68JwgxPwADy3o71F7X+g+5VE9Wl8x9ejUP629nYf8A6GHwpcZvaLDuqW9RDg6OaaBh2LfvSOfvo4k3tDzB0aUdXU8h0aLo6c7ZH8GjB+NF6j5CcaC9pj6WmmxEdXaIMdyqtFqvwFmw65Nj6PbA4WBR5mnln7wuJS5Q8wmuFXZUjx5Zp8O+7DjpaRivoB8tYDbhXyAo4MeYd5qctPkA1824MpwO401SiuRGWIqy3kNteKBu1TUUuRW5ye7GjdeZp2Is43JIyRnG+9DTAETseZ5+NOwhDPjtosA09yf+GmkFxppWPaKdkADzFsZYnHLNFhMaZ+77adhXEOTvTAHLd+KAKXRfVFU8yyexprb1RUkVEtKRNDycxVc9jbTJkPreyuZV3Oxh9w5qjAsq7FbJ65rpQ5HAr8xV9U+VXmR7BJSWw1sKfVqXIATSmCANLkMXupvYAJedCGRG7KAO+vUkROT1l8qYhw86AFf1R50EgVpCG5PredADHaaYgWpjBNSREJeVDAPspAB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data:image/jpeg;base64,/9j/4AAQSkZJRgABAQAAAQABAAD/2wCEAAkGBwgHBgkIBwgKCgkLDRYPDQwMDRsUFRAWIB0iIiAdHx8kKDQsJCYxJx8fLT0tMTU3Ojo6Iys/RD84QzQ5OjcBCgoKDQwNGg8PGjclHyU3Nzc3Nzc3Nzc3Nzc3Nzc3Nzc3Nzc3Nzc3Nzc3Nzc3Nzc3Nzc3Nzc3Nzc3Nzc3Nzc3N//AABEIAHkA1wMBEQACEQEDEQH/xAAbAAABBQEBAAAAAAAAAAAAAAACAQMEBQYAB//EAEcQAAIBAwICBgUIBQsEAwAAAAECAwAEEQUhEjEGE0FRYXEiMoGhsRQVI0KRwdHhM0NScpIHFlNiY3OCorLS8DST4vEkJXT/xAAbAQACAwEBAQAAAAAAAAAAAAAAAQIDBAUGB//EADURAAIBAgQDBAkEAwEBAAAAAAABAgMRBBIhMRNBUQUUMqEVIkJSYYGRsdEGM3HhU8HwIxb/2gAMAwEAAhEDEQA/AKaWKYj9HH/GfwrlGqxTvY3fyh3cI0Z5DbIqzOstrDpylB6MtNH04TqzyM8bBiuBjl76WYs4tRLcoukt3eaNr6Jp78XVxq6mRQcE5zWujFONzNVqzlozKTi5lCCRchc4wOWavSSKRgwSAeoaYGu/k001rnVXuTGG6pfR4uzcZI8fzrPXk7WRZTXM9L1dY4obfrGC5JxxHyrBVWiL4EEyW7cOJ4th+2KpJj0XAeTofJhQMlrGdqAJLqcKMd9SiRY1Jax3DLFOivGWHEjDnv21poa1UV1PCy0t4kgjEcSBEUYCjkK7SVjE2LPKI0JJxgU7XFdme03XpJJ5EuRxIB6PV7Eb+NV5UgUi3TVrcjlIviQD99Fx3HBqlnjdyP8AAad2LQcS/syf06D2EU8wKw8t1bHlPH/EKMwFb0njFxod31TofoWGzDtGKTkrElYs7dJEyGJJG3PPKrSC2MX/AClJ12jMgwc3Snf21kqeItjseWXGldXDG2fXHF76rhO7ZOaskXPQKwC6zHLIoJWQAeFWwe5CWhv9MubWz6QTQ3E4iUoBFxt4Dby3qD2HHctJSJZHdWBVjsR21KPhEygKkmuUa7hdSCvKkwAiiNvcrMigkcx3ioXsxmX6WutxrbMoYDq0GDzHvro4d3hczT0ZT8A5YPu/GriILxgA9nnj8aBGw/k0lht5J2c4HVnZRnfi/KsteST1L4L1TXTStNISS3DnKqfq1glJy1L4pIJVyN9/OokhxbeJ/XjRtu1RSAEWttkZt4uX7ApgOC1t8bQoPIYqSIipbxLNEVDAhwfXPwzWrC/uorqeFliWxXaRgZFnbjkRW3UsPjT5AeV6zql3p2oTW8aGPgdhxK2Cwztms8rk0kRk6UX6/rnHtU1HXqOyHk6WXwO7lvNFp3YrIfTpjcr6yRnzjP3Gi7CyHV6Zt9aCI+xh99PMwsEda+c4ZPk1kGZWjMhRzsC6gA9m52qtrn8SVj0bS21EYju3s4lTCLF6RJ2zkHt54x4VcqklKzK8ulyl6cgNYBe35Ry8s1XV8RZBeqYW7iHUWy4z9F95rPS3f8ltXkWnRKER3oP9r91aKezKp8i0v7GUa8ssTFBJIN1YjIx29/Kksmb1wea3qmjROGJADnyqXJAUghk/pz7YxXH1NegfVygfph7Y/wA6YITqpc/pkz/dn8agxmO17iGsThiCwC7gY7K6GH/bRmn4iAVJOeE++riADqQDsffTA0XQYPwzPGq+qM8TEfWPhWDF+JGqj4TYIZ/6CP2S/wDjWLUuJCtMOduPZL+VADglkUf9M/sdfxoAQSNn/ppf4lP309RWDEzDnbzf5fxpoVgkl4po1MMoy3MqMD21rwmtZFVXwsmkV2jDYa6rjuIh/XHxob0GlqYfX7JJdWuiwyesI7aoZIrDpUJ+qB5/mKjYLgnSID9VfdQO42dEgP1B7qBAnQYSeWPZ+dFh3LfStKW2sbgR+iXuLMNnu68H8aa3S+IdT0HqHaXrF4eHjB8xTcXnuCtlMr0uedVHUOBmU5yoYcj31nr5m3Yup5eZlri4ukjUSGEkrneDxP8AWrPDPJXiXSyJ2kTei/WNeAylMmXbgGBjFa8PK8DPWVpGmuF4r6Fh2Fv9Jp8yPIsF/RDFWCKkcq45rCxlfbTSb0QN23FZcEjtFQmraMad9jCdIctrVz5r/pFb8P8AtozT8TIYHh7vyq4gDIpwdsbUAafoImIrjyX4msGK8RqpeE18YrIy0fPMUhi8S8PPlRcQoddiCMedSFqGxGRgjlTQCqfSTxatWD/eRVW8DJQrtXMQUQ+nhP8AXHxpPYFuY7UQG1C5Od+tbv7/AAqlokMcO22f81FgO4PH3mnYR3B/zP5UWAUIBnIU5HfSDQsdLhWRGjODxXNvsPBmb7qE0miS2ZqomG6gjI2O/I1foV7GT6URRmKN2mVMytz7TvtXNr1crehrp081rGZmt47uJJBcxIVXBDHfmTVNGqoRsy2rScnoXXR6xRbVbkSKZOuJKjGeH1QfLatWH0gUVtZFnLg38QH7Ln3YqzmysnL6o5VMDPfJ/wB//vN+NV+i17xwf/pJf4/MNYCpBRpFYHIImbarKfZypzUsxCf6jlKLWTzFLI8mHuWMh55uDn41Gp2cqknLMW0+3asIfstr5/gq7vo58qupJzclS5Bxwk42xzzV1PBZI5blEv1Dd34fn/Q3/NcgbXf2p/5VJ4V9QX6hX+Pz/oj3vRyeGFmSbrSBnhwRn3moSw8o7Gij25SnLLONiT0PTggl4mkVicDh25Z51y61OVSplR6OnKKhmNGzqgHFcyhjyAIz8Konh8m7LYSctkPxRPIvEJ7ge1fwqtUmW5Q2t5WXhW4m+xPwqcaVndia0HZYZJHz18uyj6iCra8VUd4kKcHFWYnyeY/rZD/gWqeFInYKGGdJkcyMyKTxDhXfY1fh1w55mQqU3KNkTRIB6wK+JFdKOIg2ZJYeaVx2KeISIxYBVbJOasvdkHZIzM9o893MytF6bkjfPae6tKwNdrNY5lTtTC05ZXIdt9LnWRS8ULr2hiwHLwo7nVEu1MO9n5CHSbsE/Rr5ZO3vpd1qEvSOH6+QJ0q8A/R7fvH8aXdanQPSOGt4vJifNl5/QnH79J4ap0JR7Qw79ok6VYTSTEdQW6m5jMucYVOCTnnsyRWKq6cKihV3/o3U5Kcbx2/su7OFonuOJVUPKWX015YA+6pQnFaIbRS9IdJ1C4tIksbd7lzIzFYgCVyNs1zsbUjFpvRGqhZJ3IMPRXVPm1+PTLtbhQvCqgYPfneszrU+G5ZtblnE9a3Imadouq21iiPp931khwR1ZHV4JOc+O1bKWKoqCvIoqaybGdWtdasVW5t9Eu7tlUgoqMDg432U58qtWLoe+iqSaRnb3pfqWnlEvtAmtSwJUTSMnF34ygq6FSM/DJMqlPLui8yO+uyfPbMCf0oHVDuRUXsX4WUY1oSmtLmdmjZblUWLMZB4jttWTVHt4TjNXT0NBppItArkkA+iT3Vpp3tqeT7YjT4//n87dSWGHfUzk2Z0mGQgGhrQI6Mobi6+b3I4BhyTt31zpwyttHtey8VxaKg34ftyEsLlpyszNxcZ59x7q4jvJ3Z6iNkrI1djMoj9KtEUkhMki4jp6CFFyg/90XQC/Kk7x9tO6CwQuUougCNwhBDDIND1AzetXD2tykOeCN9w3j3V6fsGnTqZpPVo8322qkUox2e4tlcFZuEncbjxrvVIpo8fVp6Zkaq3uEeJScZxXLnTaZppSTje44biMHsqORluZCdfH3ijIx3sEJ4yaWRjTXMC8mdrKVLU4Y4PCDjjx2ZrFiMFCpNVWvWjsdDAYvgyycmZX+cAHrK/cc1hUW2d5TR6TopgFpD8nZXDIrE/tbc6+Y4nGYiti5Oo+b0+HQ2KKsXCOMb11qGIi1ZkGiFr1m9/pc9vC5SRhlcHGSN8HzrdRrwpzUnsCT5Hm2i61qui3xjnyYlk4ZIC+VIz3H1W/wCb126uHo16eaNvkQu07HofSPQNN6TaeLTU4esj4g6ODhkPep7M8q4NOvwpXg7E3G61PHVnc99e0zM8C4IPrpwv0cTO3cvOlmfQFCHN2I0k12Wy2lBj3swz8KM0/dNEOHFWVa31H457xh9JaNGvfx5p55c0UThS5TuH17+NGZkMiCS5YEZzTzMTpog9J4i2mG4j5xyKdu47GoVFeNzodk1MlfI+a/sg9FJOvWe3J39ZfPsri1IpTaPeUnmgmaBr9EURhsSLsy53FQnKyLY6gi9Y8mNVZ7kspEm1V1uOoiRmkxkFmCKfaSKthDMr5iuUrOyQouNZzkWsfD/fL/uqXDXvCzvoKNXlilSG4jdZHOPQYOB5kHak4WV7klK72Jg1Ertx++qs5PKdqDDVNKlVDmeEGRcczjf4ZrrdlYvg10+T0MHaFDi0rc1qQdOk+WWIdGxNEMg+Fe8k09ep4OrBU6jXJjg6WW0BMd+HgkXbIQsreIwNvbWKco03aeg/RlV+tR1X2Bn6Yaa8LCG/RZMejxxPjPjtVcq9G2kvuTp9m4pS/wDSF1/K/JF/nDYvwmTWrlW7eCHbP2VFVo++voaXgZ30pfV6hL0oto5UEWpCSPPpmWFgceGO2mq0L6yX0IvASs7U2n/P5JkfTCwDhY7qRiTjaF/wqzi0Jaf6ZmXZ+Ljq15r8jesYF4J0TgjuFEq92/P35rh4mHDqtI9FhKjnSi5bmq6B6yQjWUjDij9KPfmvaPZzr5/+pcBkqLEQW+/wfL6nVoyurHoivxRB13zz8K4UajlSzxWvMm1rYHjY/WrI6mIetyyyRXXmj2d5eJdypD1yHZjECT5771vw+LxFKm4Ko0ny1E7PkWAcj64PltWKcq9/Vlcdl0PA11mAnYv9i19c4h4nuM3/AMzhrMfPMuD2cK0cUfcJ9PuENZUcmnx4cNHFfx8hdwk+S8zvndSu7Tnfl6P4UcQfcJ9PJhDVlP1Lg+XD/to4gejp9Pv+TjqAbfq7jHmPuWlnGsBV6eT/ACOfOEFzYyWbQsiSqw4jk5OKfFTWWxT3epSqqpfVMzfRe/8Akt11ko2xvjvrm4mOWake6w0rxaLy91OHUJuIacHYA+nkg+6s8VKeyL24w8TI4l3H/wBcQM7/AErfDNS4FToR49PqCSc4+byR4zt+NPu9ToHHp9TicbJpqkeMhH30d3qdBd4p9RwPIoHV6dFy7ZDz/io7rU6B3mn1HC85UYsbfxyx/GjutQXeqY/Y6rc6Y5f5HAoYeljc48N6OFUp62Gq1OelyNa6itnf3SwghesPCuDtnfFe4wGOoyw8VUdmeU7QwLnVeVDsrSXLF3jh8MrRW7UoQllSzEKHZ88u7Q2IW/obf+AfhVD7Xp+59i70fP335i9Q3ZFbj/AD91L0tDlD7D9Hy5zfmF1MndB/2xS9LrlT/wC+g/Rz9/7hLFIDkGIeUYpemH7iGuzU95McvLu4e2jjujkRPiNtts8wPDYfZWfGYmlXjFx8XMlhcNOhKS9kDTb97K8iuYj6UbA+feK42Lw0cTQlSlzN8ZZXc3sPTuMW6ottMrd/ENvKvHS/TGJUrqat8zZGtBlU/S/VmdikkYUnYYb8a6sf05hUtZS8vwLjPoNnpdq4P6dfsP41Jfp3CJbv6/0R4zAbpVq7He5A8lqS/T+D+P1DjMyKoo7BXfMqCCjuFA7C4FMA1wO77KAHFNRYDiMOVMdg4bWFnZyu/ZQQdOG7RjejQWSZlkUNgdoqNk1qi16bGsRI0HoIq+QoSS2Hdvc6gR1MDqBCg0DDBoAPKsN9iN6BFTAx+eb1e6T7hUlsLmWpqLHY4UAdQDR2aASFzQMjaq/Daof7QfA0RfrWCSeW5BikyamV2LW2PEgA3IXiIHd31TKpHNk5mmGGq8LjW9Xb5jpoICEUyNhCKAsVwqZWKKCR1MQooAMUmOwaHBpXGTLFZJVkdELiMZcLzAzzqurVVOOZq5dQw7xE8iaTfUxPR4H5xlADEl8AAZJOdqjOrkhe1y2hhZV5uCdrGvuIXt5TFIMOoGRnlkZ++rIu6uZ5pRk0ncbFMidTA6gDqAFFIB+0iEtzDG+wd1X7TSd7OwLdaEfT9Kz0s1SO6kUR20oMpBxxDAI93Os7UnCLk7W3OhTlRVScacM17Zb6j78JkYp6pY48q0J3VzntNNpi8NMAWwoyTgUNpbkZSjFXbEHpbg5HhSTT2FGcZbM7G9SJjGsyx/M/UsD1ouQ6nwKkH4CqlNOtl52LnTmsNxL6Xt8/+ZUwMTgk71oRlRqLC5VNK+SwQcU0mWncj1UB23/5zrFUqLjZIrXmdSlhpSwbrVJeqvCviN4HfmtBhG5mKICAOfM1TUqZdjJicQ6a9UWJuNMmnCeYlQrOcdUVorQWBUDsI5CjJpOSW7IznGGrZykNsOykpxfMgq0Jcwxmmy9BLzpgWmhXwsLrrHTijb0X7wCeYrNiKypJX2ehuwGEeKlKMXZpXX8mW6LXFvY9I9RlkVWSNpBGB2ni2x7KdSpGnTzMjhaNSvV4UXvuXc80lzM88qhWfmAMY7vdToScqalIjjKUKNeVOGy/AAq0zCgZ5UCvbcbdsHAOOEbnFZp1pKWVI59XFTzZYIKM8XokHI3zU41k27slTxabeZqyHAKuvdG2MlJXQ5DEZpUhBAMjBAT2E7VCpFyg0ty6jNU6sZvZMYtrS6v+k+pwXL8GHT5Sc88KAPv+NZOHOdKMZP8Ak6sa+Hw2IqVKavtl+epJdQruF5BjjyrZHZI4823Jt9ThTEBMhZQQRkdmedU1aTn0MOIw9SrZ6aAwowBL8z2DsojSnFXuOhhpx3la/RDoFX/ybErEbXXjOiCPh+lS4V1PepUgj7QDVSceNbnY0OE1hnK/qt7fFcyktzmtBk+Jq7K8jj0iO0hj+klyZnPcOQHurNNtVfVX8s3U1CWHbnPVeGP+wMbdmKtsZUP2dnLfSNHbqGKjiIY42osLR6DQhckhUZsbbKaAWmhUAbVMgEKTvyFLMvCrgyAkg5OO6s1Wk5u9rmGvQqSlnaARS/MMuDz76jGnUulZJEIYecnskSKvjmvZnRyTTzOSa6BIPSFWEy00F7f5RJDd46udRHvyySMb9lU18jjlnzNmCVZTc6Hiir/Iy/Rq0tx0p1GO7YdTbyux4tgcNtmo1IRyLPsiWHr1eI3SXrS8rl9ezpd3Uk8QIRjtnnttn3VOlNTipIpxFGVCq6ct1/sYUZqwpC4RypOKe5CUIy3QLxq44W8+eKjKnB7oqlhqUvZCVAoAUcqeSCVrFlOEafhQWKa00Jve4QLrhozwsN1Ydh7DUambI1HctoOEakXU8N9SHc3lxPr2qNuhuTF1vCOeIwNj3VXw51KKjJ2NMcRSw+JdSnHMltcnpG5AARz5DNXRVlYxSlmk31HEtbhuUEuO/gNMVyy0rR/lLsLxZol24OAD0jnlQ9Bqz3Dbo1fmVhFGvV8R4S77kUXHboEOjdyv6a6tIx3mT8qLoWpV9JNPNnpM0ttqVpLJGysUQhsrnB7fGldXuDvaxmrS+eR1W4tY3JPPlmrSq6NbYRWkUEQ+a2OAeUtQZJak7CAkRWdqpXkXZt/bw1HMTsgi1wuwks4+z6OJnOPdRcHoc0kuPpL6UdwSFFx9uaMzHoY8CrCsIUhk3T9MuNQDm34AEODxnFA7XGbq3e0uHglxxpsSOXLNK4mrDWM9lDYx2KNiwwrHyFMCRaWk0zcAtpWG3JTVdSlGorSRfh8TUw8s9N2exR2elXx6QXuU3eQ+scE08ias0VRqzi80XZmgXS7obMqKcftU1BRVkgnUlUlmk7sNNMnJIygxz3poiODSX+tNH76ALTTntbGDq5FtpG4yeN8Z8u+kNOxW/JLFPXvl9hFPQWoqx6XxBflJdjyVTufdRoPUkLbWK5Js7t+EcRAR+VK4ajN2Y/l/XabEbeKSIZWZcnI223oTE0rj6z3ZU4Y5HMCMAfaSfhSuFgwZ3PpX0yj9lYUyPb+VO47HBcNlru8JH9oB8BSuFgJWs8fTSSN/e3TAe4ilcYw02noP/jtGrYw3VsZCR7Sx+ylcdh5UXUbSazMd06Spw5eN1AH7xpSegIhx9EUix1V40XD9VvTH40s8hZEWkWm3IUIb2I8Patud/wDNTc2NQJS6XI273Nyw7eCFVHvBqt1F1LFRm9osP5nt/rpO395ckf6cVHirqWLDT5oUabYp+ptQfFeI/aaM/RMXBS3kjLyHSYccYYE7gEEZrbdGOzFWbTP1drI/khNK6CzH4rtEUrb6XdnP7ELb/YKLoLMPr7liWGjXJJ5l04ftyKM3wDTqKLm+GeHT4UHc1xGPvpORJJBJeXKKesEUbA+qimTI8xtUc7Q1EOC9u9uqmUPnk0GAPfRnY8tipv1nfpJiS5cM0KktH6O+T2Cp62IrcnrCwVlJeQkbM0jDHsFVtk7HQ2ybideLxV2B+JpXQ7Bm2sl526n96d/xFK4WBLabGN47Ne/ibi/1E0XFYRb2wX9E1mP3IE+4UZh2Ca+WReDhuXH9lbuR7hRdhZcxEVmcumnXTNzyYwuftIovYCadMnvmhlImtwi8JiABLDOd+6ououo+HJ7IeTQrgsc3Vzwk7ABFwPsqLqx6k1h6j9kc+YIjnrZJm27bkr8CKXFH3efPT5jiaHpyj0xCx734pD76jnb9lk+DFbzQ+ljp8PqLEPBYQKL1OgZaC3l5Dqm3T1eL2YHwp2qMTdBbXYhmgHKIH94mjJLmw4tNbQBa7VB6CRr5LS4ae7Yu8NeGKXyGm1B+2THkMU+DDoDxVV8xlr4n65I86mqcVsiuVact2NPebZJPhU7ELjJu2PKnYRTJrFvDnOoqCf2pcmpNhb4BHXIWxi7kfwXiNLMgy/AT5z4j6Md5J5QufuozhlF+UzNumm3beJUL8TUc1wQofUH2j01/8Ui/dRdE7N8h8W+svsLGAfvSn/bVbrQ6r6lioVX7LHo9M1k7sbWMfuk494qDxNNcyxYOu/Zt8zpOjLXF0Lu6vW68JwgxPwADy3o71F7X+g+5VE9Wl8x9ejUP629nYf8A6GHwpcZvaLDuqW9RDg6OaaBh2LfvSOfvo4k3tDzB0aUdXU8h0aLo6c7ZH8GjB+NF6j5CcaC9pj6WmmxEdXaIMdyqtFqvwFmw65Nj6PbA4WBR5mnln7wuJS5Q8wmuFXZUjx5Zp8O+7DjpaRivoB8tYDbhXyAo4MeYd5qctPkA1824MpwO401SiuRGWIqy3kNteKBu1TUUuRW5ye7GjdeZp2Is43JIyRnG+9DTAETseZ5+NOwhDPjtosA09yf+GmkFxppWPaKdkADzFsZYnHLNFhMaZ+77adhXEOTvTAHLd+KAKXRfVFU8yyexprb1RUkVEtKRNDycxVc9jbTJkPreyuZV3Oxh9w5qjAsq7FbJ65rpQ5HAr8xV9U+VXmR7BJSWw1sKfVqXIATSmCANLkMXupvYAJedCGRG7KAO+vUkROT1l8qYhw86AFf1R50EgVpCG5PredADHaaYgWpjBNSREJeVDAPspABQ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6" descr="data:image/jpeg;base64,/9j/4AAQSkZJRgABAQAAAQABAAD/2wCEAAkGBwgHBgkIBwgKCgkLDRYPDQwMDRsUFRAWIB0iIiAdHx8kKDQsJCYxJx8fLT0tMTU3Ojo6Iys/RD84QzQ5OjcBCgoKDQwNGg8PGjclHyU3Nzc3Nzc3Nzc3Nzc3Nzc3Nzc3Nzc3Nzc3Nzc3Nzc3Nzc3Nzc3Nzc3Nzc3Nzc3Nzc3N//AABEIAHkA1wMBEQACEQEDEQH/xAAbAAABBQEBAAAAAAAAAAAAAAACAQMEBQYAB//EAEcQAAIBAwICBgUIBQsEAwAAAAECAwAEEQUhEjEGE0FRYXEiMoGhsRQVI0KRwdHhM0NScpIHFlNiY3OCorLS8DST4vEkJXT/xAAbAQACAwEBAQAAAAAAAAAAAAAAAQIDBAUGB//EADURAAIBAgQDBAkEAwEBAAAAAAABAgMRBBIhMRNBUQUUMqEVIkJSYYGRsdEGM3HhU8HwIxb/2gAMAwEAAhEDEQA/AKaWKYj9HH/GfwrlGqxTvY3fyh3cI0Z5DbIqzOstrDpylB6MtNH04TqzyM8bBiuBjl76WYs4tRLcoukt3eaNr6Jp78XVxq6mRQcE5zWujFONzNVqzlozKTi5lCCRchc4wOWavSSKRgwSAeoaYGu/k001rnVXuTGG6pfR4uzcZI8fzrPXk7WRZTXM9L1dY4obfrGC5JxxHyrBVWiL4EEyW7cOJ4th+2KpJj0XAeTofJhQMlrGdqAJLqcKMd9SiRY1Jax3DLFOivGWHEjDnv21poa1UV1PCy0t4kgjEcSBEUYCjkK7SVjE2LPKI0JJxgU7XFdme03XpJJ5EuRxIB6PV7Eb+NV5UgUi3TVrcjlIviQD99Fx3HBqlnjdyP8AAad2LQcS/syf06D2EU8wKw8t1bHlPH/EKMwFb0njFxod31TofoWGzDtGKTkrElYs7dJEyGJJG3PPKrSC2MX/AClJ12jMgwc3Snf21kqeItjseWXGldXDG2fXHF76rhO7ZOaskXPQKwC6zHLIoJWQAeFWwe5CWhv9MubWz6QTQ3E4iUoBFxt4Dby3qD2HHctJSJZHdWBVjsR21KPhEygKkmuUa7hdSCvKkwAiiNvcrMigkcx3ioXsxmX6WutxrbMoYDq0GDzHvro4d3hczT0ZT8A5YPu/GriILxgA9nnj8aBGw/k0lht5J2c4HVnZRnfi/KsteST1L4L1TXTStNISS3DnKqfq1glJy1L4pIJVyN9/OokhxbeJ/XjRtu1RSAEWttkZt4uX7ApgOC1t8bQoPIYqSIipbxLNEVDAhwfXPwzWrC/uorqeFliWxXaRgZFnbjkRW3UsPjT5AeV6zql3p2oTW8aGPgdhxK2Cwztms8rk0kRk6UX6/rnHtU1HXqOyHk6WXwO7lvNFp3YrIfTpjcr6yRnzjP3Gi7CyHV6Zt9aCI+xh99PMwsEda+c4ZPk1kGZWjMhRzsC6gA9m52qtrn8SVj0bS21EYju3s4lTCLF6RJ2zkHt54x4VcqklKzK8ulyl6cgNYBe35Ry8s1XV8RZBeqYW7iHUWy4z9F95rPS3f8ltXkWnRKER3oP9r91aKezKp8i0v7GUa8ssTFBJIN1YjIx29/Kksmb1wea3qmjROGJADnyqXJAUghk/pz7YxXH1NegfVygfph7Y/wA6YITqpc/pkz/dn8agxmO17iGsThiCwC7gY7K6GH/bRmn4iAVJOeE++riADqQDsffTA0XQYPwzPGq+qM8TEfWPhWDF+JGqj4TYIZ/6CP2S/wDjWLUuJCtMOduPZL+VADglkUf9M/sdfxoAQSNn/ppf4lP309RWDEzDnbzf5fxpoVgkl4po1MMoy3MqMD21rwmtZFVXwsmkV2jDYa6rjuIh/XHxob0GlqYfX7JJdWuiwyesI7aoZIrDpUJ+qB5/mKjYLgnSID9VfdQO42dEgP1B7qBAnQYSeWPZ+dFh3LfStKW2sbgR+iXuLMNnu68H8aa3S+IdT0HqHaXrF4eHjB8xTcXnuCtlMr0uedVHUOBmU5yoYcj31nr5m3Yup5eZlri4ukjUSGEkrneDxP8AWrPDPJXiXSyJ2kTei/WNeAylMmXbgGBjFa8PK8DPWVpGmuF4r6Fh2Fv9Jp8yPIsF/RDFWCKkcq45rCxlfbTSb0QN23FZcEjtFQmraMad9jCdIctrVz5r/pFb8P8AtozT8TIYHh7vyq4gDIpwdsbUAafoImIrjyX4msGK8RqpeE18YrIy0fPMUhi8S8PPlRcQoddiCMedSFqGxGRgjlTQCqfSTxatWD/eRVW8DJQrtXMQUQ+nhP8AXHxpPYFuY7UQG1C5Od+tbv7/AAqlokMcO22f81FgO4PH3mnYR3B/zP5UWAUIBnIU5HfSDQsdLhWRGjODxXNvsPBmb7qE0miS2ZqomG6gjI2O/I1foV7GT6URRmKN2mVMytz7TvtXNr1crehrp081rGZmt47uJJBcxIVXBDHfmTVNGqoRsy2rScnoXXR6xRbVbkSKZOuJKjGeH1QfLatWH0gUVtZFnLg38QH7Ln3YqzmysnL6o5VMDPfJ/wB//vN+NV+i17xwf/pJf4/MNYCpBRpFYHIImbarKfZypzUsxCf6jlKLWTzFLI8mHuWMh55uDn41Gp2cqknLMW0+3asIfstr5/gq7vo58qupJzclS5Bxwk42xzzV1PBZI5blEv1Dd34fn/Q3/NcgbXf2p/5VJ4V9QX6hX+Pz/oj3vRyeGFmSbrSBnhwRn3moSw8o7Gij25SnLLONiT0PTggl4mkVicDh25Z51y61OVSplR6OnKKhmNGzqgHFcyhjyAIz8Konh8m7LYSctkPxRPIvEJ7ge1fwqtUmW5Q2t5WXhW4m+xPwqcaVndia0HZYZJHz18uyj6iCra8VUd4kKcHFWYnyeY/rZD/gWqeFInYKGGdJkcyMyKTxDhXfY1fh1w55mQqU3KNkTRIB6wK+JFdKOIg2ZJYeaVx2KeISIxYBVbJOasvdkHZIzM9o893MytF6bkjfPae6tKwNdrNY5lTtTC05ZXIdt9LnWRS8ULr2hiwHLwo7nVEu1MO9n5CHSbsE/Rr5ZO3vpd1qEvSOH6+QJ0q8A/R7fvH8aXdanQPSOGt4vJifNl5/QnH79J4ap0JR7Qw79ok6VYTSTEdQW6m5jMucYVOCTnnsyRWKq6cKihV3/o3U5Kcbx2/su7OFonuOJVUPKWX015YA+6pQnFaIbRS9IdJ1C4tIksbd7lzIzFYgCVyNs1zsbUjFpvRGqhZJ3IMPRXVPm1+PTLtbhQvCqgYPfneszrU+G5ZtblnE9a3Imadouq21iiPp931khwR1ZHV4JOc+O1bKWKoqCvIoqaybGdWtdasVW5t9Eu7tlUgoqMDg432U58qtWLoe+iqSaRnb3pfqWnlEvtAmtSwJUTSMnF34ygq6FSM/DJMqlPLui8yO+uyfPbMCf0oHVDuRUXsX4WUY1oSmtLmdmjZblUWLMZB4jttWTVHt4TjNXT0NBppItArkkA+iT3Vpp3tqeT7YjT4//n87dSWGHfUzk2Z0mGQgGhrQI6Mobi6+b3I4BhyTt31zpwyttHtey8VxaKg34ftyEsLlpyszNxcZ59x7q4jvJ3Z6iNkrI1djMoj9KtEUkhMki4jp6CFFyg/90XQC/Kk7x9tO6CwQuUougCNwhBDDIND1AzetXD2tykOeCN9w3j3V6fsGnTqZpPVo8322qkUox2e4tlcFZuEncbjxrvVIpo8fVp6Zkaq3uEeJScZxXLnTaZppSTje44biMHsqORluZCdfH3ijIx3sEJ4yaWRjTXMC8mdrKVLU4Y4PCDjjx2ZrFiMFCpNVWvWjsdDAYvgyycmZX+cAHrK/cc1hUW2d5TR6TopgFpD8nZXDIrE/tbc6+Y4nGYiti5Oo+b0+HQ2KKsXCOMb11qGIi1ZkGiFr1m9/pc9vC5SRhlcHGSN8HzrdRrwpzUnsCT5Hm2i61qui3xjnyYlk4ZIC+VIz3H1W/wCb126uHo16eaNvkQu07HofSPQNN6TaeLTU4esj4g6ODhkPep7M8q4NOvwpXg7E3G61PHVnc99e0zM8C4IPrpwv0cTO3cvOlmfQFCHN2I0k12Wy2lBj3swz8KM0/dNEOHFWVa31H457xh9JaNGvfx5p55c0UThS5TuH17+NGZkMiCS5YEZzTzMTpog9J4i2mG4j5xyKdu47GoVFeNzodk1MlfI+a/sg9FJOvWe3J39ZfPsri1IpTaPeUnmgmaBr9EURhsSLsy53FQnKyLY6gi9Y8mNVZ7kspEm1V1uOoiRmkxkFmCKfaSKthDMr5iuUrOyQouNZzkWsfD/fL/uqXDXvCzvoKNXlilSG4jdZHOPQYOB5kHak4WV7klK72Jg1Ertx++qs5PKdqDDVNKlVDmeEGRcczjf4ZrrdlYvg10+T0MHaFDi0rc1qQdOk+WWIdGxNEMg+Fe8k09ep4OrBU6jXJjg6WW0BMd+HgkXbIQsreIwNvbWKco03aeg/RlV+tR1X2Bn6Yaa8LCG/RZMejxxPjPjtVcq9G2kvuTp9m4pS/wDSF1/K/JF/nDYvwmTWrlW7eCHbP2VFVo++voaXgZ30pfV6hL0oto5UEWpCSPPpmWFgceGO2mq0L6yX0IvASs7U2n/P5JkfTCwDhY7qRiTjaF/wqzi0Jaf6ZmXZ+Ljq15r8jesYF4J0TgjuFEq92/P35rh4mHDqtI9FhKjnSi5bmq6B6yQjWUjDij9KPfmvaPZzr5/+pcBkqLEQW+/wfL6nVoyurHoivxRB13zz8K4UajlSzxWvMm1rYHjY/WrI6mIetyyyRXXmj2d5eJdypD1yHZjECT5771vw+LxFKm4Ko0ny1E7PkWAcj64PltWKcq9/Vlcdl0PA11mAnYv9i19c4h4nuM3/AMzhrMfPMuD2cK0cUfcJ9PuENZUcmnx4cNHFfx8hdwk+S8zvndSu7Tnfl6P4UcQfcJ9PJhDVlP1Lg+XD/to4gejp9Pv+TjqAbfq7jHmPuWlnGsBV6eT/ACOfOEFzYyWbQsiSqw4jk5OKfFTWWxT3epSqqpfVMzfRe/8Akt11ko2xvjvrm4mOWake6w0rxaLy91OHUJuIacHYA+nkg+6s8VKeyL24w8TI4l3H/wBcQM7/AErfDNS4FToR49PqCSc4+byR4zt+NPu9ToHHp9TicbJpqkeMhH30d3qdBd4p9RwPIoHV6dFy7ZDz/io7rU6B3mn1HC85UYsbfxyx/GjutQXeqY/Y6rc6Y5f5HAoYeljc48N6OFUp62Gq1OelyNa6itnf3SwghesPCuDtnfFe4wGOoyw8VUdmeU7QwLnVeVDsrSXLF3jh8MrRW7UoQllSzEKHZ88u7Q2IW/obf+AfhVD7Xp+59i70fP335i9Q3ZFbj/AD91L0tDlD7D9Hy5zfmF1MndB/2xS9LrlT/wC+g/Rz9/7hLFIDkGIeUYpemH7iGuzU95McvLu4e2jjujkRPiNtts8wPDYfZWfGYmlXjFx8XMlhcNOhKS9kDTb97K8iuYj6UbA+feK42Lw0cTQlSlzN8ZZXc3sPTuMW6ottMrd/ENvKvHS/TGJUrqat8zZGtBlU/S/VmdikkYUnYYb8a6sf05hUtZS8vwLjPoNnpdq4P6dfsP41Jfp3CJbv6/0R4zAbpVq7He5A8lqS/T+D+P1DjMyKoo7BXfMqCCjuFA7C4FMA1wO77KAHFNRYDiMOVMdg4bWFnZyu/ZQQdOG7RjejQWSZlkUNgdoqNk1qi16bGsRI0HoIq+QoSS2Hdvc6gR1MDqBCg0DDBoAPKsN9iN6BFTAx+eb1e6T7hUlsLmWpqLHY4UAdQDR2aASFzQMjaq/Daof7QfA0RfrWCSeW5BikyamV2LW2PEgA3IXiIHd31TKpHNk5mmGGq8LjW9Xb5jpoICEUyNhCKAsVwqZWKKCR1MQooAMUmOwaHBpXGTLFZJVkdELiMZcLzAzzqurVVOOZq5dQw7xE8iaTfUxPR4H5xlADEl8AAZJOdqjOrkhe1y2hhZV5uCdrGvuIXt5TFIMOoGRnlkZ++rIu6uZ5pRk0ncbFMidTA6gDqAFFIB+0iEtzDG+wd1X7TSd7OwLdaEfT9Kz0s1SO6kUR20oMpBxxDAI93Os7UnCLk7W3OhTlRVScacM17Zb6j78JkYp6pY48q0J3VzntNNpi8NMAWwoyTgUNpbkZSjFXbEHpbg5HhSTT2FGcZbM7G9SJjGsyx/M/UsD1ouQ6nwKkH4CqlNOtl52LnTmsNxL6Xt8/+ZUwMTgk71oRlRqLC5VNK+SwQcU0mWncj1UB23/5zrFUqLjZIrXmdSlhpSwbrVJeqvCviN4HfmtBhG5mKICAOfM1TUqZdjJicQ6a9UWJuNMmnCeYlQrOcdUVorQWBUDsI5CjJpOSW7IznGGrZykNsOykpxfMgq0Jcwxmmy9BLzpgWmhXwsLrrHTijb0X7wCeYrNiKypJX2ehuwGEeKlKMXZpXX8mW6LXFvY9I9RlkVWSNpBGB2ni2x7KdSpGnTzMjhaNSvV4UXvuXc80lzM88qhWfmAMY7vdToScqalIjjKUKNeVOGy/AAq0zCgZ5UCvbcbdsHAOOEbnFZp1pKWVI59XFTzZYIKM8XokHI3zU41k27slTxabeZqyHAKuvdG2MlJXQ5DEZpUhBAMjBAT2E7VCpFyg0ty6jNU6sZvZMYtrS6v+k+pwXL8GHT5Sc88KAPv+NZOHOdKMZP8Ak6sa+Hw2IqVKavtl+epJdQruF5BjjyrZHZI4823Jt9ThTEBMhZQQRkdmedU1aTn0MOIw9SrZ6aAwowBL8z2DsojSnFXuOhhpx3la/RDoFX/ybErEbXXjOiCPh+lS4V1PepUgj7QDVSceNbnY0OE1hnK/qt7fFcyktzmtBk+Jq7K8jj0iO0hj+klyZnPcOQHurNNtVfVX8s3U1CWHbnPVeGP+wMbdmKtsZUP2dnLfSNHbqGKjiIY42osLR6DQhckhUZsbbKaAWmhUAbVMgEKTvyFLMvCrgyAkg5OO6s1Wk5u9rmGvQqSlnaARS/MMuDz76jGnUulZJEIYecnskSKvjmvZnRyTTzOSa6BIPSFWEy00F7f5RJDd46udRHvyySMb9lU18jjlnzNmCVZTc6Hiir/Iy/Rq0tx0p1GO7YdTbyux4tgcNtmo1IRyLPsiWHr1eI3SXrS8rl9ezpd3Uk8QIRjtnnttn3VOlNTipIpxFGVCq6ct1/sYUZqwpC4RypOKe5CUIy3QLxq44W8+eKjKnB7oqlhqUvZCVAoAUcqeSCVrFlOEafhQWKa00Jve4QLrhozwsN1Ydh7DUambI1HctoOEakXU8N9SHc3lxPr2qNuhuTF1vCOeIwNj3VXw51KKjJ2NMcRSw+JdSnHMltcnpG5AARz5DNXRVlYxSlmk31HEtbhuUEuO/gNMVyy0rR/lLsLxZol24OAD0jnlQ9Bqz3Dbo1fmVhFGvV8R4S77kUXHboEOjdyv6a6tIx3mT8qLoWpV9JNPNnpM0ttqVpLJGysUQhsrnB7fGldXuDvaxmrS+eR1W4tY3JPPlmrSq6NbYRWkUEQ+a2OAeUtQZJak7CAkRWdqpXkXZt/bw1HMTsgi1wuwks4+z6OJnOPdRcHoc0kuPpL6UdwSFFx9uaMzHoY8CrCsIUhk3T9MuNQDm34AEODxnFA7XGbq3e0uHglxxpsSOXLNK4mrDWM9lDYx2KNiwwrHyFMCRaWk0zcAtpWG3JTVdSlGorSRfh8TUw8s9N2exR2elXx6QXuU3eQ+scE08ias0VRqzi80XZmgXS7obMqKcftU1BRVkgnUlUlmk7sNNMnJIygxz3poiODSX+tNH76ALTTntbGDq5FtpG4yeN8Z8u+kNOxW/JLFPXvl9hFPQWoqx6XxBflJdjyVTufdRoPUkLbWK5Js7t+EcRAR+VK4ajN2Y/l/XabEbeKSIZWZcnI223oTE0rj6z3ZU4Y5HMCMAfaSfhSuFgwZ3PpX0yj9lYUyPb+VO47HBcNlru8JH9oB8BSuFgJWs8fTSSN/e3TAe4ilcYw02noP/jtGrYw3VsZCR7Sx+ylcdh5UXUbSazMd06Spw5eN1AH7xpSegIhx9EUix1V40XD9VvTH40s8hZEWkWm3IUIb2I8Patud/wDNTc2NQJS6XI273Nyw7eCFVHvBqt1F1LFRm9osP5nt/rpO395ckf6cVHirqWLDT5oUabYp+ptQfFeI/aaM/RMXBS3kjLyHSYccYYE7gEEZrbdGOzFWbTP1drI/khNK6CzH4rtEUrb6XdnP7ELb/YKLoLMPr7liWGjXJJ5l04ftyKM3wDTqKLm+GeHT4UHc1xGPvpORJJBJeXKKesEUbA+qimTI8xtUc7Q1EOC9u9uqmUPnk0GAPfRnY8tipv1nfpJiS5cM0KktH6O+T2Cp62IrcnrCwVlJeQkbM0jDHsFVtk7HQ2ybideLxV2B+JpXQ7Bm2sl526n96d/xFK4WBLabGN47Ne/ibi/1E0XFYRb2wX9E1mP3IE+4UZh2Ca+WReDhuXH9lbuR7hRdhZcxEVmcumnXTNzyYwuftIovYCadMnvmhlImtwi8JiABLDOd+6ououo+HJ7IeTQrgsc3Vzwk7ABFwPsqLqx6k1h6j9kc+YIjnrZJm27bkr8CKXFH3efPT5jiaHpyj0xCx734pD76jnb9lk+DFbzQ+ljp8PqLEPBYQKL1OgZaC3l5Dqm3T1eL2YHwp2qMTdBbXYhmgHKIH94mjJLmw4tNbQBa7VB6CRr5LS4ae7Yu8NeGKXyGm1B+2THkMU+DDoDxVV8xlr4n65I86mqcVsiuVact2NPebZJPhU7ELjJu2PKnYRTJrFvDnOoqCf2pcmpNhb4BHXIWxi7kfwXiNLMgy/AT5z4j6Md5J5QufuozhlF+UzNumm3beJUL8TUc1wQofUH2j01/8Ui/dRdE7N8h8W+svsLGAfvSn/bVbrQ6r6lioVX7LHo9M1k7sbWMfuk494qDxNNcyxYOu/Zt8zpOjLXF0Lu6vW68JwgxPwADy3o71F7X+g+5VE9Wl8x9ejUP629nYf8A6GHwpcZvaLDuqW9RDg6OaaBh2LfvSOfvo4k3tDzB0aUdXU8h0aLo6c7ZH8GjB+NF6j5CcaC9pj6WmmxEdXaIMdyqtFqvwFmw65Nj6PbA4WBR5mnln7wuJS5Q8wmuFXZUjx5Zp8O+7DjpaRivoB8tYDbhXyAo4MeYd5qctPkA1824MpwO401SiuRGWIqy3kNteKBu1TUUuRW5ye7GjdeZp2Is43JIyRnG+9DTAETseZ5+NOwhDPjtosA09yf+GmkFxppWPaKdkADzFsZYnHLNFhMaZ+77adhXEOTvTAHLd+KAKXRfVFU8yyexprb1RUkVEtKRNDycxVc9jbTJkPreyuZV3Oxh9w5qjAsq7FbJ65rpQ5HAr8xV9U+VXmR7BJSWw1sKfVqXIATSmCANLkMXupvYAJedCGRG7KAO+vUkROT1l8qYhw86AFf1R50EgVpCG5PredADHaaYgWpjBNSREJeVDAPspABQ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8" descr="Conjunto de contenedores de plástico para la ilustración de separación de  basura | Vector Premi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89" name="Picture 9" descr="C:\Users\jvb\Downloads\CONTENEDORES BASU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" y="2596880"/>
            <a:ext cx="3289196" cy="32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4181452" y="4941168"/>
            <a:ext cx="4898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  <a:latin typeface="RubiC"/>
              </a:rPr>
              <a:t>MANTENIMIENTO </a:t>
            </a:r>
          </a:p>
          <a:p>
            <a:pPr algn="ctr"/>
            <a:r>
              <a:rPr lang="es-ES" sz="2000" b="1" dirty="0" smtClean="0">
                <a:solidFill>
                  <a:srgbClr val="00B050"/>
                </a:solidFill>
                <a:latin typeface="RubiC"/>
              </a:rPr>
              <a:t>INTEGRAL DE LA CIUDAD</a:t>
            </a:r>
            <a:endParaRPr lang="es-ES" sz="2000" dirty="0">
              <a:solidFill>
                <a:srgbClr val="00B050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4788024" y="4705753"/>
            <a:ext cx="3600400" cy="1243527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6753940" y="3933056"/>
            <a:ext cx="0" cy="524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2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144015" y="1412776"/>
            <a:ext cx="89644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LAS GABIAS</a:t>
            </a:r>
          </a:p>
          <a:p>
            <a:pPr algn="ctr"/>
            <a:r>
              <a:rPr lang="es-ES" sz="3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MUNICIPIO INTELIGENTE</a:t>
            </a:r>
            <a:endParaRPr lang="es-ES" sz="3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3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r>
              <a:rPr lang="es-ES" sz="2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Gobernanza </a:t>
            </a:r>
            <a:r>
              <a:rPr lang="es-ES" sz="2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de los datos e </a:t>
            </a:r>
            <a:r>
              <a:rPr lang="es-ES" sz="2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indicadores</a:t>
            </a:r>
            <a:endParaRPr lang="es-ES" sz="3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67" y="2420888"/>
            <a:ext cx="4096725" cy="38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PLATAFORMA INTEGRADORA DE DATOS</a:t>
            </a:r>
            <a:endParaRPr lang="es-ES" sz="2000" b="1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20" name="Picture 2" descr="C:\Users\jvb\Downloads\DATO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2465797"/>
            <a:ext cx="2479541" cy="243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jvb\Downloads\DATOS PANTALL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75" y="2996952"/>
            <a:ext cx="1320225" cy="11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3768487" y="2564904"/>
            <a:ext cx="346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latin typeface="RubiC"/>
              </a:rPr>
              <a:t>ANÁLISIS CONJUNTO DATOS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7171" name="Picture 3" descr="C:\Users\jvb\Downloads\DECISIÓ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72" y="4581128"/>
            <a:ext cx="1041853" cy="100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6007948" y="4899928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latin typeface="RubiC"/>
              </a:rPr>
              <a:t>DECISIONES</a:t>
            </a:r>
          </a:p>
          <a:p>
            <a:endParaRPr lang="es-ES" dirty="0">
              <a:solidFill>
                <a:srgbClr val="00B05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059832" y="3789040"/>
            <a:ext cx="14115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436095" y="4221088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7" y="2420888"/>
            <a:ext cx="4096725" cy="3809140"/>
          </a:xfrm>
          <a:prstGeom prst="rect">
            <a:avLst/>
          </a:prstGeom>
        </p:spPr>
      </p:pic>
      <p:sp>
        <p:nvSpPr>
          <p:cNvPr id="20" name="19 Rectángulo redondeado"/>
          <p:cNvSpPr/>
          <p:nvPr/>
        </p:nvSpPr>
        <p:spPr>
          <a:xfrm>
            <a:off x="4716016" y="4365104"/>
            <a:ext cx="3996020" cy="116268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932040" y="458112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NUEVO PROYECTO </a:t>
            </a:r>
          </a:p>
          <a:p>
            <a:pPr algn="ctr"/>
            <a:r>
              <a:rPr lang="es-ES" sz="2000" b="1" dirty="0" smtClean="0">
                <a:solidFill>
                  <a:srgbClr val="00B05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SMART CITY LAS GABIAS</a:t>
            </a:r>
            <a:endParaRPr lang="es-ES" sz="2000" b="1" dirty="0">
              <a:solidFill>
                <a:srgbClr val="00B05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28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1691680" y="1032662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VISTA GENERAL:</a:t>
            </a: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13" name="Google Shape;25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600" y="1878011"/>
            <a:ext cx="6840760" cy="439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1691680" y="1032662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UBICACIÓN PREVISTA CÁMARAS:</a:t>
            </a: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9" name="Google Shape;26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3724" y="1859678"/>
            <a:ext cx="6928636" cy="4412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2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1691680" y="1032662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INFRAESTRUCTURA DE RADIO:</a:t>
            </a: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9" name="Google Shape;28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624" y="1886291"/>
            <a:ext cx="6397411" cy="4423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2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  <a:endParaRPr lang="es-ES" sz="2000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CÁMARAS CONTROL TRÁFICO</a:t>
            </a:r>
            <a:endParaRPr lang="es-ES" sz="2000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-10591" y="2960564"/>
            <a:ext cx="5116731" cy="3564780"/>
            <a:chOff x="-10591" y="2240484"/>
            <a:chExt cx="5116731" cy="3564780"/>
          </a:xfrm>
        </p:grpSpPr>
        <p:pic>
          <p:nvPicPr>
            <p:cNvPr id="12" name="Picture 2" descr="C:\Users\jvb\Downloads\CÁMARA CARRETER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91" y="2240484"/>
              <a:ext cx="5116731" cy="3564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Elipse"/>
            <p:cNvSpPr/>
            <p:nvPr/>
          </p:nvSpPr>
          <p:spPr>
            <a:xfrm>
              <a:off x="633264" y="2492896"/>
              <a:ext cx="914400" cy="914400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6300192" y="3284984"/>
            <a:ext cx="63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  <a:latin typeface="RubiC"/>
              </a:rPr>
              <a:t>46</a:t>
            </a:r>
            <a:endParaRPr lang="es-ES" sz="3000" b="1" dirty="0">
              <a:solidFill>
                <a:srgbClr val="00B050"/>
              </a:solidFill>
              <a:latin typeface="RubiC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228184" y="3212976"/>
            <a:ext cx="720080" cy="7200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6376487" y="4918908"/>
            <a:ext cx="63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B050"/>
                </a:solidFill>
                <a:latin typeface="RubiC"/>
              </a:rPr>
              <a:t>11</a:t>
            </a:r>
            <a:endParaRPr lang="es-ES" sz="2000" b="1" dirty="0">
              <a:solidFill>
                <a:srgbClr val="00B050"/>
              </a:solidFill>
              <a:latin typeface="RubiC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228184" y="4742954"/>
            <a:ext cx="720080" cy="7200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6588224" y="4127376"/>
            <a:ext cx="0" cy="4537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994" y="5733256"/>
            <a:ext cx="1599597" cy="3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  <a:endParaRPr lang="es-ES" sz="2000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RADARES DE VELOCIDAD FIJOS Y MÓVILES:</a:t>
            </a: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81070" y="3284984"/>
            <a:ext cx="63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  <a:latin typeface="RubiC"/>
              </a:rPr>
              <a:t>4</a:t>
            </a:r>
            <a:endParaRPr lang="es-ES" sz="3000" b="1" dirty="0">
              <a:solidFill>
                <a:srgbClr val="00B050"/>
              </a:solidFill>
              <a:latin typeface="RubiC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228184" y="3212976"/>
            <a:ext cx="720080" cy="7200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362" name="Picture 2" descr="C:\Users\jvb\Downloads\RADAR VELOCIDA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87423"/>
            <a:ext cx="2736304" cy="20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7" y="3127964"/>
            <a:ext cx="1851545" cy="172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  <a:endParaRPr lang="es-ES" sz="2000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RADARES PEDAGÓGICO </a:t>
            </a:r>
            <a:endParaRPr lang="es-ES" sz="2000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81070" y="3284984"/>
            <a:ext cx="63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rgbClr val="00B050"/>
                </a:solidFill>
                <a:latin typeface="RubiC"/>
              </a:rPr>
              <a:t>2</a:t>
            </a:r>
            <a:endParaRPr lang="es-ES" sz="3000" b="1" dirty="0">
              <a:solidFill>
                <a:srgbClr val="00B050"/>
              </a:solidFill>
              <a:latin typeface="RubiC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228184" y="3212976"/>
            <a:ext cx="720080" cy="7200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2940"/>
            <a:ext cx="2679196" cy="322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8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  <a:endParaRPr lang="es-ES" sz="2000" dirty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PUNTOS DE CONEXIÓN WIFI PARQUES Y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EDIFICIOS MUNICIPALES</a:t>
            </a: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 </a:t>
            </a:r>
            <a:endParaRPr lang="es-ES" sz="2000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00192" y="3284984"/>
            <a:ext cx="63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  <a:latin typeface="RubiC"/>
              </a:rPr>
              <a:t>20</a:t>
            </a:r>
            <a:endParaRPr lang="es-ES" sz="3000" b="1" dirty="0">
              <a:solidFill>
                <a:srgbClr val="00B050"/>
              </a:solidFill>
              <a:latin typeface="RubiC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228184" y="3212976"/>
            <a:ext cx="720080" cy="7200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6" descr="C:\Users\jvb\Downloads\eidificio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4" y="3339809"/>
            <a:ext cx="5100156" cy="232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vb\Downloads\wif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73" y="3915873"/>
            <a:ext cx="284225" cy="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vb\Downloads\wif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35953"/>
            <a:ext cx="284225" cy="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vb\Downloads\wif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75211"/>
            <a:ext cx="284225" cy="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vb\Downloads\wif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05722"/>
            <a:ext cx="284225" cy="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EQUIPOS WIFI PORTÁTILES PARA EVENTOS</a:t>
            </a:r>
            <a:endParaRPr lang="es-ES" sz="2000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pic>
        <p:nvPicPr>
          <p:cNvPr id="9" name="Picture 2" descr="C:\Users\jvb\Downloads\ante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Elipse"/>
          <p:cNvSpPr/>
          <p:nvPr/>
        </p:nvSpPr>
        <p:spPr>
          <a:xfrm>
            <a:off x="6156176" y="3212976"/>
            <a:ext cx="720080" cy="7200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300192" y="3284984"/>
            <a:ext cx="63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  <a:latin typeface="RubiC"/>
              </a:rPr>
              <a:t>2</a:t>
            </a:r>
            <a:endParaRPr lang="es-ES" sz="3000" b="1" dirty="0">
              <a:solidFill>
                <a:srgbClr val="00B050"/>
              </a:solidFill>
              <a:latin typeface="RubiC"/>
            </a:endParaRPr>
          </a:p>
        </p:txBody>
      </p:sp>
      <p:pic>
        <p:nvPicPr>
          <p:cNvPr id="16386" name="Picture 2" descr="C:\Users\jvb\Desktop\LAS GABIAS\PRESENTACIÓN HUELVA\GEN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32" y="3208465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Las Gabias en datos:</a:t>
            </a:r>
            <a:endParaRPr lang="es-ES" sz="2000" b="1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57207"/>
              </p:ext>
            </p:extLst>
          </p:nvPr>
        </p:nvGraphicFramePr>
        <p:xfrm>
          <a:off x="1552769" y="2492896"/>
          <a:ext cx="5837231" cy="3240360"/>
        </p:xfrm>
        <a:graphic>
          <a:graphicData uri="http://schemas.openxmlformats.org/drawingml/2006/table">
            <a:tbl>
              <a:tblPr/>
              <a:tblGrid>
                <a:gridCol w="2770868"/>
                <a:gridCol w="784757"/>
                <a:gridCol w="1177135"/>
                <a:gridCol w="1104471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Rubi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POBLACIÓN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B0F0"/>
                        </a:solidFill>
                        <a:effectLst/>
                        <a:latin typeface="Rubi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HOMBRES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MUJERES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LAS GABIAS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22.051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11.156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10.895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GABIA CHICA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PEDRO VERDE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LOS LLANOS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737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GABIA GRANDE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14.566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7.390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7.176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HÍJAR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5.119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2.550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2.569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URBANIZACIÓN SAN JAVIER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POBLACIÓN EN DISEMINADOS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Rubik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7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PANTALLAS INFORMATIVAS </a:t>
            </a:r>
            <a:endParaRPr lang="es-ES" sz="2000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156176" y="3212976"/>
            <a:ext cx="720080" cy="7200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300192" y="3284984"/>
            <a:ext cx="63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  <a:latin typeface="RubiC"/>
              </a:rPr>
              <a:t>6</a:t>
            </a:r>
            <a:endParaRPr lang="es-ES" sz="3000" b="1" dirty="0">
              <a:solidFill>
                <a:srgbClr val="00B050"/>
              </a:solidFill>
              <a:latin typeface="RubiC"/>
            </a:endParaRPr>
          </a:p>
        </p:txBody>
      </p:sp>
      <p:pic>
        <p:nvPicPr>
          <p:cNvPr id="17410" name="Picture 2" descr="C:\Users\jvb\Desktop\LAS GABIAS\PRESENTACIÓN HUELVA\PANTALLAS INFORMATIV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75964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144015" y="1412776"/>
            <a:ext cx="89644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LAS GABIAS</a:t>
            </a:r>
          </a:p>
          <a:p>
            <a:pPr algn="ctr"/>
            <a:r>
              <a:rPr lang="es-ES" sz="3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MUNICIPIO INTELIGENTE</a:t>
            </a:r>
            <a:endParaRPr lang="es-ES" sz="3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3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r>
              <a:rPr lang="es-ES" sz="2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Gobernanza </a:t>
            </a:r>
            <a:r>
              <a:rPr lang="es-ES" sz="2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de los datos e </a:t>
            </a:r>
            <a:r>
              <a:rPr lang="es-ES" sz="2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indicadores</a:t>
            </a:r>
            <a:endParaRPr lang="es-ES" sz="3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9" y="2420888"/>
            <a:ext cx="4096725" cy="380914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860032" y="465313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  <a:latin typeface="RubiC"/>
              </a:rPr>
              <a:t>TOMA DE DECISIONES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716016" y="4365104"/>
            <a:ext cx="3996020" cy="116268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5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ANÁLISIS DE DATOS CON CALIDAD Y </a:t>
            </a: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TOMA DE DECISIONES</a:t>
            </a: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 EN EL MUNCIPIO DE LAS GABIAS </a:t>
            </a:r>
            <a:endParaRPr lang="es-ES" sz="2000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5656" y="3284984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B050"/>
                </a:solidFill>
                <a:latin typeface="RubiC"/>
              </a:rPr>
              <a:t>Apertura de sede adicional Policía Local </a:t>
            </a:r>
            <a:r>
              <a:rPr lang="es-ES" sz="4000" b="1" dirty="0" err="1" smtClean="0">
                <a:solidFill>
                  <a:srgbClr val="00B050"/>
                </a:solidFill>
                <a:latin typeface="RubiC"/>
              </a:rPr>
              <a:t>Híjar</a:t>
            </a:r>
            <a:endParaRPr lang="es-ES" sz="4000" b="1" dirty="0">
              <a:solidFill>
                <a:srgbClr val="00B05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87624" y="3356992"/>
            <a:ext cx="6408712" cy="18002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1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ANÁLISIS DE DATOS CON CALIDAD Y TOMA DE DECISIONES EN EL MUNCIPIO DE LAS GABIAS </a:t>
            </a:r>
            <a:endParaRPr lang="es-ES" sz="2000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5656" y="3473713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B050"/>
                </a:solidFill>
                <a:latin typeface="RubiC"/>
              </a:rPr>
              <a:t>Adecuación </a:t>
            </a:r>
            <a:r>
              <a:rPr lang="es-ES" sz="4000" b="1" dirty="0" err="1" smtClean="0">
                <a:solidFill>
                  <a:srgbClr val="00B050"/>
                </a:solidFill>
                <a:latin typeface="RubiC"/>
              </a:rPr>
              <a:t>videowall</a:t>
            </a:r>
            <a:r>
              <a:rPr lang="es-ES" sz="4000" b="1" dirty="0" smtClean="0">
                <a:solidFill>
                  <a:srgbClr val="00B050"/>
                </a:solidFill>
                <a:latin typeface="RubiC"/>
              </a:rPr>
              <a:t> en sede de Policía Local</a:t>
            </a:r>
            <a:endParaRPr lang="es-ES" sz="4000" b="1" dirty="0">
              <a:solidFill>
                <a:srgbClr val="00B05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87624" y="3356992"/>
            <a:ext cx="6408712" cy="18002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0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ANÁLISIS DE DATOS CON CALIDAD Y </a:t>
            </a: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TOMA DE DECISIONES</a:t>
            </a: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 EN EL MUNCIPIO DE LAS GABIAS </a:t>
            </a:r>
            <a:endParaRPr lang="es-ES" sz="2000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5656" y="3545721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B050"/>
                </a:solidFill>
                <a:latin typeface="RubiC"/>
              </a:rPr>
              <a:t>Adecuación horario Policía Local </a:t>
            </a:r>
            <a:endParaRPr lang="es-ES" sz="4000" b="1" dirty="0">
              <a:solidFill>
                <a:srgbClr val="00B05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87624" y="3356992"/>
            <a:ext cx="6408712" cy="18002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2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ANÁLISIS DE DATOS CON CALIDAD Y </a:t>
            </a: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TOMA DE DECISIONES</a:t>
            </a: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 EN EL MUNCIPIO DE LAS GABIAS </a:t>
            </a:r>
            <a:endParaRPr lang="es-ES" sz="2000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5656" y="3617729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B050"/>
                </a:solidFill>
                <a:latin typeface="RubiC"/>
              </a:rPr>
              <a:t>Cambio sentido circulación de calles </a:t>
            </a:r>
            <a:endParaRPr lang="es-ES" sz="4000" b="1" dirty="0">
              <a:solidFill>
                <a:srgbClr val="00B05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87624" y="3356992"/>
            <a:ext cx="6408712" cy="18002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4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ANÁLISIS DE DATOS CON CALIDAD Y </a:t>
            </a: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TOMA DE DECISIONES</a:t>
            </a: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 EN EL MUNCIPIO DE LAS GABIAS </a:t>
            </a:r>
            <a:endParaRPr lang="es-ES" sz="2000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5656" y="3617729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B050"/>
                </a:solidFill>
                <a:latin typeface="RubiC"/>
              </a:rPr>
              <a:t>Peatonalización de calles</a:t>
            </a:r>
            <a:endParaRPr lang="es-ES" sz="4000" b="1" dirty="0">
              <a:solidFill>
                <a:srgbClr val="00B05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87624" y="3356992"/>
            <a:ext cx="6408712" cy="18002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9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ANÁLISIS DE DATOS CON CALIDAD Y </a:t>
            </a: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TOMA DE DECISIONES</a:t>
            </a: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 EN EL MUNCIPIO DE LAS GABIAS </a:t>
            </a:r>
            <a:endParaRPr lang="es-ES" sz="2000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5656" y="3434224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B050"/>
                </a:solidFill>
                <a:latin typeface="RubiC"/>
              </a:rPr>
              <a:t>Recomendaciones a la Ciudad por cambios ambientales </a:t>
            </a:r>
            <a:endParaRPr lang="es-ES" sz="4000" b="1" dirty="0">
              <a:solidFill>
                <a:srgbClr val="00B05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87624" y="2924944"/>
            <a:ext cx="6408712" cy="291487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4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ANÁLISIS DE DATOS CON CALIDAD Y </a:t>
            </a: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TOMA DE DECISIONES</a:t>
            </a: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 EN EL MUNCIPIO DE LAS GABIAS </a:t>
            </a:r>
            <a:endParaRPr lang="es-ES" sz="2000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5656" y="3761745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B050"/>
                </a:solidFill>
                <a:latin typeface="RubiC"/>
              </a:rPr>
              <a:t>Ajustes horario recogida de residuos </a:t>
            </a:r>
            <a:endParaRPr lang="es-ES" sz="4000" b="1" dirty="0">
              <a:solidFill>
                <a:srgbClr val="00B05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87624" y="2924944"/>
            <a:ext cx="6408712" cy="291487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4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NUEVO PROYECTO SMART CITY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ANÁLISIS DE DATOS CON CALIDAD Y </a:t>
            </a: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TOMA DE DECISIONES</a:t>
            </a:r>
            <a:r>
              <a:rPr lang="es-ES" sz="2000" dirty="0" smtClean="0">
                <a:solidFill>
                  <a:srgbClr val="0070C0"/>
                </a:solidFill>
                <a:latin typeface="RubiC"/>
              </a:rPr>
              <a:t> EN EL MUNCIPIO DE LAS GABIAS </a:t>
            </a:r>
            <a:endParaRPr lang="es-ES" sz="2000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5656" y="3761745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B050"/>
                </a:solidFill>
                <a:latin typeface="RubiC"/>
              </a:rPr>
              <a:t>Ubicación de pantallas informativas </a:t>
            </a:r>
            <a:endParaRPr lang="es-ES" sz="4000" b="1" dirty="0">
              <a:solidFill>
                <a:srgbClr val="00B05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87624" y="2924944"/>
            <a:ext cx="6408712" cy="291487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8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Las Gabias en datos:</a:t>
            </a:r>
            <a:endParaRPr lang="es-ES" sz="2000" b="1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08814"/>
              </p:ext>
            </p:extLst>
          </p:nvPr>
        </p:nvGraphicFramePr>
        <p:xfrm>
          <a:off x="6084168" y="4941168"/>
          <a:ext cx="2498452" cy="933450"/>
        </p:xfrm>
        <a:graphic>
          <a:graphicData uri="http://schemas.openxmlformats.org/drawingml/2006/table">
            <a:tbl>
              <a:tblPr/>
              <a:tblGrid>
                <a:gridCol w="2498452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Vehículos </a:t>
                      </a:r>
                      <a:r>
                        <a:rPr lang="es-E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turismos</a:t>
                      </a:r>
                      <a:r>
                        <a:rPr lang="es-ES" sz="20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 en </a:t>
                      </a:r>
                      <a:r>
                        <a:rPr lang="es-E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2021</a:t>
                      </a:r>
                      <a:endParaRPr lang="es-ES" sz="2000" b="1" i="0" u="none" strike="noStrike" dirty="0">
                        <a:solidFill>
                          <a:srgbClr val="0070C0"/>
                        </a:solidFill>
                        <a:effectLst/>
                        <a:latin typeface="Rubi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10.716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84125"/>
              </p:ext>
            </p:extLst>
          </p:nvPr>
        </p:nvGraphicFramePr>
        <p:xfrm>
          <a:off x="925884" y="2708920"/>
          <a:ext cx="2133947" cy="942975"/>
        </p:xfrm>
        <a:graphic>
          <a:graphicData uri="http://schemas.openxmlformats.org/drawingml/2006/table">
            <a:tbl>
              <a:tblPr/>
              <a:tblGrid>
                <a:gridCol w="1317604"/>
                <a:gridCol w="816343"/>
              </a:tblGrid>
              <a:tr h="2640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PARO </a:t>
                      </a:r>
                      <a:r>
                        <a:rPr lang="es-E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(2021)</a:t>
                      </a:r>
                      <a:endParaRPr lang="es-ES" sz="2000" b="1" i="0" u="none" strike="noStrike" dirty="0">
                        <a:solidFill>
                          <a:srgbClr val="0070C0"/>
                        </a:solidFill>
                        <a:effectLst/>
                        <a:latin typeface="Rubi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Mujeres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1.564</a:t>
                      </a:r>
                      <a:endParaRPr lang="es-ES" sz="2000" b="0" i="0" u="none" strike="noStrike" dirty="0">
                        <a:solidFill>
                          <a:srgbClr val="0070C0"/>
                        </a:solidFill>
                        <a:effectLst/>
                        <a:latin typeface="Rubi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Hombres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1.043</a:t>
                      </a:r>
                      <a:endParaRPr lang="es-ES" sz="2000" b="0" i="0" u="none" strike="noStrike" dirty="0">
                        <a:solidFill>
                          <a:srgbClr val="0070C0"/>
                        </a:solidFill>
                        <a:effectLst/>
                        <a:latin typeface="Rubi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91710"/>
              </p:ext>
            </p:extLst>
          </p:nvPr>
        </p:nvGraphicFramePr>
        <p:xfrm>
          <a:off x="2771800" y="3861048"/>
          <a:ext cx="2880320" cy="1146565"/>
        </p:xfrm>
        <a:graphic>
          <a:graphicData uri="http://schemas.openxmlformats.org/drawingml/2006/table">
            <a:tbl>
              <a:tblPr/>
              <a:tblGrid>
                <a:gridCol w="2880320"/>
              </a:tblGrid>
              <a:tr h="76047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Contratos Temporales </a:t>
                      </a:r>
                      <a:r>
                        <a:rPr lang="es-E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(2021)</a:t>
                      </a:r>
                      <a:endParaRPr lang="es-ES" sz="2000" b="1" i="0" u="none" strike="noStrike" dirty="0">
                        <a:solidFill>
                          <a:srgbClr val="0070C0"/>
                        </a:solidFill>
                        <a:effectLst/>
                        <a:latin typeface="Rubi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2.325</a:t>
                      </a:r>
                      <a:endParaRPr lang="es-ES" sz="2000" b="0" i="0" u="none" strike="noStrike" dirty="0">
                        <a:solidFill>
                          <a:srgbClr val="0070C0"/>
                        </a:solidFill>
                        <a:effectLst/>
                        <a:latin typeface="Rubi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9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144015" y="1412776"/>
            <a:ext cx="89644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LAS GABIAS</a:t>
            </a:r>
          </a:p>
          <a:p>
            <a:pPr algn="ctr"/>
            <a:r>
              <a:rPr lang="es-ES" sz="3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MUNICIPIO INTELIGENTE</a:t>
            </a:r>
            <a:endParaRPr lang="es-ES" sz="3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3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endParaRPr lang="es-ES" sz="2000" dirty="0" smtClean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  <a:p>
            <a:pPr algn="ctr"/>
            <a:r>
              <a:rPr lang="es-ES" sz="2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Gobernanza </a:t>
            </a:r>
            <a:r>
              <a:rPr lang="es-ES" sz="2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de los datos e </a:t>
            </a:r>
            <a:r>
              <a:rPr lang="es-ES" sz="2000" dirty="0" smtClean="0">
                <a:solidFill>
                  <a:srgbClr val="0070C0"/>
                </a:solidFill>
                <a:latin typeface="RubiC"/>
                <a:cs typeface="Arabic Typesetting" panose="03020402040406030203" pitchFamily="66" charset="-78"/>
              </a:rPr>
              <a:t>indicadores</a:t>
            </a:r>
            <a:endParaRPr lang="es-ES" sz="3000" dirty="0">
              <a:solidFill>
                <a:srgbClr val="0070C0"/>
              </a:solidFill>
              <a:latin typeface="RubiC"/>
              <a:cs typeface="Arabic Typesetting" panose="03020402040406030203" pitchFamily="66" charset="-78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9" y="2420888"/>
            <a:ext cx="4096725" cy="380914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860032" y="465313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  <a:latin typeface="RubiC"/>
              </a:rPr>
              <a:t>ÁNIMO RESTO DE LAS AA.PP.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716016" y="4365104"/>
            <a:ext cx="3996020" cy="116268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3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Las Gabias en datos:</a:t>
            </a:r>
            <a:endParaRPr lang="es-ES" sz="2000" b="1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12264"/>
              </p:ext>
            </p:extLst>
          </p:nvPr>
        </p:nvGraphicFramePr>
        <p:xfrm>
          <a:off x="1834183" y="2847727"/>
          <a:ext cx="5186089" cy="2309465"/>
        </p:xfrm>
        <a:graphic>
          <a:graphicData uri="http://schemas.openxmlformats.org/drawingml/2006/table">
            <a:tbl>
              <a:tblPr/>
              <a:tblGrid>
                <a:gridCol w="4042919"/>
                <a:gridCol w="1143170"/>
              </a:tblGrid>
              <a:tr h="6294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Establecimientos con actividad económica en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42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Sin asalariados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727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7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Hasta 5 asalariados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3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Entre 6 y 19 asalariados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4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De 20 y más asalariados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Total establecimientos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Rubik"/>
                        </a:rPr>
                        <a:t>1.098</a:t>
                      </a:r>
                      <a:endParaRPr lang="es-ES" sz="2000" b="1" i="0" u="none" strike="noStrike" dirty="0">
                        <a:solidFill>
                          <a:srgbClr val="0070C0"/>
                        </a:solidFill>
                        <a:effectLst/>
                        <a:latin typeface="Rubik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0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Las Gabias en datos:</a:t>
            </a:r>
            <a:endParaRPr lang="es-ES" sz="2000" b="1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23028"/>
              </p:ext>
            </p:extLst>
          </p:nvPr>
        </p:nvGraphicFramePr>
        <p:xfrm>
          <a:off x="1475656" y="2693640"/>
          <a:ext cx="6120680" cy="2895600"/>
        </p:xfrm>
        <a:graphic>
          <a:graphicData uri="http://schemas.openxmlformats.org/drawingml/2006/table">
            <a:tbl>
              <a:tblPr/>
              <a:tblGrid>
                <a:gridCol w="5527080"/>
                <a:gridCol w="593600"/>
              </a:tblGrid>
              <a:tr h="4095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Principales actividades </a:t>
                      </a:r>
                      <a:r>
                        <a:rPr lang="es-E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económicas (2020)</a:t>
                      </a:r>
                      <a:endParaRPr lang="es-ES" sz="2000" b="1" i="0" u="none" strike="noStrike" dirty="0">
                        <a:solidFill>
                          <a:srgbClr val="0070C0"/>
                        </a:solidFill>
                        <a:effectLst/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Sección G. Comercio al por mayor y al por menor; reparación de vehículos de motor y motocicletas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Sección F. Construcción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Sección M. Actividades profesionales, científicas y técnicas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Sección C. Industria manufacturera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Sección H. Transporte y almacenamiento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3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0"/>
          <p:cNvSpPr txBox="1">
            <a:spLocks/>
          </p:cNvSpPr>
          <p:nvPr/>
        </p:nvSpPr>
        <p:spPr>
          <a:xfrm>
            <a:off x="899592" y="1844824"/>
            <a:ext cx="714358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0070C0"/>
                </a:solidFill>
                <a:latin typeface="RubiC"/>
              </a:rPr>
              <a:t>Las Gabias en datos:</a:t>
            </a:r>
            <a:endParaRPr lang="es-ES" sz="2000" b="1" dirty="0" smtClean="0">
              <a:solidFill>
                <a:srgbClr val="0070C0"/>
              </a:solidFill>
              <a:latin typeface="RubiC"/>
            </a:endParaRP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s-ES" sz="2000" dirty="0" smtClean="0">
              <a:latin typeface="RubiC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57459"/>
              </p:ext>
            </p:extLst>
          </p:nvPr>
        </p:nvGraphicFramePr>
        <p:xfrm>
          <a:off x="1043608" y="2910681"/>
          <a:ext cx="6783546" cy="2514600"/>
        </p:xfrm>
        <a:graphic>
          <a:graphicData uri="http://schemas.openxmlformats.org/drawingml/2006/table">
            <a:tbl>
              <a:tblPr/>
              <a:tblGrid>
                <a:gridCol w="1359414"/>
                <a:gridCol w="2008688"/>
                <a:gridCol w="1812553"/>
                <a:gridCol w="1602891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11.156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10.895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22.051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10.894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10.649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21.543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10.738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10.377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21.115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10.547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10.156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20.703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10.389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9.940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20.329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10.235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9.777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20.012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Rubik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7.002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6.343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3572D8"/>
                          </a:solidFill>
                          <a:effectLst/>
                          <a:latin typeface="Rubik"/>
                        </a:rPr>
                        <a:t>13.345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850" y="2060848"/>
            <a:ext cx="7272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La </a:t>
            </a:r>
            <a:r>
              <a:rPr lang="es-ES" sz="2000" b="1" dirty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gobernanza de datos 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refiere a la </a:t>
            </a:r>
            <a:r>
              <a:rPr lang="es-ES" sz="2000" b="1" dirty="0" smtClean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calidad</a:t>
            </a: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y </a:t>
            </a:r>
            <a:r>
              <a:rPr lang="es-ES" sz="2000" b="1" dirty="0">
                <a:solidFill>
                  <a:srgbClr val="00B0F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confiabilidad 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de los datos.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5293657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Abarca las políticas y actividades que establecen la infraestructura. </a:t>
            </a: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Designa 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a las </a:t>
            </a: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personas dentro 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de una organización </a:t>
            </a: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con 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la autoridad y </a:t>
            </a: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responsabilidad 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de </a:t>
            </a: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gestionar los datos</a:t>
            </a: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. </a:t>
            </a:r>
            <a:r>
              <a:rPr lang="es-ES" sz="2000" b="1" dirty="0" smtClean="0">
                <a:latin typeface="Rubik" panose="02000604000000020004" pitchFamily="2" charset="-79"/>
                <a:cs typeface="Rubik" panose="02000604000000020004" pitchFamily="2" charset="-79"/>
              </a:rPr>
              <a:t>Hoy me acompañan:</a:t>
            </a:r>
            <a:endParaRPr lang="es-ES" sz="2000" b="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69" y="2608473"/>
            <a:ext cx="1136923" cy="1260126"/>
          </a:xfrm>
          <a:prstGeom prst="rect">
            <a:avLst/>
          </a:prstGeom>
        </p:spPr>
      </p:pic>
      <p:pic>
        <p:nvPicPr>
          <p:cNvPr id="1026" name="Picture 2" descr="C:\Users\jvb\Desktop\LAS GABIAS\PRESENTACIÓN HUELVA\transparent-smart-city-icon-shield-icon-606211c5ee7118.894887771617039813976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64529"/>
            <a:ext cx="1512167" cy="19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5305" y="4141529"/>
            <a:ext cx="8083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La gestión de datos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 hace referencia a todas las funciones necesarias para recopilar, controlar, proteger, manipular y entregar datos. </a:t>
            </a:r>
          </a:p>
        </p:txBody>
      </p:sp>
    </p:spTree>
    <p:extLst>
      <p:ext uri="{BB962C8B-B14F-4D97-AF65-F5344CB8AC3E}">
        <p14:creationId xmlns:p14="http://schemas.microsoft.com/office/powerpoint/2010/main" val="2536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7"/>
            <a:ext cx="1584176" cy="130008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" y="6486500"/>
            <a:ext cx="966786" cy="3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2" y="15304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86521" y="1870426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La gobernanza de datos</a:t>
            </a:r>
            <a:endParaRPr lang="es-ES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66342" y="2426112"/>
            <a:ext cx="5885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La gobernanza de datos </a:t>
            </a: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establece: </a:t>
            </a:r>
          </a:p>
          <a:p>
            <a:endParaRPr lang="es-ES" sz="2000" dirty="0" smtClean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Procesos.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Procedimientos.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Rubik" panose="02000604000000020004" pitchFamily="2" charset="-79"/>
                <a:cs typeface="Rubik" panose="02000604000000020004" pitchFamily="2" charset="-79"/>
              </a:rPr>
              <a:t>Designa 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responsables de la precisión y confiabilidad de los datos.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8207" y="4797152"/>
            <a:ext cx="8188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Mientras que los </a:t>
            </a:r>
            <a:r>
              <a:rPr lang="es-ES" sz="2000" b="1" dirty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procesos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 persiguen objetivos más generales, los </a:t>
            </a:r>
            <a:r>
              <a:rPr lang="es-ES" sz="2000" b="1" dirty="0">
                <a:solidFill>
                  <a:srgbClr val="0070C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procedimientos</a:t>
            </a:r>
            <a:r>
              <a:rPr lang="es-ES" sz="2000" dirty="0">
                <a:latin typeface="Rubik" panose="02000604000000020004" pitchFamily="2" charset="-79"/>
                <a:cs typeface="Rubik" panose="02000604000000020004" pitchFamily="2" charset="-79"/>
              </a:rPr>
              <a:t> se enfocan en cumplir objetivos o tareas más específicas.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616">
            <a:off x="5402922" y="424951"/>
            <a:ext cx="4828043" cy="271577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939394" y="6271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Ayuntamiento de </a:t>
            </a:r>
          </a:p>
          <a:p>
            <a:pPr algn="ctr"/>
            <a:r>
              <a:rPr lang="es-ES" sz="1600" dirty="0" smtClean="0">
                <a:solidFill>
                  <a:srgbClr val="0070C0"/>
                </a:solidFill>
                <a:latin typeface="RubiC"/>
              </a:rPr>
              <a:t>Las Gabias</a:t>
            </a:r>
            <a:endParaRPr lang="es-ES" sz="1600" dirty="0">
              <a:solidFill>
                <a:srgbClr val="0070C0"/>
              </a:solidFill>
              <a:latin typeface="RubiC"/>
            </a:endParaRPr>
          </a:p>
        </p:txBody>
      </p:sp>
    </p:spTree>
    <p:extLst>
      <p:ext uri="{BB962C8B-B14F-4D97-AF65-F5344CB8AC3E}">
        <p14:creationId xmlns:p14="http://schemas.microsoft.com/office/powerpoint/2010/main" val="9537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954</Words>
  <Application>Microsoft Office PowerPoint</Application>
  <PresentationFormat>Presentación en pantalla (4:3)</PresentationFormat>
  <Paragraphs>361</Paragraphs>
  <Slides>40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Valenzuela Bruque</dc:creator>
  <cp:lastModifiedBy>Jaime Valenzuela Bruque</cp:lastModifiedBy>
  <cp:revision>89</cp:revision>
  <dcterms:created xsi:type="dcterms:W3CDTF">2022-09-26T10:28:49Z</dcterms:created>
  <dcterms:modified xsi:type="dcterms:W3CDTF">2022-09-27T11:26:58Z</dcterms:modified>
</cp:coreProperties>
</file>