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790" r:id="rId2"/>
    <p:sldId id="873" r:id="rId3"/>
    <p:sldId id="795" r:id="rId4"/>
    <p:sldId id="798" r:id="rId5"/>
    <p:sldId id="799" r:id="rId6"/>
    <p:sldId id="801" r:id="rId7"/>
    <p:sldId id="804" r:id="rId8"/>
    <p:sldId id="839" r:id="rId9"/>
    <p:sldId id="840" r:id="rId10"/>
    <p:sldId id="841" r:id="rId11"/>
    <p:sldId id="842" r:id="rId12"/>
    <p:sldId id="810" r:id="rId13"/>
    <p:sldId id="852" r:id="rId14"/>
    <p:sldId id="853" r:id="rId15"/>
    <p:sldId id="854" r:id="rId16"/>
    <p:sldId id="855" r:id="rId17"/>
    <p:sldId id="843" r:id="rId18"/>
    <p:sldId id="864" r:id="rId19"/>
    <p:sldId id="865" r:id="rId20"/>
    <p:sldId id="867" r:id="rId21"/>
    <p:sldId id="868" r:id="rId22"/>
    <p:sldId id="869" r:id="rId23"/>
    <p:sldId id="870" r:id="rId24"/>
    <p:sldId id="871" r:id="rId25"/>
    <p:sldId id="872" r:id="rId26"/>
    <p:sldId id="857" r:id="rId27"/>
    <p:sldId id="858" r:id="rId28"/>
    <p:sldId id="859" r:id="rId29"/>
    <p:sldId id="860" r:id="rId30"/>
    <p:sldId id="861" r:id="rId31"/>
    <p:sldId id="862" r:id="rId32"/>
    <p:sldId id="863" r:id="rId33"/>
    <p:sldId id="838" r:id="rId34"/>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14" userDrawn="1">
          <p15:clr>
            <a:srgbClr val="A4A3A4"/>
          </p15:clr>
        </p15:guide>
        <p15:guide id="3" orient="horz" pos="3108" userDrawn="1">
          <p15:clr>
            <a:srgbClr val="A4A3A4"/>
          </p15:clr>
        </p15:guide>
        <p15:guide id="4"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ómez de Bonilla González Margarita" initials="GdBG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7A3"/>
    <a:srgbClr val="FD900B"/>
    <a:srgbClr val="FFCC00"/>
    <a:srgbClr val="F763EC"/>
    <a:srgbClr val="F420E5"/>
    <a:srgbClr val="FFD602"/>
    <a:srgbClr val="FF9900"/>
    <a:srgbClr val="FD9D24"/>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95768" autoAdjust="0"/>
  </p:normalViewPr>
  <p:slideViewPr>
    <p:cSldViewPr>
      <p:cViewPr varScale="1">
        <p:scale>
          <a:sx n="100" d="100"/>
          <a:sy n="100" d="100"/>
        </p:scale>
        <p:origin x="3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082" y="-78"/>
      </p:cViewPr>
      <p:guideLst>
        <p:guide orient="horz" pos="3111"/>
        <p:guide pos="2114"/>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654792147517321E-2"/>
          <c:y val="8.2854519651113595E-2"/>
          <c:w val="0.88061429396156066"/>
          <c:h val="0.45783764240644004"/>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CECE-49DC-8885-122230B42AE9}"/>
              </c:ext>
            </c:extLst>
          </c:dPt>
          <c:dPt>
            <c:idx val="1"/>
            <c:bubble3D val="0"/>
            <c:spPr>
              <a:gradFill rotWithShape="1">
                <a:gsLst>
                  <a:gs pos="0">
                    <a:srgbClr val="FFC000"/>
                  </a:gs>
                  <a:gs pos="50000">
                    <a:srgbClr val="FF9900"/>
                  </a:gs>
                  <a:gs pos="100000">
                    <a:srgbClr val="FF9900"/>
                  </a:gs>
                </a:gsLst>
                <a:lin ang="5400000" scaled="0"/>
              </a:gradFill>
              <a:ln>
                <a:noFill/>
              </a:ln>
              <a:effectLst/>
              <a:sp3d/>
            </c:spPr>
            <c:extLst>
              <c:ext xmlns:c16="http://schemas.microsoft.com/office/drawing/2014/chart" uri="{C3380CC4-5D6E-409C-BE32-E72D297353CC}">
                <c16:uniqueId val="{00000003-CECE-49DC-8885-122230B42AE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CECE-49DC-8885-122230B42AE9}"/>
              </c:ext>
            </c:extLst>
          </c:dPt>
          <c:dLbls>
            <c:dLbl>
              <c:idx val="0"/>
              <c:spPr>
                <a:noFill/>
                <a:ln w="0">
                  <a:noFill/>
                </a:ln>
                <a:effectLst/>
              </c:spPr>
              <c:txPr>
                <a:bodyPr rot="0" spcFirstLastPara="1" vertOverflow="ellipsis" vert="horz" wrap="square" lIns="38100" tIns="19050" rIns="38100" bIns="19050" anchor="ctr" anchorCtr="0">
                  <a:spAutoFit/>
                </a:bodyPr>
                <a:lstStyle/>
                <a:p>
                  <a:pPr algn="ctr">
                    <a:defRPr lang="es-ES" sz="1400" b="1"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CECE-49DC-8885-122230B42AE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3-CECE-49DC-8885-122230B42AE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5-CECE-49DC-8885-122230B42AE9}"/>
                </c:ext>
              </c:extLst>
            </c:dLbl>
            <c:spPr>
              <a:noFill/>
              <a:ln>
                <a:solidFill>
                  <a:schemeClr val="accent1">
                    <a:shade val="50000"/>
                  </a:schemeClr>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Hoja1!$D$4:$D$6</c:f>
              <c:strCache>
                <c:ptCount val="3"/>
                <c:pt idx="0">
                  <c:v>Instrumento de planeamiento de carácter general</c:v>
                </c:pt>
                <c:pt idx="1">
                  <c:v>Proyecto de delimitación de suelo urbano</c:v>
                </c:pt>
                <c:pt idx="2">
                  <c:v>Sin planeamiento</c:v>
                </c:pt>
              </c:strCache>
            </c:strRef>
          </c:cat>
          <c:val>
            <c:numRef>
              <c:f>Hoja1!$C$4:$C$6</c:f>
              <c:numCache>
                <c:formatCode>0%</c:formatCode>
                <c:ptCount val="3"/>
                <c:pt idx="0">
                  <c:v>0.67</c:v>
                </c:pt>
                <c:pt idx="1">
                  <c:v>0.15</c:v>
                </c:pt>
                <c:pt idx="2">
                  <c:v>0.18</c:v>
                </c:pt>
              </c:numCache>
            </c:numRef>
          </c:val>
          <c:extLst>
            <c:ext xmlns:c16="http://schemas.microsoft.com/office/drawing/2014/chart" uri="{C3380CC4-5D6E-409C-BE32-E72D297353CC}">
              <c16:uniqueId val="{00000006-CECE-49DC-8885-122230B42AE9}"/>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9.661564473442813E-2"/>
          <c:y val="0.54139613068538117"/>
          <c:w val="0.84148663170246774"/>
          <c:h val="0.41097254788039755"/>
        </c:manualLayout>
      </c:layout>
      <c:overlay val="0"/>
      <c:spPr>
        <a:noFill/>
        <a:ln>
          <a:noFill/>
        </a:ln>
        <a:effectLst/>
      </c:spPr>
      <c:txPr>
        <a:bodyPr rot="0" spcFirstLastPara="1" vertOverflow="ellipsis" vert="horz" wrap="square" anchor="ctr" anchorCtr="1"/>
        <a:lstStyle/>
        <a:p>
          <a:pPr algn="just">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7" y="15"/>
            <a:ext cx="2918621" cy="492922"/>
          </a:xfrm>
          <a:prstGeom prst="rect">
            <a:avLst/>
          </a:prstGeom>
        </p:spPr>
        <p:txBody>
          <a:bodyPr vert="horz" lIns="90606" tIns="45302" rIns="90606" bIns="45302" rtlCol="0"/>
          <a:lstStyle>
            <a:lvl1pPr algn="l">
              <a:defRPr sz="1200"/>
            </a:lvl1pPr>
          </a:lstStyle>
          <a:p>
            <a:endParaRPr lang="es-ES"/>
          </a:p>
        </p:txBody>
      </p:sp>
      <p:sp>
        <p:nvSpPr>
          <p:cNvPr id="3" name="2 Marcador de fecha"/>
          <p:cNvSpPr>
            <a:spLocks noGrp="1"/>
          </p:cNvSpPr>
          <p:nvPr>
            <p:ph type="dt" sz="quarter" idx="1"/>
          </p:nvPr>
        </p:nvSpPr>
        <p:spPr>
          <a:xfrm>
            <a:off x="3815589" y="15"/>
            <a:ext cx="2918621" cy="492922"/>
          </a:xfrm>
          <a:prstGeom prst="rect">
            <a:avLst/>
          </a:prstGeom>
        </p:spPr>
        <p:txBody>
          <a:bodyPr vert="horz" lIns="90606" tIns="45302" rIns="90606" bIns="45302" rtlCol="0"/>
          <a:lstStyle>
            <a:lvl1pPr algn="r">
              <a:defRPr sz="1200"/>
            </a:lvl1pPr>
          </a:lstStyle>
          <a:p>
            <a:fld id="{5FC24E5B-3167-4F59-B592-A52EA4F13810}" type="datetimeFigureOut">
              <a:rPr lang="es-ES" smtClean="0"/>
              <a:pPr/>
              <a:t>21/01/2020</a:t>
            </a:fld>
            <a:endParaRPr lang="es-ES"/>
          </a:p>
        </p:txBody>
      </p:sp>
      <p:sp>
        <p:nvSpPr>
          <p:cNvPr id="4" name="3 Marcador de pie de página"/>
          <p:cNvSpPr>
            <a:spLocks noGrp="1"/>
          </p:cNvSpPr>
          <p:nvPr>
            <p:ph type="ftr" sz="quarter" idx="2"/>
          </p:nvPr>
        </p:nvSpPr>
        <p:spPr>
          <a:xfrm>
            <a:off x="17" y="9371832"/>
            <a:ext cx="2918621" cy="492922"/>
          </a:xfrm>
          <a:prstGeom prst="rect">
            <a:avLst/>
          </a:prstGeom>
        </p:spPr>
        <p:txBody>
          <a:bodyPr vert="horz" lIns="90606" tIns="45302" rIns="90606" bIns="45302" rtlCol="0" anchor="b"/>
          <a:lstStyle>
            <a:lvl1pPr algn="l">
              <a:defRPr sz="1200"/>
            </a:lvl1pPr>
          </a:lstStyle>
          <a:p>
            <a:endParaRPr lang="es-ES"/>
          </a:p>
        </p:txBody>
      </p:sp>
      <p:sp>
        <p:nvSpPr>
          <p:cNvPr id="6" name="5 Marcador de número de diapositiva"/>
          <p:cNvSpPr>
            <a:spLocks noGrp="1"/>
          </p:cNvSpPr>
          <p:nvPr>
            <p:ph type="sldNum" sz="quarter" idx="3"/>
          </p:nvPr>
        </p:nvSpPr>
        <p:spPr>
          <a:xfrm>
            <a:off x="3815589" y="9371829"/>
            <a:ext cx="2918621" cy="492922"/>
          </a:xfrm>
          <a:prstGeom prst="rect">
            <a:avLst/>
          </a:prstGeom>
        </p:spPr>
        <p:txBody>
          <a:bodyPr vert="horz" lIns="90616" tIns="45310" rIns="90616" bIns="45310" rtlCol="0" anchor="b"/>
          <a:lstStyle>
            <a:lvl1pPr algn="r">
              <a:defRPr sz="1200"/>
            </a:lvl1pPr>
          </a:lstStyle>
          <a:p>
            <a:fld id="{E1FCF052-041F-405B-922A-8A90E004BDD1}" type="slidenum">
              <a:rPr lang="es-ES" smtClean="0"/>
              <a:pPr/>
              <a:t>‹Nº›</a:t>
            </a:fld>
            <a:endParaRPr lang="es-ES"/>
          </a:p>
        </p:txBody>
      </p:sp>
    </p:spTree>
    <p:extLst>
      <p:ext uri="{BB962C8B-B14F-4D97-AF65-F5344CB8AC3E}">
        <p14:creationId xmlns:p14="http://schemas.microsoft.com/office/powerpoint/2010/main" val="4117988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6" y="20"/>
            <a:ext cx="2918830" cy="493315"/>
          </a:xfrm>
          <a:prstGeom prst="rect">
            <a:avLst/>
          </a:prstGeom>
        </p:spPr>
        <p:txBody>
          <a:bodyPr vert="horz" lIns="90606" tIns="45302" rIns="90606" bIns="45302" rtlCol="0"/>
          <a:lstStyle>
            <a:lvl1pPr algn="l">
              <a:defRPr sz="1200"/>
            </a:lvl1pPr>
          </a:lstStyle>
          <a:p>
            <a:endParaRPr lang="es-ES"/>
          </a:p>
        </p:txBody>
      </p:sp>
      <p:sp>
        <p:nvSpPr>
          <p:cNvPr id="3" name="2 Marcador de fecha"/>
          <p:cNvSpPr>
            <a:spLocks noGrp="1"/>
          </p:cNvSpPr>
          <p:nvPr>
            <p:ph type="dt" idx="1"/>
          </p:nvPr>
        </p:nvSpPr>
        <p:spPr>
          <a:xfrm>
            <a:off x="3815387" y="20"/>
            <a:ext cx="2918830" cy="493315"/>
          </a:xfrm>
          <a:prstGeom prst="rect">
            <a:avLst/>
          </a:prstGeom>
        </p:spPr>
        <p:txBody>
          <a:bodyPr vert="horz" lIns="90606" tIns="45302" rIns="90606" bIns="45302" rtlCol="0"/>
          <a:lstStyle>
            <a:lvl1pPr algn="r">
              <a:defRPr sz="1200"/>
            </a:lvl1pPr>
          </a:lstStyle>
          <a:p>
            <a:fld id="{6F940517-8DD4-4FFA-B25D-011139F28B30}" type="datetimeFigureOut">
              <a:rPr lang="es-ES" smtClean="0"/>
              <a:pPr/>
              <a:t>21/01/2020</a:t>
            </a:fld>
            <a:endParaRPr lang="es-ES"/>
          </a:p>
        </p:txBody>
      </p:sp>
      <p:sp>
        <p:nvSpPr>
          <p:cNvPr id="4" name="3 Marcador de imagen de diapositiva"/>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06" tIns="45302" rIns="90606" bIns="45302" rtlCol="0" anchor="ctr"/>
          <a:lstStyle/>
          <a:p>
            <a:endParaRPr lang="es-ES"/>
          </a:p>
        </p:txBody>
      </p:sp>
      <p:sp>
        <p:nvSpPr>
          <p:cNvPr id="5" name="4 Marcador de notas"/>
          <p:cNvSpPr>
            <a:spLocks noGrp="1"/>
          </p:cNvSpPr>
          <p:nvPr>
            <p:ph type="body" sz="quarter" idx="3"/>
          </p:nvPr>
        </p:nvSpPr>
        <p:spPr>
          <a:xfrm>
            <a:off x="673577" y="4686518"/>
            <a:ext cx="5388610" cy="4439843"/>
          </a:xfrm>
          <a:prstGeom prst="rect">
            <a:avLst/>
          </a:prstGeom>
        </p:spPr>
        <p:txBody>
          <a:bodyPr vert="horz" lIns="90606" tIns="45302" rIns="90606" bIns="4530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6" y="9371306"/>
            <a:ext cx="2918830" cy="493315"/>
          </a:xfrm>
          <a:prstGeom prst="rect">
            <a:avLst/>
          </a:prstGeom>
        </p:spPr>
        <p:txBody>
          <a:bodyPr vert="horz" lIns="90606" tIns="45302" rIns="90606" bIns="4530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15387" y="9371306"/>
            <a:ext cx="2918830" cy="493315"/>
          </a:xfrm>
          <a:prstGeom prst="rect">
            <a:avLst/>
          </a:prstGeom>
        </p:spPr>
        <p:txBody>
          <a:bodyPr vert="horz" lIns="90606" tIns="45302" rIns="90606" bIns="45302" rtlCol="0" anchor="b"/>
          <a:lstStyle>
            <a:lvl1pPr algn="r">
              <a:defRPr sz="1200"/>
            </a:lvl1pPr>
          </a:lstStyle>
          <a:p>
            <a:fld id="{C6AF5ABA-ECD5-47C5-9BBF-755B166699CB}" type="slidenum">
              <a:rPr lang="es-ES" smtClean="0"/>
              <a:pPr/>
              <a:t>‹Nº›</a:t>
            </a:fld>
            <a:endParaRPr lang="es-ES"/>
          </a:p>
        </p:txBody>
      </p:sp>
    </p:spTree>
    <p:extLst>
      <p:ext uri="{BB962C8B-B14F-4D97-AF65-F5344CB8AC3E}">
        <p14:creationId xmlns:p14="http://schemas.microsoft.com/office/powerpoint/2010/main" val="284475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20</a:t>
            </a:fld>
            <a:endParaRPr lang="es-ES"/>
          </a:p>
        </p:txBody>
      </p:sp>
    </p:spTree>
    <p:extLst>
      <p:ext uri="{BB962C8B-B14F-4D97-AF65-F5344CB8AC3E}">
        <p14:creationId xmlns:p14="http://schemas.microsoft.com/office/powerpoint/2010/main" val="17132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21</a:t>
            </a:fld>
            <a:endParaRPr lang="es-ES"/>
          </a:p>
        </p:txBody>
      </p:sp>
    </p:spTree>
    <p:extLst>
      <p:ext uri="{BB962C8B-B14F-4D97-AF65-F5344CB8AC3E}">
        <p14:creationId xmlns:p14="http://schemas.microsoft.com/office/powerpoint/2010/main" val="292958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22</a:t>
            </a:fld>
            <a:endParaRPr lang="es-ES"/>
          </a:p>
        </p:txBody>
      </p:sp>
    </p:spTree>
    <p:extLst>
      <p:ext uri="{BB962C8B-B14F-4D97-AF65-F5344CB8AC3E}">
        <p14:creationId xmlns:p14="http://schemas.microsoft.com/office/powerpoint/2010/main" val="178768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23</a:t>
            </a:fld>
            <a:endParaRPr lang="es-ES"/>
          </a:p>
        </p:txBody>
      </p:sp>
    </p:spTree>
    <p:extLst>
      <p:ext uri="{BB962C8B-B14F-4D97-AF65-F5344CB8AC3E}">
        <p14:creationId xmlns:p14="http://schemas.microsoft.com/office/powerpoint/2010/main" val="50467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24</a:t>
            </a:fld>
            <a:endParaRPr lang="es-ES"/>
          </a:p>
        </p:txBody>
      </p:sp>
    </p:spTree>
    <p:extLst>
      <p:ext uri="{BB962C8B-B14F-4D97-AF65-F5344CB8AC3E}">
        <p14:creationId xmlns:p14="http://schemas.microsoft.com/office/powerpoint/2010/main" val="47768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25</a:t>
            </a:fld>
            <a:endParaRPr lang="es-ES"/>
          </a:p>
        </p:txBody>
      </p:sp>
    </p:spTree>
    <p:extLst>
      <p:ext uri="{BB962C8B-B14F-4D97-AF65-F5344CB8AC3E}">
        <p14:creationId xmlns:p14="http://schemas.microsoft.com/office/powerpoint/2010/main" val="173199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AF5ABA-ECD5-47C5-9BBF-755B166699CB}" type="slidenum">
              <a:rPr lang="es-ES" smtClean="0"/>
              <a:pPr/>
              <a:t>29</a:t>
            </a:fld>
            <a:endParaRPr lang="es-ES"/>
          </a:p>
        </p:txBody>
      </p:sp>
    </p:spTree>
    <p:extLst>
      <p:ext uri="{BB962C8B-B14F-4D97-AF65-F5344CB8AC3E}">
        <p14:creationId xmlns:p14="http://schemas.microsoft.com/office/powerpoint/2010/main" val="2172975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alphaModFix amt="21000"/>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115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4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fomento.e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dirty="0" smtClean="0"/>
              <a:t>Haga clic para modificar el estilo de título del patrón</a:t>
            </a:r>
            <a:endParaRPr lang="en-US" dirty="0"/>
          </a:p>
        </p:txBody>
      </p:sp>
      <p:sp>
        <p:nvSpPr>
          <p:cNvPr id="1028" name="12 Marcador de texto"/>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fontAlgn="base">
              <a:spcBef>
                <a:spcPct val="0"/>
              </a:spcBef>
              <a:spcAft>
                <a:spcPct val="0"/>
              </a:spcAft>
              <a:defRPr/>
            </a:pPr>
            <a:fld id="{AFD24682-52E6-4F40-BE4F-F4632AFCEB3E}" type="datetime1">
              <a:rPr lang="es-ES" smtClean="0">
                <a:solidFill>
                  <a:srgbClr val="242852"/>
                </a:solidFill>
              </a:rPr>
              <a:pPr fontAlgn="base">
                <a:spcBef>
                  <a:spcPct val="0"/>
                </a:spcBef>
                <a:spcAft>
                  <a:spcPct val="0"/>
                </a:spcAft>
                <a:defRPr/>
              </a:pPr>
              <a:t>21/01/2020</a:t>
            </a:fld>
            <a:endParaRPr lang="es-ES">
              <a:solidFill>
                <a:srgbClr val="242852"/>
              </a:solidFill>
            </a:endParaRPr>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032" name="8 Conector recto"/>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prstClr val="black"/>
              </a:solidFill>
              <a:latin typeface="Arial" charset="0"/>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4" name="10 Conector recto"/>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a:solidFill>
                <a:prstClr val="black"/>
              </a:solidFill>
              <a:latin typeface="Arial" charset="0"/>
            </a:endParaRPr>
          </a:p>
        </p:txBody>
      </p:sp>
      <p:sp>
        <p:nvSpPr>
          <p:cNvPr id="15" name="Rectangle 8"/>
          <p:cNvSpPr>
            <a:spLocks noChangeArrowheads="1"/>
          </p:cNvSpPr>
          <p:nvPr userDrawn="1"/>
        </p:nvSpPr>
        <p:spPr bwMode="auto">
          <a:xfrm>
            <a:off x="1835150" y="0"/>
            <a:ext cx="7308850" cy="836613"/>
          </a:xfrm>
          <a:prstGeom prst="rect">
            <a:avLst/>
          </a:prstGeom>
          <a:solidFill>
            <a:schemeClr val="accent1">
              <a:lumMod val="75000"/>
            </a:schemeClr>
          </a:solidFill>
          <a:ln>
            <a:noFill/>
          </a:ln>
          <a:effectLst/>
        </p:spPr>
        <p:txBody>
          <a:bodyPr wrap="none" anchor="ctr"/>
          <a:lstStyle/>
          <a:p>
            <a:pPr fontAlgn="base">
              <a:spcBef>
                <a:spcPct val="0"/>
              </a:spcBef>
              <a:spcAft>
                <a:spcPct val="0"/>
              </a:spcAft>
              <a:defRPr/>
            </a:pPr>
            <a:endParaRPr lang="es-ES">
              <a:solidFill>
                <a:prstClr val="black"/>
              </a:solidFill>
              <a:latin typeface="Arial" charset="0"/>
            </a:endParaRPr>
          </a:p>
        </p:txBody>
      </p:sp>
      <p:sp>
        <p:nvSpPr>
          <p:cNvPr id="1038" name="Text Box 9"/>
          <p:cNvSpPr txBox="1">
            <a:spLocks noChangeArrowheads="1"/>
          </p:cNvSpPr>
          <p:nvPr userDrawn="1"/>
        </p:nvSpPr>
        <p:spPr bwMode="auto">
          <a:xfrm>
            <a:off x="179388" y="6603836"/>
            <a:ext cx="8856662" cy="22225"/>
          </a:xfrm>
          <a:prstGeom prst="rect">
            <a:avLst/>
          </a:prstGeom>
          <a:gradFill rotWithShape="1">
            <a:gsLst>
              <a:gs pos="0">
                <a:srgbClr val="DDDDDD"/>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defRPr/>
            </a:pPr>
            <a:endParaRPr lang="es-ES" smtClean="0">
              <a:solidFill>
                <a:prstClr val="black"/>
              </a:solidFill>
            </a:endParaRPr>
          </a:p>
        </p:txBody>
      </p:sp>
      <p:sp>
        <p:nvSpPr>
          <p:cNvPr id="1039" name="Text Box 10"/>
          <p:cNvSpPr txBox="1">
            <a:spLocks noChangeArrowheads="1"/>
          </p:cNvSpPr>
          <p:nvPr userDrawn="1"/>
        </p:nvSpPr>
        <p:spPr bwMode="auto">
          <a:xfrm>
            <a:off x="7740650" y="6750050"/>
            <a:ext cx="11525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defRPr/>
            </a:pPr>
            <a:endParaRPr lang="es-ES" sz="800" smtClean="0">
              <a:solidFill>
                <a:prstClr val="black"/>
              </a:solidFill>
            </a:endParaRPr>
          </a:p>
        </p:txBody>
      </p:sp>
      <p:pic>
        <p:nvPicPr>
          <p:cNvPr id="1042" name="Picture 14" descr="mfom">
            <a:hlinkClick r:id="rId4" tooltip="http://www.fomento.es/"/>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34194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Elipse"/>
          <p:cNvSpPr/>
          <p:nvPr/>
        </p:nvSpPr>
        <p:spPr>
          <a:xfrm>
            <a:off x="8366125" y="6220536"/>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900" dirty="0">
              <a:solidFill>
                <a:schemeClr val="bg1"/>
              </a:solidFill>
              <a:latin typeface="Candara" pitchFamily="34" charset="0"/>
            </a:endParaRPr>
          </a:p>
        </p:txBody>
      </p:sp>
      <p:sp>
        <p:nvSpPr>
          <p:cNvPr id="2" name="1 CuadroTexto"/>
          <p:cNvSpPr txBox="1"/>
          <p:nvPr userDrawn="1"/>
        </p:nvSpPr>
        <p:spPr>
          <a:xfrm>
            <a:off x="8460432" y="6381328"/>
            <a:ext cx="378768" cy="215444"/>
          </a:xfrm>
          <a:prstGeom prst="rect">
            <a:avLst/>
          </a:prstGeom>
          <a:noFill/>
        </p:spPr>
        <p:txBody>
          <a:bodyPr wrap="square" rtlCol="0">
            <a:spAutoFit/>
          </a:bodyPr>
          <a:lstStyle/>
          <a:p>
            <a:fld id="{874F1472-EE3E-490C-8DAB-01F9363DAAAC}" type="slidenum">
              <a:rPr lang="es-ES" sz="800" smtClean="0">
                <a:solidFill>
                  <a:schemeClr val="bg1"/>
                </a:solidFill>
                <a:latin typeface="Candara" pitchFamily="34" charset="0"/>
              </a:rPr>
              <a:pPr/>
              <a:t>‹Nº›</a:t>
            </a:fld>
            <a:endParaRPr lang="es-ES" sz="800" dirty="0">
              <a:solidFill>
                <a:schemeClr val="bg1"/>
              </a:solidFill>
              <a:latin typeface="Candara" pitchFamily="34" charset="0"/>
            </a:endParaRPr>
          </a:p>
        </p:txBody>
      </p:sp>
    </p:spTree>
    <p:extLst>
      <p:ext uri="{BB962C8B-B14F-4D97-AF65-F5344CB8AC3E}">
        <p14:creationId xmlns:p14="http://schemas.microsoft.com/office/powerpoint/2010/main" val="4125117838"/>
      </p:ext>
    </p:extLst>
  </p:cSld>
  <p:clrMap bg1="lt1" tx1="dk1" bg2="lt2" tx2="dk2" accent1="accent1" accent2="accent2" accent3="accent3" accent4="accent4" accent5="accent5" accent6="accent6" hlink="hlink" folHlink="folHlink"/>
  <p:sldLayoutIdLst>
    <p:sldLayoutId id="2147483662" r:id="rId1"/>
    <p:sldLayoutId id="2147483667" r:id="rId2"/>
  </p:sldLayoutIdLst>
  <p:timing>
    <p:tnLst>
      <p:par>
        <p:cTn id="1" dur="indefinite" restart="never" nodeType="tmRoot"/>
      </p:par>
    </p:tn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558AB8"/>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7CCE5"/>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CC0E7"/>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2000" b="-2000"/>
          </a:stretch>
        </a:blipFill>
        <a:effectLst/>
      </p:bgPr>
    </p:bg>
    <p:spTree>
      <p:nvGrpSpPr>
        <p:cNvPr id="1" name=""/>
        <p:cNvGrpSpPr/>
        <p:nvPr/>
      </p:nvGrpSpPr>
      <p:grpSpPr>
        <a:xfrm>
          <a:off x="0" y="0"/>
          <a:ext cx="0" cy="0"/>
          <a:chOff x="0" y="0"/>
          <a:chExt cx="0" cy="0"/>
        </a:xfrm>
      </p:grpSpPr>
      <p:sp>
        <p:nvSpPr>
          <p:cNvPr id="3" name="Forma libre 2"/>
          <p:cNvSpPr/>
          <p:nvPr/>
        </p:nvSpPr>
        <p:spPr>
          <a:xfrm>
            <a:off x="-3177" y="4293096"/>
            <a:ext cx="9149969" cy="2574429"/>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6660232" y="5373216"/>
            <a:ext cx="2808312" cy="1384995"/>
          </a:xfrm>
          <a:prstGeom prst="rect">
            <a:avLst/>
          </a:prstGeom>
          <a:noFill/>
        </p:spPr>
        <p:txBody>
          <a:bodyPr wrap="square" rtlCol="0">
            <a:spAutoFit/>
          </a:bodyPr>
          <a:lstStyle/>
          <a:p>
            <a:r>
              <a:rPr lang="es-ES" sz="2800" b="1" dirty="0" smtClean="0">
                <a:latin typeface="+mj-lt"/>
              </a:rPr>
              <a:t>AGENDA URBANA ESPAÑOLA</a:t>
            </a:r>
            <a:endParaRPr lang="es-ES" sz="2800" b="1" dirty="0">
              <a:latin typeface="+mj-lt"/>
            </a:endParaRPr>
          </a:p>
        </p:txBody>
      </p:sp>
      <p:sp>
        <p:nvSpPr>
          <p:cNvPr id="5" name="CuadroTexto 4"/>
          <p:cNvSpPr txBox="1"/>
          <p:nvPr/>
        </p:nvSpPr>
        <p:spPr>
          <a:xfrm rot="5400000">
            <a:off x="-475872" y="-577845"/>
            <a:ext cx="5131533" cy="7725192"/>
          </a:xfrm>
          <a:prstGeom prst="rect">
            <a:avLst/>
          </a:prstGeom>
          <a:noFill/>
        </p:spPr>
        <p:txBody>
          <a:bodyPr wrap="none" rtlCol="0">
            <a:spAutoFit/>
          </a:bodyPr>
          <a:lstStyle/>
          <a:p>
            <a:r>
              <a:rPr lang="es-ES" sz="49600" dirty="0">
                <a:solidFill>
                  <a:srgbClr val="FFCC00">
                    <a:alpha val="65000"/>
                  </a:srgbClr>
                </a:solidFill>
                <a:latin typeface="Arial Black" panose="020B0A04020102020204" pitchFamily="34" charset="0"/>
              </a:rPr>
              <a:t>A</a:t>
            </a:r>
          </a:p>
        </p:txBody>
      </p:sp>
      <p:cxnSp>
        <p:nvCxnSpPr>
          <p:cNvPr id="6" name="Conector recto 5"/>
          <p:cNvCxnSpPr/>
          <p:nvPr/>
        </p:nvCxnSpPr>
        <p:spPr>
          <a:xfrm>
            <a:off x="6516216" y="5575548"/>
            <a:ext cx="0" cy="10218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489938" y="5817784"/>
            <a:ext cx="3744416" cy="369332"/>
          </a:xfrm>
          <a:prstGeom prst="rect">
            <a:avLst/>
          </a:prstGeom>
          <a:noFill/>
        </p:spPr>
        <p:txBody>
          <a:bodyPr wrap="square" rtlCol="0">
            <a:spAutoFit/>
          </a:bodyPr>
          <a:lstStyle/>
          <a:p>
            <a:pPr algn="r"/>
            <a:r>
              <a:rPr lang="es-ES" dirty="0" smtClean="0"/>
              <a:t>Algeciras, 23 de enero de 2020</a:t>
            </a:r>
            <a:endParaRPr lang="es-ES" dirty="0"/>
          </a:p>
        </p:txBody>
      </p:sp>
      <p:sp>
        <p:nvSpPr>
          <p:cNvPr id="2" name="Rectángulo 1"/>
          <p:cNvSpPr/>
          <p:nvPr/>
        </p:nvSpPr>
        <p:spPr>
          <a:xfrm>
            <a:off x="3366120" y="4646711"/>
            <a:ext cx="4572000" cy="646331"/>
          </a:xfrm>
          <a:prstGeom prst="rect">
            <a:avLst/>
          </a:prstGeom>
        </p:spPr>
        <p:txBody>
          <a:bodyPr>
            <a:spAutoFit/>
          </a:bodyPr>
          <a:lstStyle/>
          <a:p>
            <a:pPr algn="ctr"/>
            <a:r>
              <a:rPr lang="es-ES" b="1" dirty="0">
                <a:solidFill>
                  <a:schemeClr val="accent3">
                    <a:lumMod val="75000"/>
                  </a:schemeClr>
                </a:solidFill>
              </a:rPr>
              <a:t>Marco estratégico para orientar las políticas urbanas</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720998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p:cNvPicPr>
            <a:picLocks noChangeAspect="1"/>
          </p:cNvPicPr>
          <p:nvPr/>
        </p:nvPicPr>
        <p:blipFill rotWithShape="1">
          <a:blip r:embed="rId2">
            <a:clrChange>
              <a:clrFrom>
                <a:srgbClr val="FEFEFE"/>
              </a:clrFrom>
              <a:clrTo>
                <a:srgbClr val="FEFEFE">
                  <a:alpha val="0"/>
                </a:srgbClr>
              </a:clrTo>
            </a:clrChange>
            <a:lum bright="70000" contrast="-70000"/>
            <a:extLst>
              <a:ext uri="{28A0092B-C50C-407E-A947-70E740481C1C}">
                <a14:useLocalDpi xmlns:a14="http://schemas.microsoft.com/office/drawing/2010/main" val="0"/>
              </a:ext>
            </a:extLst>
          </a:blip>
          <a:srcRect t="2713"/>
          <a:stretch/>
        </p:blipFill>
        <p:spPr>
          <a:xfrm rot="18157040">
            <a:off x="816138" y="1822764"/>
            <a:ext cx="2558308" cy="3976401"/>
          </a:xfrm>
          <a:prstGeom prst="rect">
            <a:avLst/>
          </a:prstGeom>
        </p:spPr>
      </p:pic>
      <p:sp>
        <p:nvSpPr>
          <p:cNvPr id="7" name="CuadroTexto 6"/>
          <p:cNvSpPr txBox="1"/>
          <p:nvPr/>
        </p:nvSpPr>
        <p:spPr>
          <a:xfrm>
            <a:off x="2929959" y="836713"/>
            <a:ext cx="6214041" cy="4723479"/>
          </a:xfrm>
          <a:prstGeom prst="rect">
            <a:avLst/>
          </a:prstGeom>
          <a:solidFill>
            <a:schemeClr val="bg1">
              <a:lumMod val="75000"/>
              <a:alpha val="65000"/>
            </a:schemeClr>
          </a:solidFill>
        </p:spPr>
        <p:txBody>
          <a:bodyPr wrap="square" rtlCol="0">
            <a:spAutoFit/>
          </a:bodyPr>
          <a:lstStyle/>
          <a:p>
            <a:endParaRPr lang="es-ES" sz="2000" dirty="0"/>
          </a:p>
        </p:txBody>
      </p:sp>
      <p:sp>
        <p:nvSpPr>
          <p:cNvPr id="23" name="Forma libre 22"/>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a:p>
            <a:pPr algn="ctr"/>
            <a:endParaRPr lang="es-ES" sz="1600" dirty="0"/>
          </a:p>
          <a:p>
            <a:pPr algn="ctr"/>
            <a:endParaRPr lang="es-ES" sz="1600" dirty="0"/>
          </a:p>
          <a:p>
            <a:pPr algn="ctr"/>
            <a:endParaRPr lang="es-ES" sz="1600" dirty="0" smtClean="0"/>
          </a:p>
          <a:p>
            <a:pPr algn="ctr"/>
            <a:r>
              <a:rPr lang="es-ES" sz="1600" i="1" dirty="0" smtClean="0"/>
              <a:t>Se trata de apostar </a:t>
            </a:r>
            <a:r>
              <a:rPr lang="es-ES" sz="1600" i="1" dirty="0"/>
              <a:t>por </a:t>
            </a:r>
            <a:r>
              <a:rPr lang="es-ES" sz="1600" b="1" i="1" dirty="0"/>
              <a:t>ciudades más verdes</a:t>
            </a:r>
            <a:r>
              <a:rPr lang="es-ES" sz="1600" i="1" dirty="0"/>
              <a:t>, menos congestionadas </a:t>
            </a:r>
            <a:r>
              <a:rPr lang="es-ES" sz="1600" i="1" dirty="0" smtClean="0"/>
              <a:t>por la </a:t>
            </a:r>
            <a:r>
              <a:rPr lang="es-ES" sz="1600" i="1" dirty="0"/>
              <a:t>movilidad motorizada, con más espacios de disfrute para el peatón y con una mejor calidad del aire.</a:t>
            </a:r>
          </a:p>
        </p:txBody>
      </p:sp>
      <p:sp>
        <p:nvSpPr>
          <p:cNvPr id="9" name="3 Rectángulo"/>
          <p:cNvSpPr/>
          <p:nvPr/>
        </p:nvSpPr>
        <p:spPr>
          <a:xfrm>
            <a:off x="2916993" y="2855719"/>
            <a:ext cx="6080924" cy="2523768"/>
          </a:xfrm>
          <a:prstGeom prst="rect">
            <a:avLst/>
          </a:prstGeom>
          <a:solidFill>
            <a:schemeClr val="bg1">
              <a:lumMod val="95000"/>
            </a:schemeClr>
          </a:solidFill>
        </p:spPr>
        <p:txBody>
          <a:bodyPr wrap="square">
            <a:spAutoFit/>
          </a:bodyPr>
          <a:lstStyle/>
          <a:p>
            <a:pPr algn="just"/>
            <a:r>
              <a:rPr lang="es-ES" altLang="es-ES" sz="1600" b="1" dirty="0" smtClean="0">
                <a:solidFill>
                  <a:srgbClr val="4F97A3"/>
                </a:solidFill>
                <a:latin typeface="Arial" panose="020B0604020202020204" pitchFamily="34" charset="0"/>
                <a:cs typeface="Arial" panose="020B0604020202020204" pitchFamily="34" charset="0"/>
              </a:rPr>
              <a:t>Retos:</a:t>
            </a:r>
          </a:p>
          <a:p>
            <a:pPr marL="342900" lvl="0" indent="-342900">
              <a:buFont typeface="Arial" panose="020B0604020202020204" pitchFamily="34" charset="0"/>
              <a:buChar char="•"/>
            </a:pPr>
            <a:r>
              <a:rPr lang="es-ES" sz="1600" b="1" dirty="0">
                <a:solidFill>
                  <a:srgbClr val="297FD5">
                    <a:lumMod val="75000"/>
                  </a:srgbClr>
                </a:solidFill>
                <a:latin typeface="Arial" panose="020B0604020202020204" pitchFamily="34" charset="0"/>
                <a:cs typeface="Arial" panose="020B0604020202020204" pitchFamily="34" charset="0"/>
              </a:rPr>
              <a:t>Prevenir y reducir el impacto del cambio </a:t>
            </a:r>
            <a:r>
              <a:rPr lang="es-ES" sz="1600" b="1" dirty="0" smtClean="0">
                <a:solidFill>
                  <a:srgbClr val="297FD5">
                    <a:lumMod val="75000"/>
                  </a:srgbClr>
                </a:solidFill>
                <a:latin typeface="Arial" panose="020B0604020202020204" pitchFamily="34" charset="0"/>
                <a:cs typeface="Arial" panose="020B0604020202020204" pitchFamily="34" charset="0"/>
              </a:rPr>
              <a:t>climático. </a:t>
            </a:r>
            <a:r>
              <a:rPr lang="es-ES" sz="1600" dirty="0" smtClean="0">
                <a:solidFill>
                  <a:srgbClr val="297FD5">
                    <a:lumMod val="75000"/>
                  </a:srgbClr>
                </a:solidFill>
                <a:latin typeface="Arial" panose="020B0604020202020204" pitchFamily="34" charset="0"/>
                <a:cs typeface="Arial" panose="020B0604020202020204" pitchFamily="34" charset="0"/>
              </a:rPr>
              <a:t>Reducir </a:t>
            </a:r>
            <a:r>
              <a:rPr lang="es-ES" sz="1600" dirty="0">
                <a:solidFill>
                  <a:srgbClr val="297FD5">
                    <a:lumMod val="75000"/>
                  </a:srgbClr>
                </a:solidFill>
                <a:latin typeface="Arial" panose="020B0604020202020204" pitchFamily="34" charset="0"/>
                <a:cs typeface="Arial" panose="020B0604020202020204" pitchFamily="34" charset="0"/>
              </a:rPr>
              <a:t>la contaminación atmosférica y emisiones de CO2 conforme a los objetivos del Acuerdo de París </a:t>
            </a:r>
            <a:r>
              <a:rPr lang="es-ES" sz="1400" dirty="0">
                <a:solidFill>
                  <a:srgbClr val="297FD5">
                    <a:lumMod val="75000"/>
                  </a:srgbClr>
                </a:solidFill>
                <a:latin typeface="Arial" panose="020B0604020202020204" pitchFamily="34" charset="0"/>
                <a:cs typeface="Arial" panose="020B0604020202020204" pitchFamily="34" charset="0"/>
              </a:rPr>
              <a:t>(reducción entre 80% y 95% en 2050 frente a niveles de 1990).</a:t>
            </a:r>
          </a:p>
          <a:p>
            <a:pPr marL="342900" lvl="0" indent="-342900">
              <a:buFont typeface="Arial" panose="020B0604020202020204" pitchFamily="34" charset="0"/>
              <a:buChar char="•"/>
            </a:pPr>
            <a:r>
              <a:rPr lang="es-ES" sz="1600" dirty="0">
                <a:solidFill>
                  <a:srgbClr val="297FD5">
                    <a:lumMod val="75000"/>
                  </a:srgbClr>
                </a:solidFill>
                <a:latin typeface="Arial" panose="020B0604020202020204" pitchFamily="34" charset="0"/>
                <a:cs typeface="Arial" panose="020B0604020202020204" pitchFamily="34" charset="0"/>
              </a:rPr>
              <a:t>Disminuir la </a:t>
            </a:r>
            <a:r>
              <a:rPr lang="es-ES" sz="1600" b="1" dirty="0">
                <a:solidFill>
                  <a:srgbClr val="297FD5">
                    <a:lumMod val="75000"/>
                  </a:srgbClr>
                </a:solidFill>
                <a:latin typeface="Arial" panose="020B0604020202020204" pitchFamily="34" charset="0"/>
                <a:cs typeface="Arial" panose="020B0604020202020204" pitchFamily="34" charset="0"/>
              </a:rPr>
              <a:t>dependencia energética.</a:t>
            </a:r>
          </a:p>
          <a:p>
            <a:pPr marL="342900" lvl="0" indent="-342900">
              <a:buFont typeface="Arial" panose="020B0604020202020204" pitchFamily="34" charset="0"/>
              <a:buChar char="•"/>
            </a:pPr>
            <a:r>
              <a:rPr lang="es-ES" sz="1600" b="1" dirty="0">
                <a:solidFill>
                  <a:srgbClr val="297FD5">
                    <a:lumMod val="75000"/>
                  </a:srgbClr>
                </a:solidFill>
                <a:latin typeface="Arial" panose="020B0604020202020204" pitchFamily="34" charset="0"/>
                <a:cs typeface="Arial" panose="020B0604020202020204" pitchFamily="34" charset="0"/>
              </a:rPr>
              <a:t>Evitar la pérdida de biodiversidad y de identidad cultural.</a:t>
            </a:r>
          </a:p>
          <a:p>
            <a:pPr marL="342900" lvl="0" indent="-342900">
              <a:buFont typeface="Arial" panose="020B0604020202020204" pitchFamily="34" charset="0"/>
              <a:buChar char="•"/>
            </a:pPr>
            <a:r>
              <a:rPr lang="es-ES" sz="1600" dirty="0">
                <a:solidFill>
                  <a:srgbClr val="297FD5">
                    <a:lumMod val="75000"/>
                  </a:srgbClr>
                </a:solidFill>
                <a:latin typeface="Arial" panose="020B0604020202020204" pitchFamily="34" charset="0"/>
                <a:cs typeface="Arial" panose="020B0604020202020204" pitchFamily="34" charset="0"/>
              </a:rPr>
              <a:t>Apostar por la </a:t>
            </a:r>
            <a:r>
              <a:rPr lang="es-ES" sz="1600" b="1" dirty="0">
                <a:solidFill>
                  <a:srgbClr val="297FD5">
                    <a:lumMod val="75000"/>
                  </a:srgbClr>
                </a:solidFill>
                <a:latin typeface="Arial" panose="020B0604020202020204" pitchFamily="34" charset="0"/>
                <a:cs typeface="Arial" panose="020B0604020202020204" pitchFamily="34" charset="0"/>
              </a:rPr>
              <a:t>ciudad de </a:t>
            </a:r>
            <a:r>
              <a:rPr lang="es-ES" sz="1600" b="1" dirty="0" smtClean="0">
                <a:solidFill>
                  <a:srgbClr val="297FD5">
                    <a:lumMod val="75000"/>
                  </a:srgbClr>
                </a:solidFill>
                <a:latin typeface="Arial" panose="020B0604020202020204" pitchFamily="34" charset="0"/>
                <a:cs typeface="Arial" panose="020B0604020202020204" pitchFamily="34" charset="0"/>
              </a:rPr>
              <a:t>proximidad </a:t>
            </a:r>
            <a:r>
              <a:rPr lang="es-ES" sz="1600" dirty="0" smtClean="0">
                <a:solidFill>
                  <a:srgbClr val="297FD5">
                    <a:lumMod val="75000"/>
                  </a:srgbClr>
                </a:solidFill>
                <a:latin typeface="Arial" panose="020B0604020202020204" pitchFamily="34" charset="0"/>
                <a:cs typeface="Arial" panose="020B0604020202020204" pitchFamily="34" charset="0"/>
              </a:rPr>
              <a:t>(intermedia), </a:t>
            </a:r>
            <a:r>
              <a:rPr lang="es-ES" sz="1600" dirty="0">
                <a:solidFill>
                  <a:srgbClr val="297FD5">
                    <a:lumMod val="75000"/>
                  </a:srgbClr>
                </a:solidFill>
                <a:latin typeface="Arial" panose="020B0604020202020204" pitchFamily="34" charset="0"/>
                <a:cs typeface="Arial" panose="020B0604020202020204" pitchFamily="34" charset="0"/>
              </a:rPr>
              <a:t>reducir la presencia del vehículo privado, fomentar las vías ciclistas y ampliar los espacios disponibles para el peatón</a:t>
            </a:r>
            <a:r>
              <a:rPr lang="es-ES" sz="1600" dirty="0" smtClean="0">
                <a:solidFill>
                  <a:srgbClr val="297FD5">
                    <a:lumMod val="75000"/>
                  </a:srgbClr>
                </a:solidFill>
                <a:latin typeface="Arial" panose="020B0604020202020204" pitchFamily="34" charset="0"/>
                <a:cs typeface="Arial" panose="020B0604020202020204" pitchFamily="34" charset="0"/>
              </a:rPr>
              <a:t>.</a:t>
            </a:r>
            <a:endParaRPr lang="es-ES" sz="1600" b="1" dirty="0">
              <a:solidFill>
                <a:schemeClr val="accent2">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2987841" y="908720"/>
            <a:ext cx="1821600" cy="1015663"/>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200" dirty="0">
                <a:solidFill>
                  <a:schemeClr val="accent2">
                    <a:lumMod val="75000"/>
                  </a:schemeClr>
                </a:solidFill>
                <a:latin typeface="Arial" panose="020B0604020202020204" pitchFamily="34" charset="0"/>
                <a:cs typeface="Arial" panose="020B0604020202020204" pitchFamily="34" charset="0"/>
              </a:rPr>
              <a:t>Gran vulnerabilidad frente al </a:t>
            </a:r>
            <a:r>
              <a:rPr lang="es-ES" sz="1200" b="1" dirty="0">
                <a:solidFill>
                  <a:schemeClr val="accent2">
                    <a:lumMod val="75000"/>
                  </a:schemeClr>
                </a:solidFill>
                <a:latin typeface="Arial" panose="020B0604020202020204" pitchFamily="34" charset="0"/>
                <a:cs typeface="Arial" panose="020B0604020202020204" pitchFamily="34" charset="0"/>
              </a:rPr>
              <a:t>cambio climático: </a:t>
            </a:r>
            <a:r>
              <a:rPr lang="es-ES" sz="1200" dirty="0">
                <a:solidFill>
                  <a:schemeClr val="accent2">
                    <a:lumMod val="75000"/>
                  </a:schemeClr>
                </a:solidFill>
                <a:latin typeface="Arial" panose="020B0604020202020204" pitchFamily="34" charset="0"/>
                <a:cs typeface="Arial" panose="020B0604020202020204" pitchFamily="34" charset="0"/>
              </a:rPr>
              <a:t>sequías, incendios forestales e inundaciones</a:t>
            </a:r>
            <a:r>
              <a:rPr lang="es-ES" sz="1200" dirty="0" smtClean="0">
                <a:solidFill>
                  <a:schemeClr val="accent2">
                    <a:lumMod val="75000"/>
                  </a:schemeClr>
                </a:solidFill>
                <a:latin typeface="Arial" panose="020B0604020202020204" pitchFamily="34" charset="0"/>
                <a:cs typeface="Arial" panose="020B0604020202020204" pitchFamily="34" charset="0"/>
              </a:rPr>
              <a:t>.</a:t>
            </a:r>
          </a:p>
          <a:p>
            <a:endParaRPr lang="es-ES" sz="1200" dirty="0">
              <a:solidFill>
                <a:schemeClr val="accent2">
                  <a:lumMod val="75000"/>
                </a:schemeClr>
              </a:solidFill>
              <a:latin typeface="Arial" panose="020B0604020202020204" pitchFamily="34" charset="0"/>
              <a:cs typeface="Arial" panose="020B0604020202020204" pitchFamily="34" charset="0"/>
            </a:endParaRPr>
          </a:p>
        </p:txBody>
      </p:sp>
      <p:sp>
        <p:nvSpPr>
          <p:cNvPr id="16" name="CuadroTexto 15"/>
          <p:cNvSpPr txBox="1"/>
          <p:nvPr/>
        </p:nvSpPr>
        <p:spPr>
          <a:xfrm>
            <a:off x="4877305" y="908720"/>
            <a:ext cx="3747611" cy="276999"/>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dirty="0" smtClean="0"/>
              <a:t>Riqueza </a:t>
            </a:r>
            <a:r>
              <a:rPr lang="es-ES" dirty="0"/>
              <a:t>biológica y de patrimonio </a:t>
            </a:r>
            <a:r>
              <a:rPr lang="es-ES" dirty="0" smtClean="0"/>
              <a:t>cultural</a:t>
            </a:r>
            <a:endParaRPr lang="es-ES" dirty="0"/>
          </a:p>
        </p:txBody>
      </p:sp>
      <p:sp>
        <p:nvSpPr>
          <p:cNvPr id="17" name="CuadroTexto 16"/>
          <p:cNvSpPr txBox="1"/>
          <p:nvPr/>
        </p:nvSpPr>
        <p:spPr>
          <a:xfrm>
            <a:off x="2987824" y="2014158"/>
            <a:ext cx="1821600" cy="646331"/>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pPr lvl="0"/>
            <a:r>
              <a:rPr lang="es-ES" b="0" dirty="0">
                <a:solidFill>
                  <a:srgbClr val="297FD5">
                    <a:lumMod val="75000"/>
                  </a:srgbClr>
                </a:solidFill>
              </a:rPr>
              <a:t>Séptimo país en </a:t>
            </a:r>
            <a:r>
              <a:rPr lang="es-ES" dirty="0">
                <a:solidFill>
                  <a:srgbClr val="297FD5">
                    <a:lumMod val="75000"/>
                  </a:srgbClr>
                </a:solidFill>
              </a:rPr>
              <a:t>emisiones</a:t>
            </a:r>
            <a:r>
              <a:rPr lang="es-ES" b="0" dirty="0">
                <a:solidFill>
                  <a:srgbClr val="297FD5">
                    <a:lumMod val="75000"/>
                  </a:srgbClr>
                </a:solidFill>
              </a:rPr>
              <a:t> totales de PM10 en la UE28</a:t>
            </a:r>
            <a:r>
              <a:rPr lang="es-ES" b="0" dirty="0" smtClean="0">
                <a:solidFill>
                  <a:srgbClr val="297FD5">
                    <a:lumMod val="75000"/>
                  </a:srgbClr>
                </a:solidFill>
              </a:rPr>
              <a:t>.</a:t>
            </a:r>
            <a:endParaRPr lang="es-ES" b="0" dirty="0"/>
          </a:p>
        </p:txBody>
      </p:sp>
      <p:sp>
        <p:nvSpPr>
          <p:cNvPr id="19" name="Rectángulo 18"/>
          <p:cNvSpPr/>
          <p:nvPr/>
        </p:nvSpPr>
        <p:spPr>
          <a:xfrm>
            <a:off x="-17778" y="1171721"/>
            <a:ext cx="2807940" cy="1231106"/>
          </a:xfrm>
          <a:prstGeom prst="rect">
            <a:avLst/>
          </a:prstGeom>
        </p:spPr>
        <p:txBody>
          <a:bodyPr wrap="square">
            <a:spAutoFit/>
          </a:bodyPr>
          <a:lstStyle/>
          <a:p>
            <a:pPr algn="ctr"/>
            <a:r>
              <a:rPr lang="es-ES" sz="2000" b="1" dirty="0" smtClean="0">
                <a:solidFill>
                  <a:schemeClr val="accent2">
                    <a:lumMod val="75000"/>
                  </a:schemeClr>
                </a:solidFill>
                <a:latin typeface="Arial" panose="020B0604020202020204" pitchFamily="34" charset="0"/>
                <a:cs typeface="Arial" panose="020B0604020202020204" pitchFamily="34" charset="0"/>
              </a:rPr>
              <a:t>Principales conclusiones del </a:t>
            </a:r>
            <a:r>
              <a:rPr lang="es-ES" sz="2000" b="1" dirty="0" smtClean="0">
                <a:solidFill>
                  <a:srgbClr val="4F97A3"/>
                </a:solidFill>
                <a:latin typeface="Arial" panose="020B0604020202020204" pitchFamily="34" charset="0"/>
                <a:cs typeface="Arial" panose="020B0604020202020204" pitchFamily="34" charset="0"/>
              </a:rPr>
              <a:t>diagnóstico</a:t>
            </a:r>
            <a:endParaRPr lang="es-ES" sz="2000" b="1" dirty="0">
              <a:solidFill>
                <a:srgbClr val="4F97A3"/>
              </a:solidFill>
              <a:latin typeface="Arial" panose="020B0604020202020204" pitchFamily="34" charset="0"/>
              <a:cs typeface="Arial" panose="020B0604020202020204" pitchFamily="34" charset="0"/>
            </a:endParaRPr>
          </a:p>
          <a:p>
            <a:pPr marL="177800" indent="-177800" algn="r">
              <a:buFont typeface="Arial" panose="020B0604020202020204" pitchFamily="34" charset="0"/>
              <a:buChar char="–"/>
            </a:pPr>
            <a:endParaRPr lang="es-ES" sz="1400" dirty="0">
              <a:solidFill>
                <a:schemeClr val="accent2">
                  <a:lumMod val="75000"/>
                </a:schemeClr>
              </a:solidFill>
              <a:latin typeface="Arial" panose="020B0604020202020204" pitchFamily="34" charset="0"/>
              <a:cs typeface="Arial" panose="020B0604020202020204" pitchFamily="34" charset="0"/>
            </a:endParaRPr>
          </a:p>
        </p:txBody>
      </p:sp>
      <p:cxnSp>
        <p:nvCxnSpPr>
          <p:cNvPr id="5" name="Conector recto 4"/>
          <p:cNvCxnSpPr/>
          <p:nvPr/>
        </p:nvCxnSpPr>
        <p:spPr>
          <a:xfrm>
            <a:off x="2797226" y="1196752"/>
            <a:ext cx="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15" name="CuadroTexto 14"/>
          <p:cNvSpPr txBox="1"/>
          <p:nvPr/>
        </p:nvSpPr>
        <p:spPr>
          <a:xfrm>
            <a:off x="4894408" y="1281003"/>
            <a:ext cx="1821600" cy="1384995"/>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pPr lvl="0"/>
            <a:r>
              <a:rPr lang="es-ES" dirty="0">
                <a:solidFill>
                  <a:srgbClr val="297FD5">
                    <a:lumMod val="75000"/>
                  </a:srgbClr>
                </a:solidFill>
              </a:rPr>
              <a:t>Amplia red de infraestructuras viarias </a:t>
            </a:r>
            <a:r>
              <a:rPr lang="es-ES" b="0" dirty="0">
                <a:solidFill>
                  <a:srgbClr val="297FD5">
                    <a:lumMod val="75000"/>
                  </a:srgbClr>
                </a:solidFill>
              </a:rPr>
              <a:t>y de transporte (red ferroviaria, metro y tranvías) que mueven entre 2,800 y 3,000 M/pasajeros/año</a:t>
            </a:r>
            <a:r>
              <a:rPr lang="es-ES" b="0" dirty="0" smtClean="0">
                <a:solidFill>
                  <a:srgbClr val="297FD5">
                    <a:lumMod val="75000"/>
                  </a:srgbClr>
                </a:solidFill>
              </a:rPr>
              <a:t>.</a:t>
            </a:r>
            <a:endParaRPr lang="es-ES" b="0" dirty="0">
              <a:solidFill>
                <a:srgbClr val="297FD5">
                  <a:lumMod val="75000"/>
                </a:srgbClr>
              </a:solidFill>
            </a:endParaRPr>
          </a:p>
        </p:txBody>
      </p:sp>
      <p:sp>
        <p:nvSpPr>
          <p:cNvPr id="18" name="CuadroTexto 17"/>
          <p:cNvSpPr txBox="1"/>
          <p:nvPr/>
        </p:nvSpPr>
        <p:spPr>
          <a:xfrm>
            <a:off x="6804248" y="1276773"/>
            <a:ext cx="1820668" cy="646331"/>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pPr lvl="0"/>
            <a:r>
              <a:rPr lang="es-ES" b="0" dirty="0">
                <a:solidFill>
                  <a:srgbClr val="297FD5">
                    <a:lumMod val="75000"/>
                  </a:srgbClr>
                </a:solidFill>
              </a:rPr>
              <a:t>Utilización </a:t>
            </a:r>
            <a:r>
              <a:rPr lang="es-ES" dirty="0">
                <a:solidFill>
                  <a:srgbClr val="297FD5">
                    <a:lumMod val="75000"/>
                  </a:srgbClr>
                </a:solidFill>
              </a:rPr>
              <a:t>intensa del transporte público </a:t>
            </a:r>
            <a:r>
              <a:rPr lang="es-ES" b="0" dirty="0">
                <a:solidFill>
                  <a:srgbClr val="297FD5">
                    <a:lumMod val="75000"/>
                  </a:srgbClr>
                </a:solidFill>
              </a:rPr>
              <a:t>por la población.</a:t>
            </a:r>
          </a:p>
        </p:txBody>
      </p:sp>
      <p:sp>
        <p:nvSpPr>
          <p:cNvPr id="20" name="CuadroTexto 19"/>
          <p:cNvSpPr txBox="1"/>
          <p:nvPr/>
        </p:nvSpPr>
        <p:spPr>
          <a:xfrm>
            <a:off x="6804248" y="2030034"/>
            <a:ext cx="1821600" cy="646331"/>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pPr lvl="0"/>
            <a:r>
              <a:rPr lang="es-ES" b="0" dirty="0">
                <a:solidFill>
                  <a:srgbClr val="297FD5">
                    <a:lumMod val="75000"/>
                  </a:srgbClr>
                </a:solidFill>
              </a:rPr>
              <a:t>La </a:t>
            </a:r>
            <a:r>
              <a:rPr lang="es-ES" dirty="0">
                <a:solidFill>
                  <a:srgbClr val="297FD5">
                    <a:lumMod val="75000"/>
                  </a:srgbClr>
                </a:solidFill>
              </a:rPr>
              <a:t>innovación en </a:t>
            </a:r>
            <a:r>
              <a:rPr lang="es-ES" dirty="0" smtClean="0">
                <a:solidFill>
                  <a:srgbClr val="297FD5">
                    <a:lumMod val="75000"/>
                  </a:srgbClr>
                </a:solidFill>
              </a:rPr>
              <a:t>el </a:t>
            </a:r>
            <a:r>
              <a:rPr lang="es-ES" dirty="0">
                <a:solidFill>
                  <a:srgbClr val="297FD5">
                    <a:lumMod val="75000"/>
                  </a:srgbClr>
                </a:solidFill>
              </a:rPr>
              <a:t>transporte </a:t>
            </a:r>
            <a:r>
              <a:rPr lang="es-ES" dirty="0" smtClean="0">
                <a:solidFill>
                  <a:srgbClr val="297FD5">
                    <a:lumMod val="75000"/>
                  </a:srgbClr>
                </a:solidFill>
              </a:rPr>
              <a:t>público es </a:t>
            </a:r>
            <a:r>
              <a:rPr lang="es-ES" b="0" dirty="0" smtClean="0">
                <a:solidFill>
                  <a:srgbClr val="297FD5">
                    <a:lumMod val="75000"/>
                  </a:srgbClr>
                </a:solidFill>
              </a:rPr>
              <a:t>clave </a:t>
            </a:r>
            <a:r>
              <a:rPr lang="es-ES" b="0" dirty="0">
                <a:solidFill>
                  <a:srgbClr val="297FD5">
                    <a:lumMod val="75000"/>
                  </a:srgbClr>
                </a:solidFill>
              </a:rPr>
              <a:t>en </a:t>
            </a:r>
            <a:r>
              <a:rPr lang="es-ES" b="0" dirty="0" smtClean="0">
                <a:solidFill>
                  <a:srgbClr val="297FD5">
                    <a:lumMod val="75000"/>
                  </a:srgbClr>
                </a:solidFill>
              </a:rPr>
              <a:t>Smart </a:t>
            </a:r>
            <a:r>
              <a:rPr lang="es-ES" b="0" dirty="0" err="1">
                <a:solidFill>
                  <a:srgbClr val="297FD5">
                    <a:lumMod val="75000"/>
                  </a:srgbClr>
                </a:solidFill>
              </a:rPr>
              <a:t>cities</a:t>
            </a:r>
            <a:r>
              <a:rPr lang="es-ES" b="0" dirty="0" smtClean="0">
                <a:solidFill>
                  <a:srgbClr val="297FD5">
                    <a:lumMod val="75000"/>
                  </a:srgbClr>
                </a:solidFill>
              </a:rPr>
              <a:t>. </a:t>
            </a:r>
            <a:endParaRPr lang="es-ES" b="0" dirty="0">
              <a:solidFill>
                <a:srgbClr val="297FD5">
                  <a:lumMod val="75000"/>
                </a:srgbClr>
              </a:solidFill>
            </a:endParaRPr>
          </a:p>
        </p:txBody>
      </p:sp>
      <p:sp>
        <p:nvSpPr>
          <p:cNvPr id="21" name="CuadroTexto 20"/>
          <p:cNvSpPr txBox="1"/>
          <p:nvPr/>
        </p:nvSpPr>
        <p:spPr>
          <a:xfrm>
            <a:off x="3419871" y="209349"/>
            <a:ext cx="5690605" cy="523220"/>
          </a:xfrm>
          <a:prstGeom prst="rect">
            <a:avLst/>
          </a:prstGeom>
          <a:noFill/>
        </p:spPr>
        <p:txBody>
          <a:bodyPr wrap="square" rtlCol="0">
            <a:spAutoFit/>
          </a:bodyPr>
          <a:lstStyle/>
          <a:p>
            <a:pPr algn="r"/>
            <a:r>
              <a:rPr lang="es-ES" sz="2800" b="1" dirty="0" smtClean="0">
                <a:solidFill>
                  <a:schemeClr val="bg1"/>
                </a:solidFill>
                <a:latin typeface="+mj-lt"/>
              </a:rPr>
              <a:t>Diagnóstico (III)</a:t>
            </a:r>
            <a:endParaRPr lang="es-ES" sz="2400" b="1" dirty="0" smtClean="0">
              <a:solidFill>
                <a:schemeClr val="bg1"/>
              </a:solidFill>
              <a:latin typeface="+mj-l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78" y="2715720"/>
            <a:ext cx="2503284" cy="1410183"/>
          </a:xfrm>
          <a:prstGeom prst="rect">
            <a:avLst/>
          </a:prstGeom>
        </p:spPr>
      </p:pic>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36451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929959" y="836713"/>
            <a:ext cx="6214041" cy="4723479"/>
          </a:xfrm>
          <a:prstGeom prst="rect">
            <a:avLst/>
          </a:prstGeom>
          <a:solidFill>
            <a:schemeClr val="bg1">
              <a:lumMod val="75000"/>
              <a:alpha val="65000"/>
            </a:schemeClr>
          </a:solidFill>
        </p:spPr>
        <p:txBody>
          <a:bodyPr wrap="square" rtlCol="0">
            <a:spAutoFit/>
          </a:bodyPr>
          <a:lstStyle/>
          <a:p>
            <a:endParaRPr lang="es-ES" sz="2000" dirty="0"/>
          </a:p>
        </p:txBody>
      </p:sp>
      <p:sp>
        <p:nvSpPr>
          <p:cNvPr id="26" name="Forma libre 25"/>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a:p>
            <a:pPr algn="ctr"/>
            <a:endParaRPr lang="es-ES" sz="1600" dirty="0"/>
          </a:p>
          <a:p>
            <a:pPr algn="ctr"/>
            <a:endParaRPr lang="es-ES" sz="1600" dirty="0"/>
          </a:p>
          <a:p>
            <a:pPr algn="ctr"/>
            <a:endParaRPr lang="es-ES" sz="1600" dirty="0"/>
          </a:p>
          <a:p>
            <a:pPr algn="ctr"/>
            <a:r>
              <a:rPr lang="es-ES" sz="1600" i="1" dirty="0"/>
              <a:t>Existen muchos instrumentos </a:t>
            </a:r>
            <a:r>
              <a:rPr lang="es-ES" sz="1600" i="1" dirty="0" smtClean="0"/>
              <a:t>que </a:t>
            </a:r>
            <a:r>
              <a:rPr lang="es-ES" sz="1600" i="1" dirty="0"/>
              <a:t>permiten activar los principios de la </a:t>
            </a:r>
            <a:r>
              <a:rPr lang="es-ES" sz="1600" i="1" dirty="0" smtClean="0"/>
              <a:t>Agenda: </a:t>
            </a:r>
            <a:r>
              <a:rPr lang="es-ES" sz="1600" i="1" dirty="0"/>
              <a:t>normativos, de </a:t>
            </a:r>
            <a:r>
              <a:rPr lang="es-ES" sz="1600" i="1" dirty="0" smtClean="0"/>
              <a:t>planificación, de gobernanza, participación </a:t>
            </a:r>
            <a:r>
              <a:rPr lang="es-ES" sz="1600" i="1" dirty="0"/>
              <a:t>y </a:t>
            </a:r>
            <a:r>
              <a:rPr lang="es-ES" sz="1600" i="1" dirty="0" smtClean="0"/>
              <a:t>financiación</a:t>
            </a:r>
            <a:r>
              <a:rPr lang="es-ES" sz="1600" i="1" dirty="0"/>
              <a:t>. Pero </a:t>
            </a:r>
            <a:r>
              <a:rPr lang="es-ES" sz="1600" i="1" dirty="0" smtClean="0"/>
              <a:t>¿son idóneos </a:t>
            </a:r>
            <a:r>
              <a:rPr lang="es-ES" sz="1600" i="1" dirty="0"/>
              <a:t>y </a:t>
            </a:r>
            <a:r>
              <a:rPr lang="es-ES" sz="1600" i="1" dirty="0" smtClean="0"/>
              <a:t>suficientes?</a:t>
            </a:r>
            <a:r>
              <a:rPr lang="es-ES" sz="1600" dirty="0" smtClean="0"/>
              <a:t> </a:t>
            </a:r>
            <a:endParaRPr lang="es-ES" sz="1600" dirty="0"/>
          </a:p>
        </p:txBody>
      </p:sp>
      <p:sp>
        <p:nvSpPr>
          <p:cNvPr id="9" name="3 Rectángulo"/>
          <p:cNvSpPr/>
          <p:nvPr/>
        </p:nvSpPr>
        <p:spPr>
          <a:xfrm>
            <a:off x="2916993" y="2855719"/>
            <a:ext cx="5975487" cy="2308324"/>
          </a:xfrm>
          <a:prstGeom prst="rect">
            <a:avLst/>
          </a:prstGeom>
          <a:solidFill>
            <a:schemeClr val="bg1">
              <a:lumMod val="95000"/>
            </a:schemeClr>
          </a:solidFill>
        </p:spPr>
        <p:txBody>
          <a:bodyPr wrap="square">
            <a:spAutoFit/>
          </a:bodyPr>
          <a:lstStyle/>
          <a:p>
            <a:pPr algn="just"/>
            <a:r>
              <a:rPr lang="es-ES" altLang="es-ES" sz="1600" b="1" dirty="0" smtClean="0">
                <a:solidFill>
                  <a:srgbClr val="4F97A3"/>
                </a:solidFill>
                <a:latin typeface="Arial" panose="020B0604020202020204" pitchFamily="34" charset="0"/>
                <a:cs typeface="Arial" panose="020B0604020202020204" pitchFamily="34" charset="0"/>
              </a:rPr>
              <a:t>Retos:</a:t>
            </a:r>
          </a:p>
          <a:p>
            <a:pPr marL="342900" indent="-342900">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La normativa es </a:t>
            </a:r>
            <a:r>
              <a:rPr lang="es-ES" sz="1600" b="1" dirty="0">
                <a:solidFill>
                  <a:schemeClr val="accent2">
                    <a:lumMod val="75000"/>
                  </a:schemeClr>
                </a:solidFill>
                <a:latin typeface="Arial" panose="020B0604020202020204" pitchFamily="34" charset="0"/>
                <a:cs typeface="Arial" panose="020B0604020202020204" pitchFamily="34" charset="0"/>
              </a:rPr>
              <a:t>excesiva, heterogénea y muy rígida</a:t>
            </a:r>
            <a:r>
              <a:rPr lang="es-ES" sz="1600" dirty="0">
                <a:solidFill>
                  <a:schemeClr val="accent2">
                    <a:lumMod val="75000"/>
                  </a:schemeClr>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El </a:t>
            </a:r>
            <a:r>
              <a:rPr lang="es-ES" sz="1600" b="1" dirty="0">
                <a:solidFill>
                  <a:schemeClr val="accent2">
                    <a:lumMod val="75000"/>
                  </a:schemeClr>
                </a:solidFill>
                <a:latin typeface="Arial" panose="020B0604020202020204" pitchFamily="34" charset="0"/>
                <a:cs typeface="Arial" panose="020B0604020202020204" pitchFamily="34" charset="0"/>
              </a:rPr>
              <a:t>planeamiento</a:t>
            </a:r>
            <a:r>
              <a:rPr lang="es-ES" sz="1600" dirty="0">
                <a:solidFill>
                  <a:schemeClr val="accent2">
                    <a:lumMod val="75000"/>
                  </a:schemeClr>
                </a:solidFill>
                <a:latin typeface="Arial" panose="020B0604020202020204" pitchFamily="34" charset="0"/>
                <a:cs typeface="Arial" panose="020B0604020202020204" pitchFamily="34" charset="0"/>
              </a:rPr>
              <a:t> está excesivamente </a:t>
            </a:r>
            <a:r>
              <a:rPr lang="es-ES" sz="1600" b="1" dirty="0">
                <a:solidFill>
                  <a:schemeClr val="accent2">
                    <a:lumMod val="75000"/>
                  </a:schemeClr>
                </a:solidFill>
                <a:latin typeface="Arial" panose="020B0604020202020204" pitchFamily="34" charset="0"/>
                <a:cs typeface="Arial" panose="020B0604020202020204" pitchFamily="34" charset="0"/>
              </a:rPr>
              <a:t>formalizado</a:t>
            </a:r>
            <a:r>
              <a:rPr lang="es-ES" sz="1600" dirty="0">
                <a:solidFill>
                  <a:schemeClr val="accent2">
                    <a:lumMod val="75000"/>
                  </a:schemeClr>
                </a:solidFill>
                <a:latin typeface="Arial" panose="020B0604020202020204" pitchFamily="34" charset="0"/>
                <a:cs typeface="Arial" panose="020B0604020202020204" pitchFamily="34" charset="0"/>
              </a:rPr>
              <a:t> y le resulta </a:t>
            </a:r>
            <a:r>
              <a:rPr lang="es-ES" sz="1600" dirty="0" smtClean="0">
                <a:solidFill>
                  <a:schemeClr val="accent2">
                    <a:lumMod val="75000"/>
                  </a:schemeClr>
                </a:solidFill>
                <a:latin typeface="Arial" panose="020B0604020202020204" pitchFamily="34" charset="0"/>
                <a:cs typeface="Arial" panose="020B0604020202020204" pitchFamily="34" charset="0"/>
              </a:rPr>
              <a:t>imposible </a:t>
            </a:r>
            <a:r>
              <a:rPr lang="es-ES" sz="1600" dirty="0">
                <a:solidFill>
                  <a:schemeClr val="accent2">
                    <a:lumMod val="75000"/>
                  </a:schemeClr>
                </a:solidFill>
                <a:latin typeface="Arial" panose="020B0604020202020204" pitchFamily="34" charset="0"/>
                <a:cs typeface="Arial" panose="020B0604020202020204" pitchFamily="34" charset="0"/>
              </a:rPr>
              <a:t>adaptarse a una realidad cambiante y rápida. Los aspectos sectoriales pesan demasiado.</a:t>
            </a:r>
          </a:p>
          <a:p>
            <a:pPr marL="342900" indent="-342900">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Los Ayuntamientos demandan </a:t>
            </a:r>
            <a:r>
              <a:rPr lang="es-ES" sz="1600" b="1" dirty="0">
                <a:solidFill>
                  <a:schemeClr val="accent2">
                    <a:lumMod val="75000"/>
                  </a:schemeClr>
                </a:solidFill>
                <a:latin typeface="Arial" panose="020B0604020202020204" pitchFamily="34" charset="0"/>
                <a:cs typeface="Arial" panose="020B0604020202020204" pitchFamily="34" charset="0"/>
              </a:rPr>
              <a:t>mas y mejor financiación</a:t>
            </a:r>
            <a:r>
              <a:rPr lang="es-ES" sz="1600" dirty="0">
                <a:solidFill>
                  <a:schemeClr val="accent2">
                    <a:lumMod val="75000"/>
                  </a:schemeClr>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s-ES" sz="1600" dirty="0" smtClean="0">
                <a:solidFill>
                  <a:schemeClr val="accent2">
                    <a:lumMod val="75000"/>
                  </a:schemeClr>
                </a:solidFill>
                <a:latin typeface="Arial" panose="020B0604020202020204" pitchFamily="34" charset="0"/>
                <a:cs typeface="Arial" panose="020B0604020202020204" pitchFamily="34" charset="0"/>
              </a:rPr>
              <a:t>Es preciso seguir mejorando </a:t>
            </a:r>
            <a:r>
              <a:rPr lang="es-ES" sz="1600" dirty="0">
                <a:solidFill>
                  <a:schemeClr val="accent2">
                    <a:lumMod val="75000"/>
                  </a:schemeClr>
                </a:solidFill>
                <a:latin typeface="Arial" panose="020B0604020202020204" pitchFamily="34" charset="0"/>
                <a:cs typeface="Arial" panose="020B0604020202020204" pitchFamily="34" charset="0"/>
              </a:rPr>
              <a:t>la </a:t>
            </a:r>
            <a:r>
              <a:rPr lang="es-ES" sz="1600" b="1" dirty="0">
                <a:solidFill>
                  <a:schemeClr val="accent2">
                    <a:lumMod val="75000"/>
                  </a:schemeClr>
                </a:solidFill>
                <a:latin typeface="Arial" panose="020B0604020202020204" pitchFamily="34" charset="0"/>
                <a:cs typeface="Arial" panose="020B0604020202020204" pitchFamily="34" charset="0"/>
              </a:rPr>
              <a:t>participación</a:t>
            </a:r>
            <a:r>
              <a:rPr lang="es-ES" sz="1600" dirty="0">
                <a:solidFill>
                  <a:schemeClr val="accent2">
                    <a:lumMod val="75000"/>
                  </a:schemeClr>
                </a:solidFill>
                <a:latin typeface="Arial" panose="020B0604020202020204" pitchFamily="34" charset="0"/>
                <a:cs typeface="Arial" panose="020B0604020202020204" pitchFamily="34" charset="0"/>
              </a:rPr>
              <a:t> y la </a:t>
            </a:r>
            <a:r>
              <a:rPr lang="es-ES" sz="1600" dirty="0" smtClean="0">
                <a:solidFill>
                  <a:schemeClr val="accent2">
                    <a:lumMod val="75000"/>
                  </a:schemeClr>
                </a:solidFill>
                <a:latin typeface="Arial" panose="020B0604020202020204" pitchFamily="34" charset="0"/>
                <a:cs typeface="Arial" panose="020B0604020202020204" pitchFamily="34" charset="0"/>
              </a:rPr>
              <a:t>transparencia, así como la </a:t>
            </a:r>
            <a:r>
              <a:rPr lang="es-ES" sz="1600" dirty="0">
                <a:solidFill>
                  <a:schemeClr val="accent2">
                    <a:lumMod val="75000"/>
                  </a:schemeClr>
                </a:solidFill>
                <a:latin typeface="Arial" panose="020B0604020202020204" pitchFamily="34" charset="0"/>
                <a:cs typeface="Arial" panose="020B0604020202020204" pitchFamily="34" charset="0"/>
              </a:rPr>
              <a:t>implantación de las </a:t>
            </a:r>
            <a:r>
              <a:rPr lang="es-ES" sz="1600" b="1" dirty="0">
                <a:solidFill>
                  <a:schemeClr val="accent2">
                    <a:lumMod val="75000"/>
                  </a:schemeClr>
                </a:solidFill>
                <a:latin typeface="Arial" panose="020B0604020202020204" pitchFamily="34" charset="0"/>
                <a:cs typeface="Arial" panose="020B0604020202020204" pitchFamily="34" charset="0"/>
              </a:rPr>
              <a:t>nuevas tecnologías </a:t>
            </a:r>
            <a:r>
              <a:rPr lang="es-ES" sz="1600" dirty="0">
                <a:solidFill>
                  <a:schemeClr val="accent2">
                    <a:lumMod val="75000"/>
                  </a:schemeClr>
                </a:solidFill>
                <a:latin typeface="Arial" panose="020B0604020202020204" pitchFamily="34" charset="0"/>
                <a:cs typeface="Arial" panose="020B0604020202020204" pitchFamily="34" charset="0"/>
              </a:rPr>
              <a:t>en el mundo rural</a:t>
            </a:r>
            <a:r>
              <a:rPr lang="es-ES" sz="1600" dirty="0" smtClean="0">
                <a:solidFill>
                  <a:schemeClr val="accent2">
                    <a:lumMod val="75000"/>
                  </a:schemeClr>
                </a:solidFill>
                <a:latin typeface="Arial" panose="020B0604020202020204" pitchFamily="34" charset="0"/>
                <a:cs typeface="Arial" panose="020B0604020202020204" pitchFamily="34" charset="0"/>
              </a:rPr>
              <a:t>.</a:t>
            </a:r>
            <a:endParaRPr lang="es-ES" sz="1200" dirty="0">
              <a:solidFill>
                <a:schemeClr val="accent2">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2957748" y="908719"/>
            <a:ext cx="1830506" cy="1384995"/>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200" dirty="0" smtClean="0">
                <a:solidFill>
                  <a:schemeClr val="accent2">
                    <a:lumMod val="75000"/>
                  </a:schemeClr>
                </a:solidFill>
                <a:latin typeface="Arial" panose="020B0604020202020204" pitchFamily="34" charset="0"/>
                <a:cs typeface="Arial" panose="020B0604020202020204" pitchFamily="34" charset="0"/>
              </a:rPr>
              <a:t>Ordenamiento </a:t>
            </a:r>
            <a:r>
              <a:rPr lang="es-ES" sz="1200" dirty="0">
                <a:solidFill>
                  <a:schemeClr val="accent2">
                    <a:lumMod val="75000"/>
                  </a:schemeClr>
                </a:solidFill>
                <a:latin typeface="Arial" panose="020B0604020202020204" pitchFamily="34" charset="0"/>
                <a:cs typeface="Arial" panose="020B0604020202020204" pitchFamily="34" charset="0"/>
              </a:rPr>
              <a:t>jurídico muy amplio: </a:t>
            </a:r>
            <a:endParaRPr lang="es-ES" sz="1200" dirty="0" smtClean="0">
              <a:solidFill>
                <a:schemeClr val="accent2">
                  <a:lumMod val="75000"/>
                </a:schemeClr>
              </a:solidFill>
              <a:latin typeface="Arial" panose="020B0604020202020204" pitchFamily="34" charset="0"/>
              <a:cs typeface="Arial" panose="020B0604020202020204" pitchFamily="34" charset="0"/>
            </a:endParaRPr>
          </a:p>
          <a:p>
            <a:r>
              <a:rPr lang="es-ES" sz="1200" b="1" dirty="0" smtClean="0">
                <a:solidFill>
                  <a:schemeClr val="accent2">
                    <a:lumMod val="75000"/>
                  </a:schemeClr>
                </a:solidFill>
                <a:latin typeface="Arial" panose="020B0604020202020204" pitchFamily="34" charset="0"/>
                <a:cs typeface="Arial" panose="020B0604020202020204" pitchFamily="34" charset="0"/>
              </a:rPr>
              <a:t>- Casi 90 </a:t>
            </a:r>
            <a:r>
              <a:rPr lang="es-ES" sz="1200" b="1" dirty="0">
                <a:solidFill>
                  <a:schemeClr val="accent2">
                    <a:lumMod val="75000"/>
                  </a:schemeClr>
                </a:solidFill>
                <a:latin typeface="Arial" panose="020B0604020202020204" pitchFamily="34" charset="0"/>
                <a:cs typeface="Arial" panose="020B0604020202020204" pitchFamily="34" charset="0"/>
              </a:rPr>
              <a:t>normas urbanísticas</a:t>
            </a:r>
            <a:r>
              <a:rPr lang="es-ES" sz="1200" dirty="0">
                <a:solidFill>
                  <a:schemeClr val="accent2">
                    <a:lumMod val="75000"/>
                  </a:schemeClr>
                </a:solidFill>
                <a:latin typeface="Arial" panose="020B0604020202020204" pitchFamily="34" charset="0"/>
                <a:cs typeface="Arial" panose="020B0604020202020204" pitchFamily="34" charset="0"/>
              </a:rPr>
              <a:t> vigentes </a:t>
            </a:r>
            <a:endParaRPr lang="es-ES" sz="1200" dirty="0" smtClean="0">
              <a:solidFill>
                <a:schemeClr val="accent2">
                  <a:lumMod val="75000"/>
                </a:schemeClr>
              </a:solidFill>
              <a:latin typeface="Arial" panose="020B0604020202020204" pitchFamily="34" charset="0"/>
              <a:cs typeface="Arial" panose="020B0604020202020204" pitchFamily="34" charset="0"/>
            </a:endParaRPr>
          </a:p>
          <a:p>
            <a:r>
              <a:rPr lang="es-ES" sz="1200" dirty="0" smtClean="0">
                <a:solidFill>
                  <a:schemeClr val="accent2">
                    <a:lumMod val="75000"/>
                  </a:schemeClr>
                </a:solidFill>
                <a:latin typeface="Arial" panose="020B0604020202020204" pitchFamily="34" charset="0"/>
                <a:cs typeface="Arial" panose="020B0604020202020204" pitchFamily="34" charset="0"/>
              </a:rPr>
              <a:t>- Más </a:t>
            </a:r>
            <a:r>
              <a:rPr lang="es-ES" sz="1200" dirty="0">
                <a:solidFill>
                  <a:schemeClr val="accent2">
                    <a:lumMod val="75000"/>
                  </a:schemeClr>
                </a:solidFill>
                <a:latin typeface="Arial" panose="020B0604020202020204" pitchFamily="34" charset="0"/>
                <a:cs typeface="Arial" panose="020B0604020202020204" pitchFamily="34" charset="0"/>
              </a:rPr>
              <a:t>de 5.330 Ordenanzas </a:t>
            </a:r>
            <a:endParaRPr lang="es-ES" sz="1200" dirty="0" smtClean="0">
              <a:solidFill>
                <a:schemeClr val="accent2">
                  <a:lumMod val="75000"/>
                </a:schemeClr>
              </a:solidFill>
              <a:latin typeface="Arial" panose="020B0604020202020204" pitchFamily="34" charset="0"/>
              <a:cs typeface="Arial" panose="020B0604020202020204" pitchFamily="34" charset="0"/>
            </a:endParaRPr>
          </a:p>
          <a:p>
            <a:r>
              <a:rPr lang="es-ES" sz="1200" dirty="0" smtClean="0">
                <a:solidFill>
                  <a:schemeClr val="accent2">
                    <a:lumMod val="75000"/>
                  </a:schemeClr>
                </a:solidFill>
                <a:latin typeface="Arial" panose="020B0604020202020204" pitchFamily="34" charset="0"/>
                <a:cs typeface="Arial" panose="020B0604020202020204" pitchFamily="34" charset="0"/>
              </a:rPr>
              <a:t>Municipales</a:t>
            </a:r>
            <a:r>
              <a:rPr lang="es-ES" sz="1200" dirty="0">
                <a:solidFill>
                  <a:schemeClr val="accent2">
                    <a:lumMod val="75000"/>
                  </a:schemeClr>
                </a:solidFill>
                <a:latin typeface="Arial" panose="020B0604020202020204" pitchFamily="34" charset="0"/>
                <a:cs typeface="Arial" panose="020B0604020202020204" pitchFamily="34" charset="0"/>
              </a:rPr>
              <a:t>. </a:t>
            </a:r>
          </a:p>
        </p:txBody>
      </p:sp>
      <p:sp>
        <p:nvSpPr>
          <p:cNvPr id="19" name="Rectángulo 18"/>
          <p:cNvSpPr/>
          <p:nvPr/>
        </p:nvSpPr>
        <p:spPr>
          <a:xfrm>
            <a:off x="-17778" y="1171721"/>
            <a:ext cx="2807940" cy="1231106"/>
          </a:xfrm>
          <a:prstGeom prst="rect">
            <a:avLst/>
          </a:prstGeom>
        </p:spPr>
        <p:txBody>
          <a:bodyPr wrap="square">
            <a:spAutoFit/>
          </a:bodyPr>
          <a:lstStyle/>
          <a:p>
            <a:pPr algn="ctr"/>
            <a:r>
              <a:rPr lang="es-ES" sz="2000" b="1" dirty="0" smtClean="0">
                <a:solidFill>
                  <a:schemeClr val="accent2">
                    <a:lumMod val="75000"/>
                  </a:schemeClr>
                </a:solidFill>
                <a:latin typeface="Arial" panose="020B0604020202020204" pitchFamily="34" charset="0"/>
                <a:cs typeface="Arial" panose="020B0604020202020204" pitchFamily="34" charset="0"/>
              </a:rPr>
              <a:t>Principales conclusiones del </a:t>
            </a:r>
            <a:r>
              <a:rPr lang="es-ES" sz="2000" b="1" dirty="0" smtClean="0">
                <a:solidFill>
                  <a:srgbClr val="4F97A3"/>
                </a:solidFill>
                <a:latin typeface="Arial" panose="020B0604020202020204" pitchFamily="34" charset="0"/>
                <a:cs typeface="Arial" panose="020B0604020202020204" pitchFamily="34" charset="0"/>
              </a:rPr>
              <a:t>diagnóstico</a:t>
            </a:r>
            <a:endParaRPr lang="es-ES" sz="2000" b="1" dirty="0">
              <a:solidFill>
                <a:srgbClr val="4F97A3"/>
              </a:solidFill>
              <a:latin typeface="Arial" panose="020B0604020202020204" pitchFamily="34" charset="0"/>
              <a:cs typeface="Arial" panose="020B0604020202020204" pitchFamily="34" charset="0"/>
            </a:endParaRPr>
          </a:p>
          <a:p>
            <a:pPr marL="177800" indent="-177800" algn="ctr">
              <a:buFont typeface="Arial" panose="020B0604020202020204" pitchFamily="34" charset="0"/>
              <a:buChar char="–"/>
            </a:pPr>
            <a:endParaRPr lang="es-ES" sz="1400" dirty="0">
              <a:solidFill>
                <a:schemeClr val="accent2">
                  <a:lumMod val="75000"/>
                </a:schemeClr>
              </a:solidFill>
              <a:latin typeface="Arial" panose="020B0604020202020204" pitchFamily="34" charset="0"/>
              <a:cs typeface="Arial" panose="020B0604020202020204" pitchFamily="34" charset="0"/>
            </a:endParaRPr>
          </a:p>
        </p:txBody>
      </p:sp>
      <p:cxnSp>
        <p:nvCxnSpPr>
          <p:cNvPr id="5" name="Conector recto 4"/>
          <p:cNvCxnSpPr/>
          <p:nvPr/>
        </p:nvCxnSpPr>
        <p:spPr>
          <a:xfrm>
            <a:off x="2797226" y="1196752"/>
            <a:ext cx="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15" name="CuadroTexto 14"/>
          <p:cNvSpPr txBox="1"/>
          <p:nvPr/>
        </p:nvSpPr>
        <p:spPr>
          <a:xfrm>
            <a:off x="4832412" y="908719"/>
            <a:ext cx="2045750" cy="1384995"/>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b="0" dirty="0" smtClean="0"/>
              <a:t>El 82% </a:t>
            </a:r>
            <a:r>
              <a:rPr lang="es-ES" b="0" dirty="0"/>
              <a:t>de los municipios dispone de un </a:t>
            </a:r>
            <a:r>
              <a:rPr lang="es-ES" dirty="0"/>
              <a:t>Plan urbanístico de carácter </a:t>
            </a:r>
            <a:r>
              <a:rPr lang="es-ES" dirty="0" smtClean="0"/>
              <a:t>general,</a:t>
            </a:r>
            <a:r>
              <a:rPr lang="es-ES" b="0" dirty="0" smtClean="0"/>
              <a:t> </a:t>
            </a:r>
            <a:r>
              <a:rPr lang="es-ES" b="0" dirty="0"/>
              <a:t>pero 8 de las 17 CC.AA. aún no disponen de </a:t>
            </a:r>
            <a:r>
              <a:rPr lang="es-ES" dirty="0"/>
              <a:t>planificación territorial a </a:t>
            </a:r>
            <a:r>
              <a:rPr lang="es-ES" dirty="0" smtClean="0"/>
              <a:t>escala </a:t>
            </a:r>
            <a:r>
              <a:rPr lang="es-ES" dirty="0"/>
              <a:t>regional</a:t>
            </a:r>
            <a:r>
              <a:rPr lang="es-ES" dirty="0" smtClean="0"/>
              <a:t>.</a:t>
            </a:r>
            <a:endParaRPr lang="es-ES" dirty="0">
              <a:solidFill>
                <a:srgbClr val="297FD5">
                  <a:lumMod val="75000"/>
                </a:srgbClr>
              </a:solidFill>
            </a:endParaRPr>
          </a:p>
        </p:txBody>
      </p:sp>
      <p:sp>
        <p:nvSpPr>
          <p:cNvPr id="18" name="CuadroTexto 17"/>
          <p:cNvSpPr txBox="1"/>
          <p:nvPr/>
        </p:nvSpPr>
        <p:spPr>
          <a:xfrm>
            <a:off x="6922770" y="908719"/>
            <a:ext cx="1872000" cy="1386000"/>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b="0" dirty="0" smtClean="0"/>
              <a:t>Buena </a:t>
            </a:r>
            <a:r>
              <a:rPr lang="es-ES" b="0" dirty="0"/>
              <a:t>implantación de la </a:t>
            </a:r>
            <a:r>
              <a:rPr lang="es-ES" dirty="0"/>
              <a:t>transparencia</a:t>
            </a:r>
            <a:r>
              <a:rPr lang="es-ES" b="0" dirty="0"/>
              <a:t> en las AAPP, basada en las nuevas tecnologías</a:t>
            </a:r>
            <a:r>
              <a:rPr lang="es-ES" b="0" dirty="0" smtClean="0"/>
              <a:t>.</a:t>
            </a:r>
            <a:endParaRPr lang="es-ES" b="0" dirty="0"/>
          </a:p>
        </p:txBody>
      </p:sp>
      <p:graphicFrame>
        <p:nvGraphicFramePr>
          <p:cNvPr id="24" name="Gráfico 23"/>
          <p:cNvGraphicFramePr>
            <a:graphicFrameLocks/>
          </p:cNvGraphicFramePr>
          <p:nvPr>
            <p:extLst/>
          </p:nvPr>
        </p:nvGraphicFramePr>
        <p:xfrm>
          <a:off x="241200" y="2132856"/>
          <a:ext cx="2599993" cy="2666312"/>
        </p:xfrm>
        <a:graphic>
          <a:graphicData uri="http://schemas.openxmlformats.org/drawingml/2006/chart">
            <c:chart xmlns:c="http://schemas.openxmlformats.org/drawingml/2006/chart" xmlns:r="http://schemas.openxmlformats.org/officeDocument/2006/relationships" r:id="rId2"/>
          </a:graphicData>
        </a:graphic>
      </p:graphicFrame>
      <p:sp>
        <p:nvSpPr>
          <p:cNvPr id="25" name="CuadroTexto 24"/>
          <p:cNvSpPr txBox="1"/>
          <p:nvPr/>
        </p:nvSpPr>
        <p:spPr>
          <a:xfrm>
            <a:off x="3419872" y="227948"/>
            <a:ext cx="5724128" cy="523220"/>
          </a:xfrm>
          <a:prstGeom prst="rect">
            <a:avLst/>
          </a:prstGeom>
          <a:noFill/>
        </p:spPr>
        <p:txBody>
          <a:bodyPr wrap="square" rtlCol="0">
            <a:spAutoFit/>
          </a:bodyPr>
          <a:lstStyle/>
          <a:p>
            <a:pPr algn="r"/>
            <a:r>
              <a:rPr lang="es-ES" sz="2800" b="1" dirty="0" smtClean="0">
                <a:solidFill>
                  <a:schemeClr val="bg1"/>
                </a:solidFill>
                <a:latin typeface="+mj-lt"/>
              </a:rPr>
              <a:t>Diagnóstico (IV)</a:t>
            </a:r>
            <a:endParaRPr lang="es-ES" sz="2400" b="1" dirty="0" smtClean="0">
              <a:solidFill>
                <a:schemeClr val="bg1"/>
              </a:solidFill>
              <a:latin typeface="+mj-lt"/>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92990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105005" y="2383612"/>
            <a:ext cx="3456384" cy="2701572"/>
          </a:xfrm>
          <a:prstGeom prst="rect">
            <a:avLst/>
          </a:prstGeom>
          <a:blipFill dpi="0" rotWithShape="1">
            <a:blip r:embed="rId2">
              <a:alphaModFix amt="37000"/>
            </a:blip>
            <a:srcRect/>
            <a:stretch>
              <a:fillRect l="-73406" t="-64707"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20815" y="838329"/>
            <a:ext cx="6214041" cy="4723479"/>
          </a:xfrm>
          <a:prstGeom prst="rect">
            <a:avLst/>
          </a:prstGeom>
          <a:solidFill>
            <a:schemeClr val="bg1">
              <a:lumMod val="75000"/>
              <a:alpha val="65000"/>
            </a:schemeClr>
          </a:solidFill>
        </p:spPr>
        <p:txBody>
          <a:bodyPr wrap="square" rtlCol="0">
            <a:spAutoFit/>
          </a:bodyPr>
          <a:lstStyle/>
          <a:p>
            <a:endParaRPr lang="es-ES" sz="2000" dirty="0"/>
          </a:p>
        </p:txBody>
      </p:sp>
      <p:sp>
        <p:nvSpPr>
          <p:cNvPr id="34" name="Forma libre 33"/>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i="1" dirty="0" smtClean="0"/>
          </a:p>
          <a:p>
            <a:pPr algn="ctr"/>
            <a:r>
              <a:rPr lang="es-ES" i="1" dirty="0" smtClean="0"/>
              <a:t>La </a:t>
            </a:r>
            <a:r>
              <a:rPr lang="es-ES" i="1" dirty="0"/>
              <a:t>Agenda Urbana </a:t>
            </a:r>
            <a:r>
              <a:rPr lang="es-ES" i="1" dirty="0" smtClean="0"/>
              <a:t>debe prestar </a:t>
            </a:r>
            <a:r>
              <a:rPr lang="es-ES" i="1" dirty="0"/>
              <a:t>atención </a:t>
            </a:r>
            <a:r>
              <a:rPr lang="es-ES" i="1" dirty="0" smtClean="0"/>
              <a:t>especial a </a:t>
            </a:r>
            <a:r>
              <a:rPr lang="es-ES" i="1" dirty="0"/>
              <a:t>la necesaria </a:t>
            </a:r>
            <a:r>
              <a:rPr lang="es-ES" sz="2000" i="1" dirty="0"/>
              <a:t>coordinación interadministrativa</a:t>
            </a:r>
            <a:r>
              <a:rPr lang="es-ES" i="1" dirty="0"/>
              <a:t> </a:t>
            </a:r>
            <a:r>
              <a:rPr lang="es-ES" i="1" dirty="0" smtClean="0"/>
              <a:t>y al </a:t>
            </a:r>
            <a:r>
              <a:rPr lang="es-ES" sz="2000" i="1" dirty="0" smtClean="0"/>
              <a:t>enfoque integrado </a:t>
            </a:r>
            <a:r>
              <a:rPr lang="es-ES" i="1" dirty="0" smtClean="0"/>
              <a:t>de todas las políticas</a:t>
            </a:r>
            <a:endParaRPr lang="es-ES" dirty="0"/>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25" name="CuadroTexto 24"/>
          <p:cNvSpPr txBox="1"/>
          <p:nvPr/>
        </p:nvSpPr>
        <p:spPr>
          <a:xfrm>
            <a:off x="3419872" y="227948"/>
            <a:ext cx="5714984" cy="523220"/>
          </a:xfrm>
          <a:prstGeom prst="rect">
            <a:avLst/>
          </a:prstGeom>
          <a:noFill/>
        </p:spPr>
        <p:txBody>
          <a:bodyPr wrap="square" rtlCol="0">
            <a:spAutoFit/>
          </a:bodyPr>
          <a:lstStyle/>
          <a:p>
            <a:pPr algn="r"/>
            <a:r>
              <a:rPr lang="es-ES" sz="2800" b="1" dirty="0" smtClean="0">
                <a:solidFill>
                  <a:schemeClr val="bg1"/>
                </a:solidFill>
                <a:latin typeface="+mj-lt"/>
              </a:rPr>
              <a:t>Objetivos estratégicos</a:t>
            </a:r>
            <a:endParaRPr lang="es-ES" sz="2400" b="1" dirty="0" smtClean="0">
              <a:solidFill>
                <a:schemeClr val="bg1"/>
              </a:solidFill>
              <a:latin typeface="+mj-lt"/>
            </a:endParaRPr>
          </a:p>
        </p:txBody>
      </p:sp>
      <p:cxnSp>
        <p:nvCxnSpPr>
          <p:cNvPr id="26" name="Conector recto 25"/>
          <p:cNvCxnSpPr/>
          <p:nvPr/>
        </p:nvCxnSpPr>
        <p:spPr>
          <a:xfrm>
            <a:off x="2918176" y="5402910"/>
            <a:ext cx="6234904" cy="545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a 9"/>
          <p:cNvGraphicFramePr>
            <a:graphicFrameLocks noGrp="1"/>
          </p:cNvGraphicFramePr>
          <p:nvPr>
            <p:extLst>
              <p:ext uri="{D42A27DB-BD31-4B8C-83A1-F6EECF244321}">
                <p14:modId xmlns:p14="http://schemas.microsoft.com/office/powerpoint/2010/main" val="1000567920"/>
              </p:ext>
            </p:extLst>
          </p:nvPr>
        </p:nvGraphicFramePr>
        <p:xfrm>
          <a:off x="2186983" y="838329"/>
          <a:ext cx="6777505" cy="4901861"/>
        </p:xfrm>
        <a:graphic>
          <a:graphicData uri="http://schemas.openxmlformats.org/drawingml/2006/table">
            <a:tbl>
              <a:tblPr firstRow="1" bandRow="1">
                <a:tableStyleId>{5C22544A-7EE6-4342-B048-85BDC9FD1C3A}</a:tableStyleId>
              </a:tblPr>
              <a:tblGrid>
                <a:gridCol w="6777505">
                  <a:extLst>
                    <a:ext uri="{9D8B030D-6E8A-4147-A177-3AD203B41FA5}">
                      <a16:colId xmlns:a16="http://schemas.microsoft.com/office/drawing/2014/main" val="20000"/>
                    </a:ext>
                  </a:extLst>
                </a:gridCol>
              </a:tblGrid>
              <a:tr h="575644">
                <a:tc>
                  <a:txBody>
                    <a:bodyPr/>
                    <a:lstStyle/>
                    <a:p>
                      <a:pPr marL="808038" marR="0" lvl="0" indent="-808038"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O.E.1.</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Ordenar el territorio </a:t>
                      </a:r>
                      <a:r>
                        <a:rPr kumimoji="0" lang="es-ES" sz="1500" b="0"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y hacer un </a:t>
                      </a:r>
                      <a:r>
                        <a:rPr kumimoji="0" lang="es-ES" sz="15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uso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racional del suelo, conservarlo </a:t>
                      </a:r>
                      <a:r>
                        <a:rPr kumimoji="0" lang="es-ES" sz="1500" b="1" i="0" u="none" strike="noStrike" kern="1200" cap="none" spc="0" normalizeH="0" baseline="0" noProof="0" dirty="0" smtClean="0">
                          <a:ln>
                            <a:noFill/>
                          </a:ln>
                          <a:solidFill>
                            <a:srgbClr val="1F5FA0"/>
                          </a:solidFill>
                          <a:effectLst/>
                          <a:uLnTx/>
                          <a:uFillTx/>
                          <a:latin typeface="Arial" panose="020B0604020202020204" pitchFamily="34" charset="0"/>
                          <a:ea typeface="+mn-ea"/>
                          <a:cs typeface="Arial" panose="020B0604020202020204" pitchFamily="34" charset="0"/>
                        </a:rPr>
                        <a:t>y protegerlo</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7419">
                <a:tc>
                  <a:txBody>
                    <a:bodyPr/>
                    <a:lstStyle/>
                    <a:p>
                      <a:pPr marL="804863" indent="-804863"/>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O.E.2.</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Evitar la dispersión urbana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y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revitalizar la ciudad existente</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endParaRPr lang="es-ES" sz="1500" dirty="0"/>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457419">
                <a:tc>
                  <a:txBody>
                    <a:bodyPr/>
                    <a:lstStyle/>
                    <a:p>
                      <a:pPr marL="0" marR="0" lvl="0" indent="0"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O.E.3.</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Prevenir y reducir los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efectos del cambio climático y</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 mejorar la      resiliencia</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575644">
                <a:tc>
                  <a:txBody>
                    <a:bodyPr/>
                    <a:lstStyle/>
                    <a:p>
                      <a:pPr marL="0" marR="0" lvl="0" indent="0"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O.E.4.</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Hacer una gestión </a:t>
                      </a:r>
                      <a:r>
                        <a:rPr kumimoji="0" lang="es-ES" sz="1500" b="0"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sostenible de los </a:t>
                      </a:r>
                      <a:r>
                        <a:rPr kumimoji="0" lang="es-ES" sz="15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recursos y</a:t>
                      </a:r>
                      <a:r>
                        <a:rPr kumimoji="0" lang="es-ES" sz="1500" b="0"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 favorecer la 	</a:t>
                      </a:r>
                      <a:r>
                        <a:rPr kumimoji="0" lang="es-ES" sz="15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economía circular</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57419">
                <a:tc>
                  <a:txBody>
                    <a:bodyPr/>
                    <a:lstStyle/>
                    <a:p>
                      <a:pPr marL="0" marR="0" lvl="0" indent="0"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O.E.5.</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Favorecer la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proximidad y la movilidad sostenible</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457419">
                <a:tc>
                  <a:txBody>
                    <a:bodyPr/>
                    <a:lstStyle/>
                    <a:p>
                      <a:pPr marL="0" marR="0" lvl="0" indent="0"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O.E.6.</a:t>
                      </a:r>
                      <a:r>
                        <a:rPr kumimoji="0" lang="es-ES" sz="1500" b="0"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Fomentar la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cohesión social y buscar la equidad</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457419">
                <a:tc>
                  <a:txBody>
                    <a:bodyPr/>
                    <a:lstStyle/>
                    <a:p>
                      <a:pPr marL="0" marR="0" lvl="0" indent="0" algn="l" defTabSz="89535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O.E.7.</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Impulsar y favorecer la economía urbana</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574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O.E.8.</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Garantizar el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acceso a la vivienda</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574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dirty="0" smtClean="0">
                          <a:ln>
                            <a:noFill/>
                          </a:ln>
                          <a:solidFill>
                            <a:srgbClr val="4F97A3"/>
                          </a:solidFill>
                          <a:effectLst/>
                          <a:uLnTx/>
                          <a:uFillTx/>
                          <a:latin typeface="Arial" panose="020B0604020202020204" pitchFamily="34" charset="0"/>
                          <a:ea typeface="+mn-ea"/>
                          <a:cs typeface="Arial" panose="020B0604020202020204" pitchFamily="34" charset="0"/>
                        </a:rPr>
                        <a:t>O.E.9.     </a:t>
                      </a:r>
                      <a:r>
                        <a:rPr kumimoji="0" lang="es-ES" sz="1500" b="0" i="0" u="none" strike="noStrike" kern="1200" cap="none" spc="0" normalizeH="0" baseline="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Liderar y fomentar la </a:t>
                      </a:r>
                      <a:r>
                        <a:rPr kumimoji="0" lang="es-ES" sz="1500" b="1" i="0" u="none" strike="noStrike" kern="1200" cap="none" spc="0" normalizeH="0" baseline="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innovación digital.</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457419">
                <a:tc>
                  <a:txBody>
                    <a:bodyPr/>
                    <a:lstStyle/>
                    <a:p>
                      <a:pPr marL="0" marR="0" lvl="0" indent="0" algn="just" defTabSz="808038" rtl="0" eaLnBrk="1" fontAlgn="auto" latinLnBrk="0" hangingPunct="1">
                        <a:lnSpc>
                          <a:spcPct val="100000"/>
                        </a:lnSpc>
                        <a:spcBef>
                          <a:spcPts val="600"/>
                        </a:spcBef>
                        <a:spcAft>
                          <a:spcPts val="600"/>
                        </a:spcAft>
                        <a:buClrTx/>
                        <a:buSzTx/>
                        <a:buFontTx/>
                        <a:buNone/>
                        <a:tabLst/>
                        <a:defRPr/>
                      </a:pPr>
                      <a:r>
                        <a:rPr kumimoji="0" lang="es-ES" sz="1500" b="1" i="0" u="none" strike="noStrike" kern="1200" cap="none" spc="0" normalizeH="0" baseline="0" noProof="0" dirty="0" smtClean="0">
                          <a:ln>
                            <a:noFill/>
                          </a:ln>
                          <a:solidFill>
                            <a:srgbClr val="4F97A3"/>
                          </a:solidFill>
                          <a:effectLst/>
                          <a:uLnTx/>
                          <a:uFillTx/>
                          <a:latin typeface="Arial" panose="020B0604020202020204" pitchFamily="34" charset="0"/>
                          <a:ea typeface="+mn-ea"/>
                          <a:cs typeface="Arial" panose="020B0604020202020204" pitchFamily="34" charset="0"/>
                        </a:rPr>
                        <a:t>O.E.10. </a:t>
                      </a:r>
                      <a:r>
                        <a:rPr kumimoji="0" lang="es-ES" sz="1500" b="1" i="0" u="none" strike="noStrike" kern="1200" cap="none" spc="0" normalizeH="0" baseline="0" noProof="0" dirty="0" smtClean="0">
                          <a:ln>
                            <a:noFill/>
                          </a:ln>
                          <a:solidFill>
                            <a:srgbClr val="F763EC"/>
                          </a:solidFill>
                          <a:effectLst/>
                          <a:uLnTx/>
                          <a:uFillTx/>
                          <a:latin typeface="Arial" panose="020B0604020202020204" pitchFamily="34" charset="0"/>
                          <a:ea typeface="+mn-ea"/>
                          <a:cs typeface="Arial" panose="020B0604020202020204" pitchFamily="34" charset="0"/>
                        </a:rPr>
                        <a:t>	</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Mejorar los </a:t>
                      </a:r>
                      <a:r>
                        <a:rPr kumimoji="0" lang="es-ES" sz="1500" b="1"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instrumentos de intervención y la gobernanza</a:t>
                      </a:r>
                      <a:r>
                        <a:rPr kumimoji="0" lang="es-ES" sz="15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 </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
        <p:nvSpPr>
          <p:cNvPr id="11" name="CuadroTexto 10"/>
          <p:cNvSpPr txBox="1"/>
          <p:nvPr/>
        </p:nvSpPr>
        <p:spPr>
          <a:xfrm>
            <a:off x="412403" y="3831431"/>
            <a:ext cx="1637184" cy="461665"/>
          </a:xfrm>
          <a:prstGeom prst="rect">
            <a:avLst/>
          </a:prstGeom>
          <a:solidFill>
            <a:srgbClr val="FFD602"/>
          </a:soli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2400" b="1" dirty="0" smtClean="0">
                <a:solidFill>
                  <a:schemeClr val="accent2">
                    <a:lumMod val="75000"/>
                  </a:schemeClr>
                </a:solidFill>
                <a:latin typeface="Arial" panose="020B0604020202020204" pitchFamily="34" charset="0"/>
                <a:cs typeface="Arial" panose="020B0604020202020204" pitchFamily="34" charset="0"/>
              </a:rPr>
              <a:t>Decálogo</a:t>
            </a:r>
            <a:endParaRPr lang="es-ES" sz="1000" b="1" dirty="0">
              <a:solidFill>
                <a:schemeClr val="accent2">
                  <a:lumMod val="75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19" y="1616473"/>
            <a:ext cx="1693897" cy="190948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3335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218132" y="1411163"/>
            <a:ext cx="8505029" cy="4367337"/>
          </a:xfrm>
          <a:prstGeom prst="rect">
            <a:avLst/>
          </a:prstGeom>
          <a:solidFill>
            <a:schemeClr val="bg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smtClean="0">
                <a:solidFill>
                  <a:schemeClr val="bg1"/>
                </a:solidFill>
                <a:latin typeface="+mj-lt"/>
              </a:rPr>
              <a:t>Indicadores (I)</a:t>
            </a:r>
            <a:endParaRPr lang="es-ES" sz="2400" b="1" dirty="0" smtClean="0">
              <a:solidFill>
                <a:schemeClr val="bg1"/>
              </a:solidFill>
              <a:latin typeface="+mj-lt"/>
            </a:endParaRPr>
          </a:p>
        </p:txBody>
      </p:sp>
      <p:sp>
        <p:nvSpPr>
          <p:cNvPr id="7" name="Título 1"/>
          <p:cNvSpPr txBox="1">
            <a:spLocks/>
          </p:cNvSpPr>
          <p:nvPr/>
        </p:nvSpPr>
        <p:spPr>
          <a:xfrm>
            <a:off x="218132" y="908720"/>
            <a:ext cx="8462069" cy="1004887"/>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40080" eaLnBrk="1" fontAlgn="auto" hangingPunct="1">
              <a:spcAft>
                <a:spcPts val="0"/>
              </a:spcAft>
              <a:defRPr/>
            </a:pPr>
            <a:r>
              <a:rPr lang="es-ES" sz="2400" b="1" dirty="0" smtClean="0"/>
              <a:t>Estructura y desarrollo</a:t>
            </a:r>
            <a:endParaRPr lang="es-ES" sz="2400" dirty="0"/>
          </a:p>
        </p:txBody>
      </p:sp>
      <p:sp>
        <p:nvSpPr>
          <p:cNvPr id="29" name="Rectángulo 28"/>
          <p:cNvSpPr/>
          <p:nvPr/>
        </p:nvSpPr>
        <p:spPr>
          <a:xfrm>
            <a:off x="247751" y="1480344"/>
            <a:ext cx="1852790" cy="422107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u="sng" dirty="0">
                <a:solidFill>
                  <a:schemeClr val="accent1">
                    <a:lumMod val="50000"/>
                  </a:schemeClr>
                </a:solidFill>
                <a:latin typeface="Calibri" panose="020F0502020204030204" pitchFamily="34" charset="0"/>
                <a:cs typeface="Calibri" panose="020F0502020204030204" pitchFamily="34" charset="0"/>
              </a:rPr>
              <a:t>DIAGNÓSTICO</a:t>
            </a:r>
          </a:p>
        </p:txBody>
      </p:sp>
      <p:sp>
        <p:nvSpPr>
          <p:cNvPr id="30" name="Rectángulo 29"/>
          <p:cNvSpPr/>
          <p:nvPr/>
        </p:nvSpPr>
        <p:spPr>
          <a:xfrm>
            <a:off x="2168845" y="1481932"/>
            <a:ext cx="3874241" cy="421949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s-ES" sz="1600" b="1" dirty="0">
              <a:solidFill>
                <a:schemeClr val="accent1">
                  <a:lumMod val="50000"/>
                </a:schemeClr>
              </a:solidFill>
            </a:endParaRPr>
          </a:p>
        </p:txBody>
      </p:sp>
      <p:sp>
        <p:nvSpPr>
          <p:cNvPr id="31" name="Rectángulo 30"/>
          <p:cNvSpPr/>
          <p:nvPr/>
        </p:nvSpPr>
        <p:spPr>
          <a:xfrm>
            <a:off x="4139953" y="2770957"/>
            <a:ext cx="1866422" cy="2876550"/>
          </a:xfrm>
          <a:prstGeom prst="rect">
            <a:avLst/>
          </a:prstGeom>
          <a:solidFill>
            <a:srgbClr val="FFFF6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600" b="1" dirty="0">
              <a:solidFill>
                <a:schemeClr val="accent1">
                  <a:lumMod val="50000"/>
                </a:schemeClr>
              </a:solidFill>
            </a:endParaRPr>
          </a:p>
        </p:txBody>
      </p:sp>
      <p:sp>
        <p:nvSpPr>
          <p:cNvPr id="32" name="Rectángulo 31"/>
          <p:cNvSpPr/>
          <p:nvPr/>
        </p:nvSpPr>
        <p:spPr>
          <a:xfrm>
            <a:off x="595412" y="5838623"/>
            <a:ext cx="7789860" cy="349250"/>
          </a:xfrm>
          <a:prstGeom prst="rect">
            <a:avLst/>
          </a:prstGeom>
          <a:solidFill>
            <a:schemeClr val="bg1">
              <a:lumMod val="75000"/>
              <a:alpha val="72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400" b="1" dirty="0">
                <a:solidFill>
                  <a:schemeClr val="accent1">
                    <a:lumMod val="50000"/>
                  </a:schemeClr>
                </a:solidFill>
              </a:rPr>
              <a:t>PARTICIPACIÓN PÚBLICA Y PROCESO DE IMPLEMENTACIÓN</a:t>
            </a:r>
          </a:p>
        </p:txBody>
      </p:sp>
      <p:sp>
        <p:nvSpPr>
          <p:cNvPr id="33" name="Rectángulo 32"/>
          <p:cNvSpPr/>
          <p:nvPr/>
        </p:nvSpPr>
        <p:spPr>
          <a:xfrm>
            <a:off x="6081771" y="1483520"/>
            <a:ext cx="2598429" cy="421790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600" b="1" dirty="0">
              <a:solidFill>
                <a:schemeClr val="accent1">
                  <a:lumMod val="50000"/>
                </a:schemeClr>
              </a:solidFill>
            </a:endParaRPr>
          </a:p>
        </p:txBody>
      </p:sp>
      <p:sp>
        <p:nvSpPr>
          <p:cNvPr id="34" name="Rectángulo 33"/>
          <p:cNvSpPr/>
          <p:nvPr/>
        </p:nvSpPr>
        <p:spPr>
          <a:xfrm>
            <a:off x="6101699" y="2770957"/>
            <a:ext cx="2507112" cy="2877114"/>
          </a:xfrm>
          <a:prstGeom prst="rect">
            <a:avLst/>
          </a:prstGeom>
          <a:solidFill>
            <a:srgbClr val="99FF6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600" b="1" dirty="0">
              <a:solidFill>
                <a:schemeClr val="accent1">
                  <a:lumMod val="50000"/>
                </a:schemeClr>
              </a:solidFill>
            </a:endParaRPr>
          </a:p>
        </p:txBody>
      </p:sp>
      <p:sp>
        <p:nvSpPr>
          <p:cNvPr id="35" name="Rectángulo 34"/>
          <p:cNvSpPr/>
          <p:nvPr/>
        </p:nvSpPr>
        <p:spPr>
          <a:xfrm>
            <a:off x="2130160" y="1371509"/>
            <a:ext cx="2248037" cy="4652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u="sng" dirty="0">
                <a:solidFill>
                  <a:schemeClr val="accent1">
                    <a:lumMod val="50000"/>
                  </a:schemeClr>
                </a:solidFill>
                <a:latin typeface="Calibri" panose="020F0502020204030204" pitchFamily="34" charset="0"/>
                <a:cs typeface="Calibri" panose="020F0502020204030204" pitchFamily="34" charset="0"/>
              </a:rPr>
              <a:t>MARCO ESTRATÉGICO</a:t>
            </a:r>
          </a:p>
        </p:txBody>
      </p:sp>
      <p:sp>
        <p:nvSpPr>
          <p:cNvPr id="36" name="Rectángulo 35"/>
          <p:cNvSpPr/>
          <p:nvPr/>
        </p:nvSpPr>
        <p:spPr>
          <a:xfrm>
            <a:off x="5847808" y="1465990"/>
            <a:ext cx="3179762" cy="693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u="sng" dirty="0">
                <a:solidFill>
                  <a:schemeClr val="accent1">
                    <a:lumMod val="50000"/>
                  </a:schemeClr>
                </a:solidFill>
                <a:latin typeface="Calibri" panose="020F0502020204030204" pitchFamily="34" charset="0"/>
                <a:cs typeface="Calibri" panose="020F0502020204030204" pitchFamily="34" charset="0"/>
              </a:rPr>
              <a:t>PLAN DE ACCIÓN</a:t>
            </a:r>
          </a:p>
        </p:txBody>
      </p:sp>
      <p:sp>
        <p:nvSpPr>
          <p:cNvPr id="37" name="Rectángulo 36"/>
          <p:cNvSpPr/>
          <p:nvPr/>
        </p:nvSpPr>
        <p:spPr>
          <a:xfrm>
            <a:off x="2998246" y="1624410"/>
            <a:ext cx="2849562" cy="1260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300"/>
              </a:spcBef>
              <a:spcAft>
                <a:spcPts val="300"/>
              </a:spcAft>
              <a:defRPr/>
            </a:pPr>
            <a:r>
              <a:rPr lang="es-ES" b="1" dirty="0">
                <a:solidFill>
                  <a:schemeClr val="accent1"/>
                </a:solidFill>
                <a:latin typeface="Calibri" panose="020F0502020204030204" pitchFamily="34" charset="0"/>
                <a:cs typeface="Calibri" panose="020F0502020204030204" pitchFamily="34" charset="0"/>
              </a:rPr>
              <a:t>10</a:t>
            </a:r>
            <a:r>
              <a:rPr lang="es-ES" b="1" dirty="0">
                <a:solidFill>
                  <a:schemeClr val="accent2"/>
                </a:solidFill>
                <a:latin typeface="Calibri" panose="020F0502020204030204" pitchFamily="34" charset="0"/>
                <a:cs typeface="Calibri" panose="020F0502020204030204" pitchFamily="34" charset="0"/>
              </a:rPr>
              <a:t> OBJETIVOS ESTRATÉGICOS</a:t>
            </a:r>
          </a:p>
          <a:p>
            <a:pPr algn="ctr" eaLnBrk="1" fontAlgn="auto" hangingPunct="1">
              <a:spcBef>
                <a:spcPts val="300"/>
              </a:spcBef>
              <a:spcAft>
                <a:spcPts val="300"/>
              </a:spcAft>
              <a:defRPr/>
            </a:pPr>
            <a:r>
              <a:rPr lang="es-ES" sz="1400" dirty="0">
                <a:solidFill>
                  <a:schemeClr val="accent1"/>
                </a:solidFill>
                <a:latin typeface="Calibri" panose="020F0502020204030204" pitchFamily="34" charset="0"/>
                <a:cs typeface="Calibri" panose="020F0502020204030204" pitchFamily="34" charset="0"/>
              </a:rPr>
              <a:t>29</a:t>
            </a:r>
            <a:r>
              <a:rPr lang="es-ES" sz="1400" dirty="0">
                <a:solidFill>
                  <a:schemeClr val="accent2"/>
                </a:solidFill>
                <a:latin typeface="Calibri" panose="020F0502020204030204" pitchFamily="34" charset="0"/>
                <a:cs typeface="Calibri" panose="020F0502020204030204" pitchFamily="34" charset="0"/>
              </a:rPr>
              <a:t> OBJETIVOS ESPECÍFICOS</a:t>
            </a:r>
          </a:p>
          <a:p>
            <a:pPr algn="ctr" eaLnBrk="1" fontAlgn="auto" hangingPunct="1">
              <a:spcBef>
                <a:spcPts val="0"/>
              </a:spcBef>
              <a:spcAft>
                <a:spcPts val="0"/>
              </a:spcAft>
              <a:defRPr/>
            </a:pPr>
            <a:endParaRPr lang="es-ES" sz="1600" b="1" dirty="0">
              <a:solidFill>
                <a:schemeClr val="accent2"/>
              </a:solidFill>
            </a:endParaRPr>
          </a:p>
        </p:txBody>
      </p:sp>
      <p:sp>
        <p:nvSpPr>
          <p:cNvPr id="38" name="Rectángulo 37"/>
          <p:cNvSpPr/>
          <p:nvPr/>
        </p:nvSpPr>
        <p:spPr>
          <a:xfrm>
            <a:off x="6248985" y="1832582"/>
            <a:ext cx="2431215" cy="974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accent2"/>
                </a:solidFill>
                <a:latin typeface="Calibri" panose="020F0502020204030204" pitchFamily="34" charset="0"/>
                <a:cs typeface="Calibri" panose="020F0502020204030204" pitchFamily="34" charset="0"/>
              </a:rPr>
              <a:t>ADHESIÓN Y COMPROMISO LOCAL</a:t>
            </a:r>
          </a:p>
        </p:txBody>
      </p:sp>
      <p:sp>
        <p:nvSpPr>
          <p:cNvPr id="39" name="Rectángulo 38"/>
          <p:cNvSpPr/>
          <p:nvPr/>
        </p:nvSpPr>
        <p:spPr>
          <a:xfrm>
            <a:off x="4139953" y="4286814"/>
            <a:ext cx="1866422"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400" i="1" dirty="0">
                <a:solidFill>
                  <a:schemeClr val="accent2"/>
                </a:solidFill>
              </a:rPr>
              <a:t>“Aproximación a la realidad urbana”</a:t>
            </a:r>
          </a:p>
        </p:txBody>
      </p:sp>
      <p:sp>
        <p:nvSpPr>
          <p:cNvPr id="40" name="Rectángulo 39"/>
          <p:cNvSpPr/>
          <p:nvPr/>
        </p:nvSpPr>
        <p:spPr>
          <a:xfrm>
            <a:off x="6248984" y="4545750"/>
            <a:ext cx="2359827"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sz="1400" i="1" dirty="0">
                <a:solidFill>
                  <a:schemeClr val="accent2"/>
                </a:solidFill>
              </a:rPr>
              <a:t>“Fijar metas a conseguir en un plazo determinado”</a:t>
            </a:r>
          </a:p>
        </p:txBody>
      </p:sp>
      <p:sp>
        <p:nvSpPr>
          <p:cNvPr id="41" name="Triángulo isósceles 40"/>
          <p:cNvSpPr/>
          <p:nvPr/>
        </p:nvSpPr>
        <p:spPr>
          <a:xfrm rot="16200000">
            <a:off x="206525" y="5879848"/>
            <a:ext cx="349250" cy="266799"/>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400" b="1">
              <a:solidFill>
                <a:schemeClr val="accent1">
                  <a:lumMod val="50000"/>
                </a:schemeClr>
              </a:solidFill>
            </a:endParaRPr>
          </a:p>
        </p:txBody>
      </p:sp>
      <p:sp>
        <p:nvSpPr>
          <p:cNvPr id="42" name="Triángulo isósceles 41"/>
          <p:cNvSpPr/>
          <p:nvPr/>
        </p:nvSpPr>
        <p:spPr>
          <a:xfrm rot="5400000">
            <a:off x="8420021" y="5884736"/>
            <a:ext cx="349251" cy="257028"/>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sz="1400" b="1">
              <a:solidFill>
                <a:schemeClr val="accent1">
                  <a:lumMod val="50000"/>
                </a:schemeClr>
              </a:solidFill>
            </a:endParaRPr>
          </a:p>
        </p:txBody>
      </p:sp>
      <p:sp>
        <p:nvSpPr>
          <p:cNvPr id="43" name="Rectángulo 42"/>
          <p:cNvSpPr/>
          <p:nvPr/>
        </p:nvSpPr>
        <p:spPr>
          <a:xfrm>
            <a:off x="4139952" y="3347674"/>
            <a:ext cx="1847946" cy="830997"/>
          </a:xfrm>
          <a:prstGeom prst="rect">
            <a:avLst/>
          </a:prstGeom>
        </p:spPr>
        <p:txBody>
          <a:bodyPr wrap="square">
            <a:spAutoFit/>
          </a:bodyPr>
          <a:lstStyle/>
          <a:p>
            <a:pPr algn="ctr" eaLnBrk="1" fontAlgn="auto" hangingPunct="1">
              <a:spcBef>
                <a:spcPts val="0"/>
              </a:spcBef>
              <a:spcAft>
                <a:spcPts val="0"/>
              </a:spcAft>
              <a:defRPr/>
            </a:pPr>
            <a:r>
              <a:rPr lang="es-ES" sz="1600" b="1" dirty="0">
                <a:solidFill>
                  <a:schemeClr val="accent1">
                    <a:lumMod val="50000"/>
                  </a:schemeClr>
                </a:solidFill>
                <a:latin typeface="Calibri" panose="020F0502020204030204" pitchFamily="34" charset="0"/>
                <a:cs typeface="Calibri" panose="020F0502020204030204" pitchFamily="34" charset="0"/>
              </a:rPr>
              <a:t>DATOS E INDICADORES DESCRIPTIVOS</a:t>
            </a:r>
          </a:p>
        </p:txBody>
      </p:sp>
      <p:sp>
        <p:nvSpPr>
          <p:cNvPr id="44" name="Rectángulo 43"/>
          <p:cNvSpPr/>
          <p:nvPr/>
        </p:nvSpPr>
        <p:spPr>
          <a:xfrm>
            <a:off x="6220687" y="3347673"/>
            <a:ext cx="2388125" cy="830997"/>
          </a:xfrm>
          <a:prstGeom prst="rect">
            <a:avLst/>
          </a:prstGeom>
        </p:spPr>
        <p:txBody>
          <a:bodyPr wrap="square">
            <a:spAutoFit/>
          </a:bodyPr>
          <a:lstStyle/>
          <a:p>
            <a:pPr algn="ctr" eaLnBrk="1" fontAlgn="auto" hangingPunct="1">
              <a:spcBef>
                <a:spcPts val="0"/>
              </a:spcBef>
              <a:spcAft>
                <a:spcPts val="0"/>
              </a:spcAft>
              <a:defRPr/>
            </a:pPr>
            <a:r>
              <a:rPr lang="es-ES" sz="1600" b="1" dirty="0">
                <a:solidFill>
                  <a:schemeClr val="accent1">
                    <a:lumMod val="50000"/>
                  </a:schemeClr>
                </a:solidFill>
                <a:latin typeface="Calibri" panose="020F0502020204030204" pitchFamily="34" charset="0"/>
                <a:cs typeface="Calibri" panose="020F0502020204030204" pitchFamily="34" charset="0"/>
              </a:rPr>
              <a:t>INDICADORES DE SEGUIMIENTO Y EVALUACIÓN</a:t>
            </a:r>
          </a:p>
        </p:txBody>
      </p:sp>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59220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smtClean="0">
                <a:solidFill>
                  <a:schemeClr val="bg1"/>
                </a:solidFill>
                <a:latin typeface="+mj-lt"/>
              </a:rPr>
              <a:t>Indicadores (II)</a:t>
            </a:r>
            <a:endParaRPr lang="es-ES" sz="2400" b="1" dirty="0" smtClean="0">
              <a:solidFill>
                <a:schemeClr val="bg1"/>
              </a:solidFill>
              <a:latin typeface="+mj-lt"/>
            </a:endParaRPr>
          </a:p>
        </p:txBody>
      </p:sp>
      <p:sp>
        <p:nvSpPr>
          <p:cNvPr id="7" name="Título 1"/>
          <p:cNvSpPr txBox="1">
            <a:spLocks/>
          </p:cNvSpPr>
          <p:nvPr/>
        </p:nvSpPr>
        <p:spPr>
          <a:xfrm>
            <a:off x="827584" y="908720"/>
            <a:ext cx="8042867" cy="1004887"/>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640080" eaLnBrk="1" fontAlgn="auto" hangingPunct="1">
              <a:spcAft>
                <a:spcPts val="0"/>
              </a:spcAft>
              <a:defRPr/>
            </a:pPr>
            <a:r>
              <a:rPr lang="es-ES" sz="2400" b="1" dirty="0" smtClean="0"/>
              <a:t>Indicadores y datos </a:t>
            </a:r>
            <a:r>
              <a:rPr lang="es-ES" sz="2400" b="1" u="sng" dirty="0" smtClean="0"/>
              <a:t>DESCRIPTIVOS</a:t>
            </a:r>
            <a:endParaRPr lang="es-ES" sz="2400" u="sng" dirty="0"/>
          </a:p>
        </p:txBody>
      </p:sp>
      <p:pic>
        <p:nvPicPr>
          <p:cNvPr id="9"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34077"/>
            <a:ext cx="7584960" cy="520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008099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9" y="1411163"/>
            <a:ext cx="7632847" cy="5114181"/>
          </a:xfrm>
          <a:prstGeom prst="rect">
            <a:avLst/>
          </a:prstGeom>
          <a:solidFill>
            <a:schemeClr val="bg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cs typeface="Calibri" panose="020F0502020204030204" pitchFamily="34" charset="0"/>
            </a:endParaRPr>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smtClean="0">
                <a:solidFill>
                  <a:schemeClr val="bg1"/>
                </a:solidFill>
                <a:latin typeface="+mj-lt"/>
              </a:rPr>
              <a:t>Indicadores (III)</a:t>
            </a:r>
            <a:endParaRPr lang="es-ES" sz="2400" b="1" dirty="0" smtClean="0">
              <a:solidFill>
                <a:schemeClr val="bg1"/>
              </a:solidFill>
              <a:latin typeface="+mj-lt"/>
            </a:endParaRPr>
          </a:p>
        </p:txBody>
      </p:sp>
      <p:sp>
        <p:nvSpPr>
          <p:cNvPr id="9" name="Título 1"/>
          <p:cNvSpPr txBox="1">
            <a:spLocks/>
          </p:cNvSpPr>
          <p:nvPr/>
        </p:nvSpPr>
        <p:spPr>
          <a:xfrm>
            <a:off x="827584" y="908720"/>
            <a:ext cx="8042867" cy="1004887"/>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640080" eaLnBrk="1" fontAlgn="auto" hangingPunct="1">
              <a:spcAft>
                <a:spcPts val="0"/>
              </a:spcAft>
              <a:defRPr/>
            </a:pPr>
            <a:r>
              <a:rPr lang="es-ES" sz="2400" b="1" dirty="0" smtClean="0"/>
              <a:t>Indicadores de </a:t>
            </a:r>
            <a:r>
              <a:rPr lang="es-ES" sz="2400" b="1" u="sng" dirty="0" smtClean="0"/>
              <a:t>SEGUIMIENTO Y EVALUACIÓN</a:t>
            </a:r>
            <a:endParaRPr lang="es-ES" sz="2400" u="sng" dirty="0"/>
          </a:p>
        </p:txBody>
      </p:sp>
      <p:sp>
        <p:nvSpPr>
          <p:cNvPr id="12" name="Rectángulo 3"/>
          <p:cNvSpPr>
            <a:spLocks noChangeArrowheads="1"/>
          </p:cNvSpPr>
          <p:nvPr/>
        </p:nvSpPr>
        <p:spPr bwMode="auto">
          <a:xfrm>
            <a:off x="821093" y="1448013"/>
            <a:ext cx="1946870" cy="1327150"/>
          </a:xfrm>
          <a:prstGeom prst="rect">
            <a:avLst/>
          </a:prstGeom>
          <a:solidFill>
            <a:srgbClr val="2E75B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400">
                <a:solidFill>
                  <a:srgbClr val="FFFFFF"/>
                </a:solidFill>
                <a:latin typeface="Calibri" panose="020F0502020204030204" pitchFamily="34" charset="0"/>
              </a:rPr>
              <a:t>1. HACER UN USO RACIONAL DEL SUELO, CONSERVARLO Y PROTEGERLO.</a:t>
            </a:r>
            <a:endParaRPr lang="es-ES" altLang="es-ES" sz="1400">
              <a:latin typeface="Times New Roman" panose="02020603050405020304" pitchFamily="18" charset="0"/>
              <a:cs typeface="Times New Roman" panose="02020603050405020304" pitchFamily="18" charset="0"/>
            </a:endParaRPr>
          </a:p>
        </p:txBody>
      </p:sp>
      <p:sp>
        <p:nvSpPr>
          <p:cNvPr id="13" name="Rectángulo 4"/>
          <p:cNvSpPr>
            <a:spLocks noChangeArrowheads="1"/>
          </p:cNvSpPr>
          <p:nvPr/>
        </p:nvSpPr>
        <p:spPr bwMode="auto">
          <a:xfrm>
            <a:off x="830040" y="2861243"/>
            <a:ext cx="1946870" cy="1142340"/>
          </a:xfrm>
          <a:prstGeom prst="rect">
            <a:avLst/>
          </a:prstGeom>
          <a:noFill/>
          <a:ln w="12700" algn="ctr">
            <a:solidFill>
              <a:srgbClr val="2E75B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200">
                <a:solidFill>
                  <a:srgbClr val="1F4E79"/>
                </a:solidFill>
                <a:latin typeface="Calibri" panose="020F0502020204030204" pitchFamily="34" charset="0"/>
              </a:rPr>
              <a:t>1.1. Ordenar el suelo de manera compatible con su entorno territorial.</a:t>
            </a:r>
            <a:endParaRPr lang="es-ES" altLang="es-ES">
              <a:latin typeface="Times New Roman" panose="02020603050405020304" pitchFamily="18" charset="0"/>
              <a:cs typeface="Times New Roman" panose="02020603050405020304" pitchFamily="18" charset="0"/>
            </a:endParaRPr>
          </a:p>
        </p:txBody>
      </p:sp>
      <p:sp>
        <p:nvSpPr>
          <p:cNvPr id="15" name="Rectángulo 5"/>
          <p:cNvSpPr>
            <a:spLocks noChangeArrowheads="1"/>
          </p:cNvSpPr>
          <p:nvPr/>
        </p:nvSpPr>
        <p:spPr bwMode="auto">
          <a:xfrm>
            <a:off x="827584" y="4090679"/>
            <a:ext cx="1946870" cy="1133331"/>
          </a:xfrm>
          <a:prstGeom prst="rect">
            <a:avLst/>
          </a:prstGeom>
          <a:noFill/>
          <a:ln w="12700" algn="ctr">
            <a:solidFill>
              <a:srgbClr val="2E75B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200">
                <a:solidFill>
                  <a:srgbClr val="1F4E79"/>
                </a:solidFill>
                <a:latin typeface="Calibri" panose="020F0502020204030204" pitchFamily="34" charset="0"/>
              </a:rPr>
              <a:t>1.2. Conservar y mejorar del patrimonio natural y cultural y proteger el paisaje.</a:t>
            </a:r>
            <a:endParaRPr lang="es-ES" altLang="es-ES">
              <a:latin typeface="Times New Roman" panose="02020603050405020304" pitchFamily="18" charset="0"/>
              <a:cs typeface="Times New Roman" panose="02020603050405020304" pitchFamily="18" charset="0"/>
            </a:endParaRPr>
          </a:p>
        </p:txBody>
      </p:sp>
      <p:sp>
        <p:nvSpPr>
          <p:cNvPr id="16" name="Rectángulo 6"/>
          <p:cNvSpPr>
            <a:spLocks noChangeArrowheads="1"/>
          </p:cNvSpPr>
          <p:nvPr/>
        </p:nvSpPr>
        <p:spPr bwMode="auto">
          <a:xfrm>
            <a:off x="827584" y="5311831"/>
            <a:ext cx="1946870" cy="1136315"/>
          </a:xfrm>
          <a:prstGeom prst="rect">
            <a:avLst/>
          </a:prstGeom>
          <a:noFill/>
          <a:ln w="12700" algn="ctr">
            <a:solidFill>
              <a:srgbClr val="2E75B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200">
                <a:solidFill>
                  <a:srgbClr val="1F4E79"/>
                </a:solidFill>
                <a:latin typeface="Calibri" panose="020F0502020204030204" pitchFamily="34" charset="0"/>
              </a:rPr>
              <a:t>1.3. Mejorar las infraestructuras verdes urbanas y vincularlas con el contexto natural.</a:t>
            </a:r>
            <a:endParaRPr lang="es-ES" altLang="es-ES">
              <a:latin typeface="Times New Roman" panose="02020603050405020304" pitchFamily="18" charset="0"/>
              <a:cs typeface="Times New Roman" panose="02020603050405020304" pitchFamily="18" charset="0"/>
            </a:endParaRPr>
          </a:p>
        </p:txBody>
      </p:sp>
      <p:sp>
        <p:nvSpPr>
          <p:cNvPr id="17" name="CuadroTexto 115"/>
          <p:cNvSpPr txBox="1">
            <a:spLocks noChangeArrowheads="1"/>
          </p:cNvSpPr>
          <p:nvPr/>
        </p:nvSpPr>
        <p:spPr bwMode="auto">
          <a:xfrm>
            <a:off x="2929445" y="2432160"/>
            <a:ext cx="5284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s-ES" altLang="es-ES" sz="1400" b="1" dirty="0">
                <a:solidFill>
                  <a:srgbClr val="385723"/>
                </a:solidFill>
                <a:latin typeface="Calibri" panose="020F0502020204030204" pitchFamily="34" charset="0"/>
              </a:rPr>
              <a:t>INDICADORES DE SEGUIMIENTO Y EVALUACIÓN</a:t>
            </a:r>
            <a:endParaRPr lang="es-ES" altLang="es-ES" sz="1400" dirty="0">
              <a:latin typeface="Times New Roman" panose="02020603050405020304" pitchFamily="18" charset="0"/>
              <a:cs typeface="Times New Roman" panose="02020603050405020304" pitchFamily="18" charset="0"/>
            </a:endParaRPr>
          </a:p>
        </p:txBody>
      </p:sp>
      <p:sp>
        <p:nvSpPr>
          <p:cNvPr id="18" name="Rectángulo 8"/>
          <p:cNvSpPr>
            <a:spLocks noChangeArrowheads="1"/>
          </p:cNvSpPr>
          <p:nvPr/>
        </p:nvSpPr>
        <p:spPr bwMode="auto">
          <a:xfrm>
            <a:off x="2835247" y="2858127"/>
            <a:ext cx="1733616"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dirty="0">
                <a:solidFill>
                  <a:srgbClr val="FFFFFF"/>
                </a:solidFill>
                <a:latin typeface="Calibri" panose="020F0502020204030204" pitchFamily="34" charset="0"/>
              </a:rPr>
              <a:t>1.1.1. ¿Se han </a:t>
            </a:r>
            <a:r>
              <a:rPr lang="es-ES" altLang="es-ES" sz="1000" dirty="0" smtClean="0">
                <a:solidFill>
                  <a:srgbClr val="FFFFFF"/>
                </a:solidFill>
                <a:latin typeface="Calibri" panose="020F0502020204030204" pitchFamily="34" charset="0"/>
              </a:rPr>
              <a:t>incorporado </a:t>
            </a:r>
            <a:r>
              <a:rPr lang="es-ES" altLang="es-ES" sz="1000" dirty="0">
                <a:solidFill>
                  <a:srgbClr val="FFFFFF"/>
                </a:solidFill>
                <a:latin typeface="Calibri" panose="020F0502020204030204" pitchFamily="34" charset="0"/>
              </a:rPr>
              <a:t>en los instrumentos de ordenación territorial y urbanística criterios para asegurar el uso racional del suelo que atienda al principio de desarrollo sostenible?</a:t>
            </a:r>
            <a:endParaRPr lang="es-ES" altLang="es-ES" sz="1600" dirty="0">
              <a:latin typeface="Times New Roman" panose="02020603050405020304" pitchFamily="18" charset="0"/>
              <a:cs typeface="Times New Roman" panose="02020603050405020304" pitchFamily="18" charset="0"/>
            </a:endParaRPr>
          </a:p>
        </p:txBody>
      </p:sp>
      <p:sp>
        <p:nvSpPr>
          <p:cNvPr id="19" name="Rectángulo 9"/>
          <p:cNvSpPr>
            <a:spLocks noChangeArrowheads="1"/>
          </p:cNvSpPr>
          <p:nvPr/>
        </p:nvSpPr>
        <p:spPr bwMode="auto">
          <a:xfrm>
            <a:off x="4635021" y="2857812"/>
            <a:ext cx="1734678" cy="1145770"/>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dirty="0">
                <a:solidFill>
                  <a:srgbClr val="FFFFFF"/>
                </a:solidFill>
                <a:latin typeface="Calibri" panose="020F0502020204030204" pitchFamily="34" charset="0"/>
              </a:rPr>
              <a:t>1.1.2. Correlación entre urbanización de suelo, dinámica demográfica, empleo y actividades </a:t>
            </a:r>
            <a:r>
              <a:rPr lang="es-ES" altLang="es-ES" sz="1000" dirty="0" smtClean="0">
                <a:solidFill>
                  <a:srgbClr val="FFFFFF"/>
                </a:solidFill>
                <a:latin typeface="Calibri" panose="020F0502020204030204" pitchFamily="34" charset="0"/>
              </a:rPr>
              <a:t>económicas.</a:t>
            </a:r>
            <a:endParaRPr lang="es-ES" altLang="es-ES" sz="1600" dirty="0">
              <a:latin typeface="Times New Roman" panose="02020603050405020304" pitchFamily="18" charset="0"/>
              <a:cs typeface="Times New Roman" panose="02020603050405020304" pitchFamily="18" charset="0"/>
            </a:endParaRPr>
          </a:p>
        </p:txBody>
      </p:sp>
      <p:sp>
        <p:nvSpPr>
          <p:cNvPr id="21" name="Rectángulo 10"/>
          <p:cNvSpPr>
            <a:spLocks noChangeArrowheads="1"/>
          </p:cNvSpPr>
          <p:nvPr/>
        </p:nvSpPr>
        <p:spPr bwMode="auto">
          <a:xfrm>
            <a:off x="2835247" y="4087746"/>
            <a:ext cx="1733616"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a:solidFill>
                  <a:srgbClr val="FFFFFF"/>
                </a:solidFill>
                <a:latin typeface="Calibri" panose="020F0502020204030204" pitchFamily="34" charset="0"/>
              </a:rPr>
              <a:t>1.2.1. ¿Se dispone de un Plan de gestión municipal del patrimonio natural y cultural, o instrumento equivalente, para asegurar su adecuada conservación y puesta en valor?</a:t>
            </a:r>
            <a:endParaRPr lang="es-ES" altLang="es-ES" sz="1600">
              <a:latin typeface="Times New Roman" panose="02020603050405020304" pitchFamily="18" charset="0"/>
              <a:cs typeface="Times New Roman" panose="02020603050405020304" pitchFamily="18" charset="0"/>
            </a:endParaRPr>
          </a:p>
        </p:txBody>
      </p:sp>
      <p:sp>
        <p:nvSpPr>
          <p:cNvPr id="22" name="Rectángulo 11"/>
          <p:cNvSpPr>
            <a:spLocks noChangeArrowheads="1"/>
          </p:cNvSpPr>
          <p:nvPr/>
        </p:nvSpPr>
        <p:spPr bwMode="auto">
          <a:xfrm>
            <a:off x="4635021" y="4089044"/>
            <a:ext cx="1734678" cy="1145771"/>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dirty="0">
                <a:solidFill>
                  <a:srgbClr val="FFFFFF"/>
                </a:solidFill>
                <a:latin typeface="Calibri" panose="020F0502020204030204" pitchFamily="34" charset="0"/>
              </a:rPr>
              <a:t>1.2.2. Presupuesto de las actuaciones previstas de mejora y/o conservación del patrimonio natural y cultural, incluyendo aquellas encaminadas a la mejora de la conexión urbana-rural.</a:t>
            </a:r>
            <a:endParaRPr lang="es-ES" altLang="es-ES" sz="1600" dirty="0">
              <a:latin typeface="Times New Roman" panose="02020603050405020304" pitchFamily="18" charset="0"/>
              <a:cs typeface="Times New Roman" panose="02020603050405020304" pitchFamily="18" charset="0"/>
            </a:endParaRPr>
          </a:p>
        </p:txBody>
      </p:sp>
      <p:sp>
        <p:nvSpPr>
          <p:cNvPr id="23" name="Rectángulo 12"/>
          <p:cNvSpPr>
            <a:spLocks noChangeArrowheads="1"/>
          </p:cNvSpPr>
          <p:nvPr/>
        </p:nvSpPr>
        <p:spPr bwMode="auto">
          <a:xfrm>
            <a:off x="2835247" y="5305194"/>
            <a:ext cx="1733616"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a:solidFill>
                  <a:srgbClr val="FFFFFF"/>
                </a:solidFill>
                <a:latin typeface="Calibri" panose="020F0502020204030204" pitchFamily="34" charset="0"/>
              </a:rPr>
              <a:t>1.3.1. ¿Se ha realizado una planificación del desarrollo en red y de la conectividad de las infraestructuras verdes urbanas con el contexto natural?</a:t>
            </a:r>
            <a:endParaRPr lang="es-ES" altLang="es-ES" sz="1600">
              <a:latin typeface="Times New Roman" panose="02020603050405020304" pitchFamily="18" charset="0"/>
              <a:cs typeface="Times New Roman" panose="02020603050405020304" pitchFamily="18" charset="0"/>
            </a:endParaRPr>
          </a:p>
        </p:txBody>
      </p:sp>
      <p:sp>
        <p:nvSpPr>
          <p:cNvPr id="24" name="Rectángulo 13"/>
          <p:cNvSpPr>
            <a:spLocks noChangeArrowheads="1"/>
          </p:cNvSpPr>
          <p:nvPr/>
        </p:nvSpPr>
        <p:spPr bwMode="auto">
          <a:xfrm>
            <a:off x="4635021" y="5302533"/>
            <a:ext cx="1734678"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dirty="0">
                <a:solidFill>
                  <a:srgbClr val="FFFFFF"/>
                </a:solidFill>
                <a:latin typeface="Calibri" panose="020F0502020204030204" pitchFamily="34" charset="0"/>
              </a:rPr>
              <a:t>1.3.2. Superficie de suelo destinado a infraestructuras verdes urbanas sobre las que se van a realizar actuaciones de recuperación, mejora, e interconexión para su funcionamiento en red.</a:t>
            </a:r>
            <a:endParaRPr lang="es-ES" altLang="es-ES" sz="1600" dirty="0">
              <a:latin typeface="Times New Roman" panose="02020603050405020304" pitchFamily="18" charset="0"/>
              <a:cs typeface="Times New Roman" panose="02020603050405020304" pitchFamily="18" charset="0"/>
            </a:endParaRPr>
          </a:p>
        </p:txBody>
      </p:sp>
      <p:sp>
        <p:nvSpPr>
          <p:cNvPr id="26" name="Rectángulo 14"/>
          <p:cNvSpPr>
            <a:spLocks noChangeArrowheads="1"/>
          </p:cNvSpPr>
          <p:nvPr/>
        </p:nvSpPr>
        <p:spPr bwMode="auto">
          <a:xfrm>
            <a:off x="6429430" y="5301208"/>
            <a:ext cx="1733616"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dirty="0">
                <a:solidFill>
                  <a:srgbClr val="FFFFFF"/>
                </a:solidFill>
                <a:latin typeface="Calibri" panose="020F0502020204030204" pitchFamily="34" charset="0"/>
              </a:rPr>
              <a:t>1.3.3. Presupuesto de las actuaciones previstas de fomento de la actividad agrícola, ganadera y de desarrollo rural sostenible en el suelo preservado de la transformación urbanística.</a:t>
            </a:r>
            <a:endParaRPr lang="es-ES" altLang="es-ES" sz="1600" dirty="0">
              <a:latin typeface="Times New Roman" panose="02020603050405020304" pitchFamily="18" charset="0"/>
              <a:cs typeface="Times New Roman" panose="02020603050405020304" pitchFamily="18" charset="0"/>
            </a:endParaRPr>
          </a:p>
        </p:txBody>
      </p:sp>
      <p:sp>
        <p:nvSpPr>
          <p:cNvPr id="27" name="Rectángulo 15"/>
          <p:cNvSpPr>
            <a:spLocks noChangeArrowheads="1"/>
          </p:cNvSpPr>
          <p:nvPr/>
        </p:nvSpPr>
        <p:spPr bwMode="auto">
          <a:xfrm>
            <a:off x="6435857" y="4077072"/>
            <a:ext cx="1733616" cy="1146938"/>
          </a:xfrm>
          <a:prstGeom prst="rect">
            <a:avLst/>
          </a:prstGeom>
          <a:solidFill>
            <a:srgbClr val="548235"/>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s-ES" altLang="es-ES" sz="1000">
                <a:solidFill>
                  <a:srgbClr val="FFFFFF"/>
                </a:solidFill>
                <a:latin typeface="Calibri" panose="020F0502020204030204" pitchFamily="34" charset="0"/>
              </a:rPr>
              <a:t>1.2.3. Superficie de edificios o lugares pertenecientes al patrimonio cultural rehabilitados o mejorados.</a:t>
            </a:r>
            <a:endParaRPr lang="es-ES" altLang="es-ES" sz="1600">
              <a:latin typeface="Times New Roman" panose="02020603050405020304" pitchFamily="18" charset="0"/>
              <a:cs typeface="Times New Roman" panose="02020603050405020304" pitchFamily="18" charset="0"/>
            </a:endParaRPr>
          </a:p>
        </p:txBody>
      </p:sp>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4262337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2424" y="1411163"/>
            <a:ext cx="8054032" cy="4754141"/>
          </a:xfrm>
          <a:prstGeom prst="rect">
            <a:avLst/>
          </a:prstGeom>
          <a:solidFill>
            <a:schemeClr val="bg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cs typeface="Calibri" panose="020F0502020204030204" pitchFamily="34" charset="0"/>
            </a:endParaRPr>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smtClean="0">
                <a:solidFill>
                  <a:schemeClr val="bg1"/>
                </a:solidFill>
                <a:latin typeface="+mj-lt"/>
              </a:rPr>
              <a:t>Indicadores (IV)</a:t>
            </a:r>
            <a:endParaRPr lang="es-ES" sz="2400" b="1" dirty="0" smtClean="0">
              <a:solidFill>
                <a:schemeClr val="bg1"/>
              </a:solidFill>
              <a:latin typeface="+mj-lt"/>
            </a:endParaRPr>
          </a:p>
        </p:txBody>
      </p:sp>
      <p:sp>
        <p:nvSpPr>
          <p:cNvPr id="9" name="Título 1"/>
          <p:cNvSpPr txBox="1">
            <a:spLocks/>
          </p:cNvSpPr>
          <p:nvPr/>
        </p:nvSpPr>
        <p:spPr>
          <a:xfrm>
            <a:off x="827584" y="908720"/>
            <a:ext cx="8042867" cy="1004887"/>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640080" eaLnBrk="1" fontAlgn="auto" hangingPunct="1">
              <a:spcAft>
                <a:spcPts val="0"/>
              </a:spcAft>
              <a:defRPr/>
            </a:pPr>
            <a:r>
              <a:rPr lang="es-ES" sz="2400" b="1" dirty="0" smtClean="0"/>
              <a:t>Indicadores de </a:t>
            </a:r>
            <a:r>
              <a:rPr lang="es-ES" sz="2400" b="1" u="sng" dirty="0" smtClean="0"/>
              <a:t>SEGUIMIENTO Y EVALUACIÓN</a:t>
            </a:r>
            <a:endParaRPr lang="es-ES" sz="2400" u="sng" dirty="0"/>
          </a:p>
        </p:txBody>
      </p:sp>
      <p:pic>
        <p:nvPicPr>
          <p:cNvPr id="10" name="Imagen 2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46" y="1515592"/>
            <a:ext cx="7261278" cy="446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1092199" y="1411162"/>
            <a:ext cx="746549" cy="30112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57845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4009" y="1411163"/>
            <a:ext cx="7910016" cy="4610125"/>
          </a:xfrm>
          <a:prstGeom prst="rect">
            <a:avLst/>
          </a:prstGeom>
          <a:solidFill>
            <a:schemeClr val="bg1">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smtClean="0">
                <a:solidFill>
                  <a:schemeClr val="bg1"/>
                </a:solidFill>
                <a:latin typeface="+mj-lt"/>
              </a:rPr>
              <a:t>Indicadores (V)</a:t>
            </a:r>
            <a:endParaRPr lang="es-ES" sz="2400" b="1" dirty="0" smtClean="0">
              <a:solidFill>
                <a:schemeClr val="bg1"/>
              </a:solidFill>
              <a:latin typeface="+mj-lt"/>
            </a:endParaRPr>
          </a:p>
        </p:txBody>
      </p:sp>
      <p:sp>
        <p:nvSpPr>
          <p:cNvPr id="7" name="Título 1"/>
          <p:cNvSpPr txBox="1">
            <a:spLocks/>
          </p:cNvSpPr>
          <p:nvPr/>
        </p:nvSpPr>
        <p:spPr>
          <a:xfrm>
            <a:off x="827584" y="908720"/>
            <a:ext cx="8042867" cy="1004887"/>
          </a:xfrm>
          <a:prstGeom prst="rect">
            <a:avLst/>
          </a:prstGeom>
        </p:spPr>
        <p:txBody>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defTabSz="640080" eaLnBrk="1" fontAlgn="auto" hangingPunct="1">
              <a:spcAft>
                <a:spcPts val="0"/>
              </a:spcAft>
              <a:defRPr/>
            </a:pPr>
            <a:r>
              <a:rPr lang="es-ES" sz="2400" b="1" u="sng" dirty="0" smtClean="0"/>
              <a:t>objetivos</a:t>
            </a:r>
            <a:r>
              <a:rPr lang="es-ES" sz="2400" dirty="0" smtClean="0"/>
              <a:t> del sistema de indicadores de la </a:t>
            </a:r>
            <a:r>
              <a:rPr lang="es-ES" sz="2400" dirty="0" err="1" smtClean="0"/>
              <a:t>aue</a:t>
            </a:r>
            <a:endParaRPr lang="es-ES" sz="2400" dirty="0" smtClean="0"/>
          </a:p>
        </p:txBody>
      </p:sp>
      <p:sp>
        <p:nvSpPr>
          <p:cNvPr id="8" name="Marcador de contenido 2"/>
          <p:cNvSpPr txBox="1">
            <a:spLocks/>
          </p:cNvSpPr>
          <p:nvPr/>
        </p:nvSpPr>
        <p:spPr>
          <a:xfrm>
            <a:off x="915363" y="1700808"/>
            <a:ext cx="7027232" cy="4648549"/>
          </a:xfrm>
          <a:prstGeom prst="rect">
            <a:avLst/>
          </a:prstGeom>
          <a:solidFill>
            <a:schemeClr val="bg1">
              <a:lumMod val="95000"/>
            </a:schemeClr>
          </a:solidFill>
        </p:spPr>
        <p:txBody>
          <a:bodyPr rtlCol="0">
            <a:norm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558AB8"/>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7CCE5"/>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ACC0E7"/>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Medir el alcance y resultados de la Agenda Urbana. </a:t>
            </a:r>
            <a:r>
              <a:rPr lang="es-ES" sz="1800" dirty="0" smtClean="0">
                <a:solidFill>
                  <a:schemeClr val="accent2">
                    <a:lumMod val="75000"/>
                  </a:schemeClr>
                </a:solidFill>
                <a:latin typeface="Arial" panose="020B0604020202020204" pitchFamily="34" charset="0"/>
                <a:cs typeface="Arial" panose="020B0604020202020204" pitchFamily="34" charset="0"/>
              </a:rPr>
              <a:t>Una mejora urbana y territorial, efectiva y cuantificable.</a:t>
            </a:r>
          </a:p>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Responder a los requerimientos de información de las Agendas Urbanas Internacionales.</a:t>
            </a:r>
          </a:p>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Establecer un sistema que identifique ámbitos de desarrollo local. </a:t>
            </a:r>
            <a:r>
              <a:rPr lang="es-ES" sz="1800" dirty="0" smtClean="0">
                <a:solidFill>
                  <a:schemeClr val="accent2">
                    <a:lumMod val="75000"/>
                  </a:schemeClr>
                </a:solidFill>
                <a:latin typeface="Arial" panose="020B0604020202020204" pitchFamily="34" charset="0"/>
                <a:cs typeface="Arial" panose="020B0604020202020204" pitchFamily="34" charset="0"/>
              </a:rPr>
              <a:t>Planteamiento de abajo a arriba. </a:t>
            </a:r>
            <a:r>
              <a:rPr lang="es-ES" sz="1800" b="1" dirty="0" smtClean="0">
                <a:solidFill>
                  <a:schemeClr val="accent2">
                    <a:lumMod val="75000"/>
                  </a:schemeClr>
                </a:solidFill>
                <a:latin typeface="Arial" panose="020B0604020202020204" pitchFamily="34" charset="0"/>
                <a:cs typeface="Arial" panose="020B0604020202020204" pitchFamily="34" charset="0"/>
              </a:rPr>
              <a:t> </a:t>
            </a:r>
          </a:p>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Vincular con iniciativas ya existentes. A nivel estatal, regional y local. </a:t>
            </a:r>
            <a:r>
              <a:rPr lang="es-ES" sz="1800" dirty="0" smtClean="0">
                <a:solidFill>
                  <a:schemeClr val="accent2">
                    <a:lumMod val="75000"/>
                  </a:schemeClr>
                </a:solidFill>
                <a:latin typeface="Arial" panose="020B0604020202020204" pitchFamily="34" charset="0"/>
                <a:cs typeface="Arial" panose="020B0604020202020204" pitchFamily="34" charset="0"/>
              </a:rPr>
              <a:t>Alineación con políticas urbanas UE.</a:t>
            </a:r>
          </a:p>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Aprovechar las posibilidades de los sistemas de información disponibles. </a:t>
            </a:r>
            <a:r>
              <a:rPr lang="es-ES" sz="1800" dirty="0" smtClean="0">
                <a:solidFill>
                  <a:schemeClr val="accent2">
                    <a:lumMod val="75000"/>
                  </a:schemeClr>
                </a:solidFill>
                <a:latin typeface="Arial" panose="020B0604020202020204" pitchFamily="34" charset="0"/>
                <a:cs typeface="Arial" panose="020B0604020202020204" pitchFamily="34" charset="0"/>
              </a:rPr>
              <a:t>Visión global, actuación local.</a:t>
            </a:r>
          </a:p>
          <a:p>
            <a:pPr marL="428400" indent="-428400" algn="just" defTabSz="640080" eaLnBrk="1" fontAlgn="auto" hangingPunct="1">
              <a:spcAft>
                <a:spcPts val="840"/>
              </a:spcAft>
              <a:defRPr/>
            </a:pPr>
            <a:r>
              <a:rPr lang="es-ES" sz="1800" b="1" dirty="0" smtClean="0">
                <a:solidFill>
                  <a:schemeClr val="accent2">
                    <a:lumMod val="75000"/>
                  </a:schemeClr>
                </a:solidFill>
                <a:latin typeface="Arial" panose="020B0604020202020204" pitchFamily="34" charset="0"/>
                <a:cs typeface="Arial" panose="020B0604020202020204" pitchFamily="34" charset="0"/>
              </a:rPr>
              <a:t>Buscar una metodología común</a:t>
            </a:r>
            <a:r>
              <a:rPr lang="es-ES" sz="1800" dirty="0" smtClean="0">
                <a:solidFill>
                  <a:schemeClr val="accent2">
                    <a:lumMod val="75000"/>
                  </a:schemeClr>
                </a:solidFill>
                <a:latin typeface="Arial" panose="020B0604020202020204" pitchFamily="34" charset="0"/>
                <a:cs typeface="Arial" panose="020B0604020202020204" pitchFamily="34" charset="0"/>
              </a:rPr>
              <a:t> para favorecer la lectura homogénea y la interpretación de datos.</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72382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a libre 19"/>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p:txBody>
      </p:sp>
      <p:sp>
        <p:nvSpPr>
          <p:cNvPr id="25" name="CuadroTexto 24"/>
          <p:cNvSpPr txBox="1"/>
          <p:nvPr/>
        </p:nvSpPr>
        <p:spPr>
          <a:xfrm>
            <a:off x="3419872" y="188640"/>
            <a:ext cx="5729951" cy="523220"/>
          </a:xfrm>
          <a:prstGeom prst="rect">
            <a:avLst/>
          </a:prstGeom>
          <a:noFill/>
        </p:spPr>
        <p:txBody>
          <a:bodyPr wrap="square" rtlCol="0">
            <a:spAutoFit/>
          </a:bodyPr>
          <a:lstStyle/>
          <a:p>
            <a:pPr algn="r"/>
            <a:r>
              <a:rPr lang="es-ES" sz="2800" b="1" dirty="0">
                <a:solidFill>
                  <a:schemeClr val="bg1"/>
                </a:solidFill>
                <a:latin typeface="+mj-lt"/>
              </a:rPr>
              <a:t>Plan de acción </a:t>
            </a:r>
            <a:endParaRPr lang="es-ES" sz="2400" b="1" dirty="0">
              <a:solidFill>
                <a:schemeClr val="bg1"/>
              </a:solidFill>
              <a:latin typeface="+mj-lt"/>
            </a:endParaRPr>
          </a:p>
        </p:txBody>
      </p:sp>
      <p:sp>
        <p:nvSpPr>
          <p:cNvPr id="15" name="Rectángulo 4"/>
          <p:cNvSpPr/>
          <p:nvPr/>
        </p:nvSpPr>
        <p:spPr>
          <a:xfrm>
            <a:off x="538011" y="1349424"/>
            <a:ext cx="7778319" cy="2246769"/>
          </a:xfrm>
          <a:prstGeom prst="rect">
            <a:avLst/>
          </a:prstGeom>
          <a:solidFill>
            <a:schemeClr val="bg1"/>
          </a:soli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pPr algn="just"/>
            <a:endParaRPr lang="es-ES" sz="2000" dirty="0">
              <a:solidFill>
                <a:schemeClr val="accent2">
                  <a:lumMod val="75000"/>
                </a:schemeClr>
              </a:solidFill>
              <a:latin typeface="Arial" panose="020B0604020202020204" pitchFamily="34" charset="0"/>
              <a:cs typeface="Arial" panose="020B0604020202020204" pitchFamily="34" charset="0"/>
            </a:endParaRPr>
          </a:p>
          <a:p>
            <a:pPr algn="just"/>
            <a:r>
              <a:rPr lang="es-ES" sz="2000" dirty="0">
                <a:solidFill>
                  <a:schemeClr val="accent2">
                    <a:lumMod val="75000"/>
                  </a:schemeClr>
                </a:solidFill>
                <a:latin typeface="Arial" panose="020B0604020202020204" pitchFamily="34" charset="0"/>
                <a:cs typeface="Arial" panose="020B0604020202020204" pitchFamily="34" charset="0"/>
              </a:rPr>
              <a:t>Un programa </a:t>
            </a:r>
            <a:r>
              <a:rPr lang="es-ES" sz="2000" b="1" dirty="0">
                <a:solidFill>
                  <a:schemeClr val="accent2">
                    <a:lumMod val="75000"/>
                  </a:schemeClr>
                </a:solidFill>
                <a:latin typeface="Arial" panose="020B0604020202020204" pitchFamily="34" charset="0"/>
                <a:cs typeface="Arial" panose="020B0604020202020204" pitchFamily="34" charset="0"/>
              </a:rPr>
              <a:t>consensuado de implementación</a:t>
            </a:r>
            <a:r>
              <a:rPr lang="es-ES" sz="2000" dirty="0">
                <a:solidFill>
                  <a:schemeClr val="accent2">
                    <a:lumMod val="75000"/>
                  </a:schemeClr>
                </a:solidFill>
                <a:latin typeface="Arial" panose="020B0604020202020204" pitchFamily="34" charset="0"/>
                <a:cs typeface="Arial" panose="020B0604020202020204" pitchFamily="34" charset="0"/>
              </a:rPr>
              <a:t>, que comprometa a todos los niveles de la Administración pública y a los diferentes sectores implicados (incluyendo a la sociedad civil), para orientar un conjunto de medidas y acciones a la consecución de los objetivos de la Agenda.</a:t>
            </a:r>
          </a:p>
          <a:p>
            <a:pPr algn="just"/>
            <a:endParaRPr lang="es-ES" sz="2000" dirty="0">
              <a:solidFill>
                <a:schemeClr val="accent2">
                  <a:lumMod val="75000"/>
                </a:schemeClr>
              </a:solidFill>
              <a:latin typeface="Arial" panose="020B0604020202020204" pitchFamily="34" charset="0"/>
              <a:cs typeface="Arial" panose="020B0604020202020204" pitchFamily="34" charset="0"/>
            </a:endParaRPr>
          </a:p>
        </p:txBody>
      </p:sp>
      <p:sp>
        <p:nvSpPr>
          <p:cNvPr id="16" name="Rectángulo 15"/>
          <p:cNvSpPr/>
          <p:nvPr/>
        </p:nvSpPr>
        <p:spPr>
          <a:xfrm>
            <a:off x="179512" y="5589240"/>
            <a:ext cx="8495318" cy="1015663"/>
          </a:xfrm>
          <a:prstGeom prst="rect">
            <a:avLst/>
          </a:prstGeom>
        </p:spPr>
        <p:txBody>
          <a:bodyPr wrap="square">
            <a:spAutoFit/>
          </a:bodyPr>
          <a:lstStyle/>
          <a:p>
            <a:pPr algn="ctr"/>
            <a:r>
              <a:rPr lang="es-ES" b="1" i="1" dirty="0">
                <a:solidFill>
                  <a:schemeClr val="accent1">
                    <a:lumMod val="50000"/>
                  </a:schemeClr>
                </a:solidFill>
                <a:latin typeface="Arial" panose="020B0604020202020204" pitchFamily="34" charset="0"/>
                <a:cs typeface="Arial" panose="020B0604020202020204" pitchFamily="34" charset="0"/>
              </a:rPr>
              <a:t>Su diseño y contenidos debería surgir de las propuestas  aportadas por todos y cada uno de los actores en el </a:t>
            </a:r>
            <a:r>
              <a:rPr lang="es-ES" b="1" i="1" dirty="0">
                <a:solidFill>
                  <a:srgbClr val="C00000"/>
                </a:solidFill>
                <a:latin typeface="Arial" panose="020B0604020202020204" pitchFamily="34" charset="0"/>
                <a:cs typeface="Arial" panose="020B0604020202020204" pitchFamily="34" charset="0"/>
              </a:rPr>
              <a:t>amplio proceso </a:t>
            </a:r>
            <a:r>
              <a:rPr lang="es-ES" b="1" i="1" dirty="0" smtClean="0">
                <a:solidFill>
                  <a:srgbClr val="C00000"/>
                </a:solidFill>
                <a:latin typeface="Arial" panose="020B0604020202020204" pitchFamily="34" charset="0"/>
                <a:cs typeface="Arial" panose="020B0604020202020204" pitchFamily="34" charset="0"/>
              </a:rPr>
              <a:t>participativo</a:t>
            </a:r>
            <a:r>
              <a:rPr lang="es-ES" b="1" i="1" dirty="0" smtClean="0">
                <a:solidFill>
                  <a:schemeClr val="accent1">
                    <a:lumMod val="50000"/>
                  </a:schemeClr>
                </a:solidFill>
                <a:latin typeface="Arial" panose="020B0604020202020204" pitchFamily="34" charset="0"/>
                <a:cs typeface="Arial" panose="020B0604020202020204" pitchFamily="34" charset="0"/>
              </a:rPr>
              <a:t>.</a:t>
            </a:r>
            <a:endParaRPr lang="es-ES" b="1" i="1" dirty="0">
              <a:solidFill>
                <a:schemeClr val="accent1">
                  <a:lumMod val="50000"/>
                </a:schemeClr>
              </a:solidFill>
              <a:latin typeface="Arial" panose="020B0604020202020204" pitchFamily="34" charset="0"/>
              <a:cs typeface="Arial" panose="020B0604020202020204" pitchFamily="34" charset="0"/>
            </a:endParaRPr>
          </a:p>
          <a:p>
            <a:pPr marL="177800" indent="-177800" algn="ctr">
              <a:buFont typeface="Arial" panose="020B0604020202020204" pitchFamily="34" charset="0"/>
              <a:buChar char="–"/>
            </a:pPr>
            <a:endParaRPr lang="es-ES" sz="2400" i="1" dirty="0">
              <a:solidFill>
                <a:schemeClr val="accent1">
                  <a:lumMod val="50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3563888" y="3943152"/>
            <a:ext cx="4884735" cy="1200329"/>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
            </a:pPr>
            <a:r>
              <a:rPr lang="es-ES" dirty="0" smtClean="0">
                <a:solidFill>
                  <a:schemeClr val="bg2">
                    <a:lumMod val="25000"/>
                  </a:schemeClr>
                </a:solidFill>
              </a:rPr>
              <a:t>Por parte de las Administraciones públicas,</a:t>
            </a:r>
          </a:p>
          <a:p>
            <a:pPr marL="285750" indent="-285750">
              <a:buFont typeface="Wingdings" panose="05000000000000000000" pitchFamily="2" charset="2"/>
              <a:buChar char="§"/>
            </a:pPr>
            <a:r>
              <a:rPr lang="es-ES" dirty="0" smtClean="0">
                <a:solidFill>
                  <a:schemeClr val="bg2">
                    <a:lumMod val="25000"/>
                  </a:schemeClr>
                </a:solidFill>
              </a:rPr>
              <a:t>El Sector profesional, </a:t>
            </a:r>
          </a:p>
          <a:p>
            <a:pPr marL="285750" indent="-285750">
              <a:buFont typeface="Wingdings" panose="05000000000000000000" pitchFamily="2" charset="2"/>
              <a:buChar char="§"/>
            </a:pPr>
            <a:r>
              <a:rPr lang="es-ES" dirty="0" smtClean="0">
                <a:solidFill>
                  <a:schemeClr val="bg2">
                    <a:lumMod val="25000"/>
                  </a:schemeClr>
                </a:solidFill>
              </a:rPr>
              <a:t>Las Universidades,</a:t>
            </a:r>
          </a:p>
          <a:p>
            <a:pPr marL="285750" indent="-285750">
              <a:buFont typeface="Wingdings" panose="05000000000000000000" pitchFamily="2" charset="2"/>
              <a:buChar char="§"/>
            </a:pPr>
            <a:r>
              <a:rPr lang="es-ES" dirty="0" smtClean="0">
                <a:solidFill>
                  <a:schemeClr val="bg2">
                    <a:lumMod val="25000"/>
                  </a:schemeClr>
                </a:solidFill>
              </a:rPr>
              <a:t>El tercer sector, </a:t>
            </a:r>
            <a:r>
              <a:rPr lang="es-ES" dirty="0" err="1" smtClean="0">
                <a:solidFill>
                  <a:schemeClr val="bg2">
                    <a:lumMod val="25000"/>
                  </a:schemeClr>
                </a:solidFill>
              </a:rPr>
              <a:t>etc</a:t>
            </a:r>
            <a:endParaRPr lang="es-ES" dirty="0" smtClean="0">
              <a:solidFill>
                <a:schemeClr val="bg2">
                  <a:lumMod val="25000"/>
                </a:schemeClr>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31441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rma libre 19"/>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p:txBody>
      </p:sp>
      <p:sp>
        <p:nvSpPr>
          <p:cNvPr id="25" name="CuadroTexto 24"/>
          <p:cNvSpPr txBox="1"/>
          <p:nvPr/>
        </p:nvSpPr>
        <p:spPr>
          <a:xfrm>
            <a:off x="3275856" y="110817"/>
            <a:ext cx="5544616" cy="461665"/>
          </a:xfrm>
          <a:prstGeom prst="rect">
            <a:avLst/>
          </a:prstGeom>
          <a:noFill/>
        </p:spPr>
        <p:txBody>
          <a:bodyPr wrap="square" rtlCol="0">
            <a:spAutoFit/>
          </a:bodyPr>
          <a:lstStyle/>
          <a:p>
            <a:pPr algn="r"/>
            <a:r>
              <a:rPr lang="es-ES" sz="2400" b="1" dirty="0">
                <a:solidFill>
                  <a:schemeClr val="bg1"/>
                </a:solidFill>
                <a:latin typeface="+mj-lt"/>
              </a:rPr>
              <a:t>Cómo elaborar un plan de acción </a:t>
            </a:r>
          </a:p>
        </p:txBody>
      </p:sp>
      <p:sp>
        <p:nvSpPr>
          <p:cNvPr id="3" name="Rectángulo 2"/>
          <p:cNvSpPr/>
          <p:nvPr/>
        </p:nvSpPr>
        <p:spPr>
          <a:xfrm>
            <a:off x="208257" y="1047223"/>
            <a:ext cx="6523984" cy="646331"/>
          </a:xfrm>
          <a:prstGeom prst="rect">
            <a:avLst/>
          </a:prstGeom>
          <a:solidFill>
            <a:schemeClr val="bg1"/>
          </a:solidFill>
        </p:spPr>
        <p:txBody>
          <a:bodyPr wrap="square">
            <a:spAutoFit/>
          </a:bodyPr>
          <a:lstStyle/>
          <a:p>
            <a:r>
              <a:rPr lang="es-ES" b="1" dirty="0">
                <a:solidFill>
                  <a:srgbClr val="002060"/>
                </a:solidFill>
                <a:latin typeface="Novecentosanswide-Bold"/>
              </a:rPr>
              <a:t>FICHA Nº 1 DEL PLAN DE ACCIÓN PARA LA</a:t>
            </a:r>
          </a:p>
          <a:p>
            <a:r>
              <a:rPr lang="es-ES" b="1" dirty="0">
                <a:solidFill>
                  <a:srgbClr val="002060"/>
                </a:solidFill>
                <a:latin typeface="Novecentosanswide-Bold"/>
              </a:rPr>
              <a:t>IMPLEMENTACIÓN DE LA AGENDA URBANA ESPAÑOLA</a:t>
            </a:r>
            <a:endParaRPr lang="es-ES" dirty="0">
              <a:solidFill>
                <a:srgbClr val="002060"/>
              </a:solidFill>
            </a:endParaRPr>
          </a:p>
        </p:txBody>
      </p:sp>
      <p:sp>
        <p:nvSpPr>
          <p:cNvPr id="4" name="Rectángulo 3"/>
          <p:cNvSpPr/>
          <p:nvPr/>
        </p:nvSpPr>
        <p:spPr>
          <a:xfrm>
            <a:off x="611558" y="1817958"/>
            <a:ext cx="7825172" cy="369332"/>
          </a:xfrm>
          <a:prstGeom prst="rect">
            <a:avLst/>
          </a:prstGeom>
          <a:solidFill>
            <a:schemeClr val="accent1">
              <a:lumMod val="20000"/>
              <a:lumOff val="80000"/>
            </a:schemeClr>
          </a:solidFill>
        </p:spPr>
        <p:txBody>
          <a:bodyPr wrap="square">
            <a:spAutoFit/>
          </a:bodyPr>
          <a:lstStyle/>
          <a:p>
            <a:r>
              <a:rPr lang="es-ES" dirty="0">
                <a:latin typeface="Novecentosanswide-Medium"/>
              </a:rPr>
              <a:t>1. Haga su </a:t>
            </a:r>
            <a:r>
              <a:rPr lang="es-ES" b="1" dirty="0">
                <a:latin typeface="Novecentosanswide-Medium"/>
              </a:rPr>
              <a:t>DIAGNOSTICO</a:t>
            </a:r>
            <a:r>
              <a:rPr lang="es-ES" dirty="0">
                <a:latin typeface="Novecentosanswide-Medium"/>
              </a:rPr>
              <a:t> en relación con los objetivos estratégicos</a:t>
            </a:r>
            <a:endParaRPr lang="es-ES" dirty="0"/>
          </a:p>
        </p:txBody>
      </p:sp>
      <p:sp>
        <p:nvSpPr>
          <p:cNvPr id="5" name="Rectángulo 4"/>
          <p:cNvSpPr/>
          <p:nvPr/>
        </p:nvSpPr>
        <p:spPr>
          <a:xfrm>
            <a:off x="635844" y="2519721"/>
            <a:ext cx="7800886" cy="646331"/>
          </a:xfrm>
          <a:prstGeom prst="rect">
            <a:avLst/>
          </a:prstGeom>
          <a:solidFill>
            <a:schemeClr val="accent1">
              <a:lumMod val="20000"/>
              <a:lumOff val="80000"/>
            </a:schemeClr>
          </a:solidFill>
        </p:spPr>
        <p:txBody>
          <a:bodyPr wrap="square">
            <a:spAutoFit/>
          </a:bodyPr>
          <a:lstStyle/>
          <a:p>
            <a:r>
              <a:rPr lang="es-ES" dirty="0">
                <a:latin typeface="Novecentosanswide-Medium"/>
              </a:rPr>
              <a:t>2. Identifique </a:t>
            </a:r>
            <a:r>
              <a:rPr lang="es-ES" b="1" dirty="0">
                <a:latin typeface="Novecentosanswide-Medium"/>
              </a:rPr>
              <a:t>ACCIONES</a:t>
            </a:r>
            <a:r>
              <a:rPr lang="es-ES" dirty="0">
                <a:latin typeface="Novecentosanswide-Medium"/>
              </a:rPr>
              <a:t> que ya esté desarrollando en relación con dichos objetivos y aquéllas otras que también desee impulsar.</a:t>
            </a:r>
            <a:endParaRPr lang="es-ES" dirty="0"/>
          </a:p>
        </p:txBody>
      </p:sp>
      <p:sp>
        <p:nvSpPr>
          <p:cNvPr id="6" name="Rectángulo 5"/>
          <p:cNvSpPr/>
          <p:nvPr/>
        </p:nvSpPr>
        <p:spPr>
          <a:xfrm>
            <a:off x="620415" y="3469851"/>
            <a:ext cx="7816315" cy="369332"/>
          </a:xfrm>
          <a:prstGeom prst="rect">
            <a:avLst/>
          </a:prstGeom>
          <a:solidFill>
            <a:schemeClr val="accent1">
              <a:lumMod val="20000"/>
              <a:lumOff val="80000"/>
            </a:schemeClr>
          </a:solidFill>
        </p:spPr>
        <p:txBody>
          <a:bodyPr wrap="square">
            <a:spAutoFit/>
          </a:bodyPr>
          <a:lstStyle/>
          <a:p>
            <a:r>
              <a:rPr lang="es-ES" dirty="0">
                <a:latin typeface="Novecentosanswide-Medium"/>
              </a:rPr>
              <a:t>3. ¿Cómo va a </a:t>
            </a:r>
            <a:r>
              <a:rPr lang="es-ES" b="1" dirty="0">
                <a:latin typeface="Novecentosanswide-Medium"/>
              </a:rPr>
              <a:t>IMPLEMENTARLAS</a:t>
            </a:r>
            <a:r>
              <a:rPr lang="es-ES" dirty="0">
                <a:latin typeface="Novecentosanswide-Medium"/>
              </a:rPr>
              <a:t>? ¿En qué </a:t>
            </a:r>
            <a:r>
              <a:rPr lang="es-ES" b="1" dirty="0">
                <a:latin typeface="Novecentosanswide-Medium"/>
              </a:rPr>
              <a:t>PLAZO</a:t>
            </a:r>
            <a:r>
              <a:rPr lang="es-ES" dirty="0">
                <a:latin typeface="Novecentosanswide-Medium"/>
              </a:rPr>
              <a:t>?</a:t>
            </a:r>
            <a:endParaRPr lang="es-ES" dirty="0"/>
          </a:p>
        </p:txBody>
      </p:sp>
      <p:sp>
        <p:nvSpPr>
          <p:cNvPr id="7" name="Rectángulo 6"/>
          <p:cNvSpPr/>
          <p:nvPr/>
        </p:nvSpPr>
        <p:spPr>
          <a:xfrm>
            <a:off x="649019" y="4154729"/>
            <a:ext cx="7787712" cy="369332"/>
          </a:xfrm>
          <a:prstGeom prst="rect">
            <a:avLst/>
          </a:prstGeom>
          <a:solidFill>
            <a:schemeClr val="accent1">
              <a:lumMod val="20000"/>
              <a:lumOff val="80000"/>
            </a:schemeClr>
          </a:solidFill>
        </p:spPr>
        <p:txBody>
          <a:bodyPr wrap="square">
            <a:spAutoFit/>
          </a:bodyPr>
          <a:lstStyle/>
          <a:p>
            <a:r>
              <a:rPr lang="es-ES" dirty="0">
                <a:latin typeface="Novecentosanswide-Medium"/>
              </a:rPr>
              <a:t>4. ¿Qué otros </a:t>
            </a:r>
            <a:r>
              <a:rPr lang="es-ES" b="1" dirty="0">
                <a:latin typeface="Novecentosanswide-Medium"/>
              </a:rPr>
              <a:t>AGENTES</a:t>
            </a:r>
            <a:r>
              <a:rPr lang="es-ES" dirty="0">
                <a:latin typeface="Novecentosanswide-Medium"/>
              </a:rPr>
              <a:t> identifica en las actuaciones que le interesan?</a:t>
            </a:r>
            <a:endParaRPr lang="es-ES" dirty="0"/>
          </a:p>
        </p:txBody>
      </p:sp>
      <p:sp>
        <p:nvSpPr>
          <p:cNvPr id="8" name="Rectángulo 7"/>
          <p:cNvSpPr/>
          <p:nvPr/>
        </p:nvSpPr>
        <p:spPr>
          <a:xfrm>
            <a:off x="659414" y="4857486"/>
            <a:ext cx="7825172" cy="646331"/>
          </a:xfrm>
          <a:prstGeom prst="rect">
            <a:avLst/>
          </a:prstGeom>
          <a:solidFill>
            <a:schemeClr val="accent1">
              <a:lumMod val="20000"/>
              <a:lumOff val="80000"/>
            </a:schemeClr>
          </a:solidFill>
        </p:spPr>
        <p:txBody>
          <a:bodyPr wrap="square">
            <a:spAutoFit/>
          </a:bodyPr>
          <a:lstStyle/>
          <a:p>
            <a:r>
              <a:rPr lang="es-ES" dirty="0">
                <a:latin typeface="Novecentosanswide-Medium"/>
              </a:rPr>
              <a:t>5. ¿Cómo realizará </a:t>
            </a:r>
            <a:r>
              <a:rPr lang="es-ES" b="1" dirty="0">
                <a:latin typeface="Novecentosanswide-Medium"/>
              </a:rPr>
              <a:t>EL SEGUIMIENTO Y LA EVALUACION </a:t>
            </a:r>
            <a:r>
              <a:rPr lang="es-ES" dirty="0">
                <a:latin typeface="Novecentosanswide-Medium"/>
              </a:rPr>
              <a:t>de dichas acciones?</a:t>
            </a:r>
            <a:endParaRPr lang="es-ES" dirty="0"/>
          </a:p>
        </p:txBody>
      </p:sp>
      <p:sp>
        <p:nvSpPr>
          <p:cNvPr id="17" name="Rectángulo 16"/>
          <p:cNvSpPr/>
          <p:nvPr/>
        </p:nvSpPr>
        <p:spPr>
          <a:xfrm>
            <a:off x="228654" y="5606017"/>
            <a:ext cx="3479250" cy="369332"/>
          </a:xfrm>
          <a:prstGeom prst="rect">
            <a:avLst/>
          </a:prstGeom>
          <a:solidFill>
            <a:schemeClr val="bg1"/>
          </a:solidFill>
        </p:spPr>
        <p:txBody>
          <a:bodyPr wrap="square">
            <a:spAutoFit/>
          </a:bodyPr>
          <a:lstStyle/>
          <a:p>
            <a:r>
              <a:rPr lang="es-ES" b="1" dirty="0">
                <a:solidFill>
                  <a:srgbClr val="002060"/>
                </a:solidFill>
                <a:latin typeface="Novecentosanswide-Bold"/>
              </a:rPr>
              <a:t>FICHA Nº2 </a:t>
            </a:r>
            <a:r>
              <a:rPr lang="es-ES" b="1" dirty="0">
                <a:solidFill>
                  <a:srgbClr val="002060"/>
                </a:solidFill>
                <a:latin typeface="Novecentosanswide-Book"/>
              </a:rPr>
              <a:t>ANÁLISIS DAFO</a:t>
            </a:r>
            <a:endParaRPr lang="es-ES" b="1" dirty="0">
              <a:solidFill>
                <a:srgbClr val="002060"/>
              </a:solidFill>
            </a:endParaRPr>
          </a:p>
        </p:txBody>
      </p:sp>
      <p:sp>
        <p:nvSpPr>
          <p:cNvPr id="18" name="Rectángulo 17"/>
          <p:cNvSpPr/>
          <p:nvPr/>
        </p:nvSpPr>
        <p:spPr>
          <a:xfrm>
            <a:off x="223500" y="6095055"/>
            <a:ext cx="7660868" cy="646331"/>
          </a:xfrm>
          <a:prstGeom prst="rect">
            <a:avLst/>
          </a:prstGeom>
          <a:solidFill>
            <a:schemeClr val="bg1"/>
          </a:solidFill>
        </p:spPr>
        <p:txBody>
          <a:bodyPr wrap="square">
            <a:spAutoFit/>
          </a:bodyPr>
          <a:lstStyle/>
          <a:p>
            <a:r>
              <a:rPr lang="es-ES" b="1" dirty="0">
                <a:solidFill>
                  <a:srgbClr val="002060"/>
                </a:solidFill>
                <a:latin typeface="Novecentosanswide-Bold"/>
              </a:rPr>
              <a:t>FICHA Nº3 </a:t>
            </a:r>
            <a:r>
              <a:rPr lang="es-ES" b="1" dirty="0">
                <a:solidFill>
                  <a:srgbClr val="002060"/>
                </a:solidFill>
                <a:latin typeface="Novecentosanswide-Book"/>
              </a:rPr>
              <a:t>HERRAMIENTA</a:t>
            </a:r>
            <a:r>
              <a:rPr lang="es-ES" dirty="0">
                <a:solidFill>
                  <a:srgbClr val="002060"/>
                </a:solidFill>
                <a:latin typeface="Novecentosanswide-Book"/>
              </a:rPr>
              <a:t> PARA LA IMPLEMENTACIÓN DE LÍNEAS</a:t>
            </a:r>
          </a:p>
          <a:p>
            <a:r>
              <a:rPr lang="es-ES" dirty="0">
                <a:solidFill>
                  <a:srgbClr val="002060"/>
                </a:solidFill>
                <a:latin typeface="Novecentosanswide-Book"/>
              </a:rPr>
              <a:t>DE ACTUACIÓN</a:t>
            </a:r>
            <a:endParaRPr lang="es-ES" dirty="0">
              <a:solidFill>
                <a:srgbClr val="002060"/>
              </a:solidFill>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86731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3177" y="4293096"/>
            <a:ext cx="9149969" cy="2574429"/>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768041" y="-1095097"/>
            <a:ext cx="2659702" cy="7725192"/>
          </a:xfrm>
          <a:prstGeom prst="rect">
            <a:avLst/>
          </a:prstGeom>
          <a:noFill/>
        </p:spPr>
        <p:txBody>
          <a:bodyPr wrap="none" rtlCol="0">
            <a:spAutoFit/>
          </a:bodyPr>
          <a:lstStyle/>
          <a:p>
            <a:r>
              <a:rPr lang="es-ES" sz="49600" dirty="0" smtClean="0">
                <a:solidFill>
                  <a:srgbClr val="FFCC00">
                    <a:alpha val="65000"/>
                  </a:srgbClr>
                </a:solidFill>
                <a:latin typeface="Arial Black" panose="020B0A04020102020204" pitchFamily="34" charset="0"/>
              </a:rPr>
              <a:t>I</a:t>
            </a:r>
            <a:endParaRPr lang="es-ES" sz="49600" dirty="0">
              <a:solidFill>
                <a:srgbClr val="FFCC00">
                  <a:alpha val="65000"/>
                </a:srgbClr>
              </a:solidFill>
              <a:latin typeface="Arial Black" panose="020B0A04020102020204" pitchFamily="34" charset="0"/>
            </a:endParaRPr>
          </a:p>
        </p:txBody>
      </p:sp>
      <p:sp>
        <p:nvSpPr>
          <p:cNvPr id="6" name="CuadroTexto 5"/>
          <p:cNvSpPr txBox="1"/>
          <p:nvPr/>
        </p:nvSpPr>
        <p:spPr>
          <a:xfrm>
            <a:off x="5008240" y="5783297"/>
            <a:ext cx="4968552" cy="584775"/>
          </a:xfrm>
          <a:prstGeom prst="rect">
            <a:avLst/>
          </a:prstGeom>
          <a:noFill/>
        </p:spPr>
        <p:txBody>
          <a:bodyPr wrap="square" rtlCol="0">
            <a:spAutoFit/>
          </a:bodyPr>
          <a:lstStyle/>
          <a:p>
            <a:r>
              <a:rPr lang="es-ES" sz="3200" b="1" dirty="0" smtClean="0">
                <a:latin typeface="+mj-lt"/>
              </a:rPr>
              <a:t>Í</a:t>
            </a:r>
            <a:r>
              <a:rPr lang="es-ES" sz="2800" b="1" dirty="0" smtClean="0">
                <a:latin typeface="+mj-lt"/>
              </a:rPr>
              <a:t>ndice de contenidos</a:t>
            </a:r>
          </a:p>
        </p:txBody>
      </p:sp>
      <p:sp>
        <p:nvSpPr>
          <p:cNvPr id="7" name="CuadroTexto 6"/>
          <p:cNvSpPr txBox="1"/>
          <p:nvPr/>
        </p:nvSpPr>
        <p:spPr>
          <a:xfrm>
            <a:off x="4067944" y="3292822"/>
            <a:ext cx="5904656" cy="1631216"/>
          </a:xfrm>
          <a:prstGeom prst="rect">
            <a:avLst/>
          </a:prstGeom>
          <a:noFill/>
        </p:spPr>
        <p:txBody>
          <a:bodyPr wrap="square" rtlCol="0">
            <a:spAutoFit/>
          </a:bodyPr>
          <a:lstStyle/>
          <a:p>
            <a:pPr marL="457200" indent="-457200">
              <a:buFont typeface="Arial" panose="020B0604020202020204" pitchFamily="34" charset="0"/>
              <a:buChar char="•"/>
            </a:pPr>
            <a:r>
              <a:rPr lang="es-ES" sz="2800" b="1" dirty="0" smtClean="0">
                <a:latin typeface="+mj-lt"/>
              </a:rPr>
              <a:t>C</a:t>
            </a:r>
            <a:r>
              <a:rPr lang="es-ES" sz="2800" dirty="0" smtClean="0">
                <a:latin typeface="+mj-lt"/>
              </a:rPr>
              <a:t>ontenido de la AUE</a:t>
            </a:r>
          </a:p>
          <a:p>
            <a:pPr marL="1079500" indent="-457200">
              <a:buFont typeface="Arial" panose="020B0604020202020204" pitchFamily="34" charset="0"/>
              <a:buChar char="•"/>
            </a:pPr>
            <a:r>
              <a:rPr lang="es-ES" b="1" dirty="0" smtClean="0">
                <a:latin typeface="+mj-lt"/>
              </a:rPr>
              <a:t>D</a:t>
            </a:r>
            <a:r>
              <a:rPr lang="es-ES" dirty="0" smtClean="0">
                <a:latin typeface="+mj-lt"/>
              </a:rPr>
              <a:t>iagnóstico</a:t>
            </a:r>
          </a:p>
          <a:p>
            <a:pPr marL="1079500" indent="-457200">
              <a:buFont typeface="Arial" panose="020B0604020202020204" pitchFamily="34" charset="0"/>
              <a:buChar char="•"/>
            </a:pPr>
            <a:r>
              <a:rPr lang="es-ES" b="1" dirty="0" smtClean="0">
                <a:latin typeface="+mj-lt"/>
              </a:rPr>
              <a:t>O</a:t>
            </a:r>
            <a:r>
              <a:rPr lang="es-ES" dirty="0" smtClean="0">
                <a:latin typeface="+mj-lt"/>
              </a:rPr>
              <a:t>bjetivos estratégicos</a:t>
            </a:r>
          </a:p>
          <a:p>
            <a:pPr marL="1079500" indent="-457200">
              <a:buFont typeface="Arial" panose="020B0604020202020204" pitchFamily="34" charset="0"/>
              <a:buChar char="•"/>
            </a:pPr>
            <a:r>
              <a:rPr lang="es-ES" b="1" dirty="0" smtClean="0">
                <a:latin typeface="+mj-lt"/>
              </a:rPr>
              <a:t>I</a:t>
            </a:r>
            <a:r>
              <a:rPr lang="es-ES" dirty="0" smtClean="0">
                <a:latin typeface="+mj-lt"/>
              </a:rPr>
              <a:t>ndicadores</a:t>
            </a:r>
          </a:p>
          <a:p>
            <a:pPr marL="1079500" indent="-457200">
              <a:buFont typeface="Arial" panose="020B0604020202020204" pitchFamily="34" charset="0"/>
              <a:buChar char="•"/>
            </a:pPr>
            <a:r>
              <a:rPr lang="es-ES" b="1" dirty="0" smtClean="0">
                <a:latin typeface="+mj-lt"/>
              </a:rPr>
              <a:t>P</a:t>
            </a:r>
            <a:r>
              <a:rPr lang="es-ES" dirty="0" smtClean="0">
                <a:latin typeface="+mj-lt"/>
              </a:rPr>
              <a:t>lan de acción</a:t>
            </a:r>
            <a:endParaRPr lang="es-ES" dirty="0">
              <a:latin typeface="+mj-lt"/>
            </a:endParaRPr>
          </a:p>
        </p:txBody>
      </p:sp>
      <p:sp>
        <p:nvSpPr>
          <p:cNvPr id="4" name="CuadroTexto 3"/>
          <p:cNvSpPr txBox="1"/>
          <p:nvPr/>
        </p:nvSpPr>
        <p:spPr>
          <a:xfrm>
            <a:off x="4067944" y="2075001"/>
            <a:ext cx="5904656" cy="1384995"/>
          </a:xfrm>
          <a:prstGeom prst="rect">
            <a:avLst/>
          </a:prstGeom>
          <a:noFill/>
        </p:spPr>
        <p:txBody>
          <a:bodyPr wrap="square" rtlCol="0">
            <a:spAutoFit/>
          </a:bodyPr>
          <a:lstStyle/>
          <a:p>
            <a:pPr marL="457200" indent="-457200">
              <a:buFont typeface="Arial" panose="020B0604020202020204" pitchFamily="34" charset="0"/>
              <a:buChar char="•"/>
            </a:pPr>
            <a:r>
              <a:rPr lang="es-ES" sz="2800" b="1" dirty="0" smtClean="0">
                <a:latin typeface="+mj-lt"/>
              </a:rPr>
              <a:t>M</a:t>
            </a:r>
            <a:r>
              <a:rPr lang="es-ES" sz="2800" dirty="0" smtClean="0">
                <a:latin typeface="+mj-lt"/>
              </a:rPr>
              <a:t>arco </a:t>
            </a:r>
            <a:r>
              <a:rPr lang="es-ES" sz="2800" b="1" dirty="0" smtClean="0">
                <a:latin typeface="+mj-lt"/>
              </a:rPr>
              <a:t>I</a:t>
            </a:r>
            <a:r>
              <a:rPr lang="es-ES" sz="2800" dirty="0" smtClean="0">
                <a:latin typeface="+mj-lt"/>
              </a:rPr>
              <a:t>nternacional</a:t>
            </a:r>
          </a:p>
          <a:p>
            <a:pPr marL="457200" indent="-457200">
              <a:buFont typeface="Arial" panose="020B0604020202020204" pitchFamily="34" charset="0"/>
              <a:buChar char="•"/>
            </a:pPr>
            <a:r>
              <a:rPr lang="es-ES" sz="2800" b="1" dirty="0" smtClean="0">
                <a:latin typeface="+mj-lt"/>
              </a:rPr>
              <a:t>M</a:t>
            </a:r>
            <a:r>
              <a:rPr lang="es-ES" sz="2800" dirty="0" smtClean="0">
                <a:latin typeface="+mj-lt"/>
              </a:rPr>
              <a:t>arco </a:t>
            </a:r>
            <a:r>
              <a:rPr lang="es-ES" sz="2800" b="1" dirty="0" smtClean="0">
                <a:latin typeface="+mj-lt"/>
              </a:rPr>
              <a:t>E</a:t>
            </a:r>
            <a:r>
              <a:rPr lang="es-ES" sz="2800" dirty="0" smtClean="0">
                <a:latin typeface="+mj-lt"/>
              </a:rPr>
              <a:t>statal</a:t>
            </a:r>
          </a:p>
          <a:p>
            <a:pPr marL="457200" indent="-457200">
              <a:buFont typeface="Arial" panose="020B0604020202020204" pitchFamily="34" charset="0"/>
              <a:buChar char="•"/>
            </a:pPr>
            <a:r>
              <a:rPr lang="es-ES" sz="2800" b="1" dirty="0" smtClean="0">
                <a:latin typeface="+mj-lt"/>
              </a:rPr>
              <a:t>P</a:t>
            </a:r>
            <a:r>
              <a:rPr lang="es-ES" sz="2800" dirty="0" smtClean="0">
                <a:latin typeface="+mj-lt"/>
              </a:rPr>
              <a:t>roceso de </a:t>
            </a:r>
            <a:r>
              <a:rPr lang="es-ES" sz="2800" b="1" dirty="0" smtClean="0">
                <a:latin typeface="+mj-lt"/>
              </a:rPr>
              <a:t>e</a:t>
            </a:r>
            <a:r>
              <a:rPr lang="es-ES" sz="2800" dirty="0" smtClean="0">
                <a:latin typeface="+mj-lt"/>
              </a:rPr>
              <a:t>laboración</a:t>
            </a:r>
            <a:endParaRPr lang="es-ES" sz="2800" dirty="0">
              <a:latin typeface="+mj-lt"/>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961228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33138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2824204" y="1029656"/>
            <a:ext cx="2107836"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75802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2951820" y="100499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125500" y="907426"/>
            <a:ext cx="1656184" cy="1127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68419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2951820" y="100499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125500" y="907426"/>
            <a:ext cx="1656184" cy="1127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5364088" y="1004995"/>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68727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2951820" y="100499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125500" y="907426"/>
            <a:ext cx="1656184" cy="1127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5364088" y="1004995"/>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6924764" y="917220"/>
            <a:ext cx="1215244" cy="1146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423342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3779912" y="188640"/>
            <a:ext cx="4968552" cy="523220"/>
          </a:xfrm>
          <a:prstGeom prst="rect">
            <a:avLst/>
          </a:prstGeom>
          <a:noFill/>
        </p:spPr>
        <p:txBody>
          <a:bodyPr wrap="square" rtlCol="0">
            <a:spAutoFit/>
          </a:bodyPr>
          <a:lstStyle/>
          <a:p>
            <a:r>
              <a:rPr lang="es-ES" sz="2800" b="1" dirty="0">
                <a:solidFill>
                  <a:schemeClr val="bg1"/>
                </a:solidFill>
                <a:latin typeface="+mj-lt"/>
              </a:rPr>
              <a:t>Plan de Acción de la AGE</a:t>
            </a:r>
            <a:endParaRPr lang="es-ES" sz="2400" b="1" dirty="0">
              <a:solidFill>
                <a:schemeClr val="bg1"/>
              </a:solidFill>
              <a:latin typeface="+mj-lt"/>
            </a:endParaRPr>
          </a:p>
        </p:txBody>
      </p:sp>
      <p:pic>
        <p:nvPicPr>
          <p:cNvPr id="4" name="Imagen 3"/>
          <p:cNvPicPr>
            <a:picLocks noChangeAspect="1"/>
          </p:cNvPicPr>
          <p:nvPr/>
        </p:nvPicPr>
        <p:blipFill rotWithShape="1">
          <a:blip r:embed="rId3"/>
          <a:srcRect t="18823" r="20469" b="8657"/>
          <a:stretch/>
        </p:blipFill>
        <p:spPr>
          <a:xfrm>
            <a:off x="395536" y="1112786"/>
            <a:ext cx="8424936" cy="5544616"/>
          </a:xfrm>
          <a:prstGeom prst="rect">
            <a:avLst/>
          </a:prstGeom>
        </p:spPr>
      </p:pic>
      <p:sp>
        <p:nvSpPr>
          <p:cNvPr id="7" name="Elipse 6"/>
          <p:cNvSpPr/>
          <p:nvPr/>
        </p:nvSpPr>
        <p:spPr>
          <a:xfrm>
            <a:off x="1043608" y="111278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p:cNvSpPr/>
          <p:nvPr/>
        </p:nvSpPr>
        <p:spPr>
          <a:xfrm>
            <a:off x="2951820" y="1004996"/>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4125500" y="907426"/>
            <a:ext cx="1656184" cy="11275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5364088" y="1004995"/>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6924764" y="917220"/>
            <a:ext cx="1215244" cy="1146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7462785" y="1004994"/>
            <a:ext cx="1656184" cy="716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018270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2"/>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rot="5400000">
            <a:off x="614097" y="-245945"/>
            <a:ext cx="2842445" cy="6447919"/>
          </a:xfrm>
          <a:prstGeom prst="rect">
            <a:avLst/>
          </a:prstGeom>
          <a:noFill/>
        </p:spPr>
        <p:txBody>
          <a:bodyPr wrap="none" rtlCol="0">
            <a:spAutoFit/>
          </a:bodyPr>
          <a:lstStyle/>
          <a:p>
            <a:r>
              <a:rPr lang="es-ES" sz="41300" dirty="0">
                <a:solidFill>
                  <a:srgbClr val="FFCC00">
                    <a:alpha val="65000"/>
                  </a:srgbClr>
                </a:solidFill>
                <a:latin typeface="Impact" panose="020B0806030902050204" pitchFamily="34" charset="0"/>
              </a:rPr>
              <a:t>P</a:t>
            </a:r>
          </a:p>
        </p:txBody>
      </p:sp>
      <p:sp>
        <p:nvSpPr>
          <p:cNvPr id="6" name="CuadroTexto 5"/>
          <p:cNvSpPr txBox="1"/>
          <p:nvPr/>
        </p:nvSpPr>
        <p:spPr>
          <a:xfrm>
            <a:off x="4574044" y="5805264"/>
            <a:ext cx="4968552" cy="523220"/>
          </a:xfrm>
          <a:prstGeom prst="rect">
            <a:avLst/>
          </a:prstGeom>
          <a:noFill/>
        </p:spPr>
        <p:txBody>
          <a:bodyPr wrap="square" rtlCol="0">
            <a:spAutoFit/>
          </a:bodyPr>
          <a:lstStyle/>
          <a:p>
            <a:r>
              <a:rPr lang="es-ES" sz="2800" b="1" dirty="0">
                <a:latin typeface="+mj-lt"/>
              </a:rPr>
              <a:t>Plan de </a:t>
            </a:r>
            <a:r>
              <a:rPr lang="es-ES" sz="2800" b="1" dirty="0" smtClean="0">
                <a:latin typeface="+mj-lt"/>
              </a:rPr>
              <a:t>Acción de la AGE</a:t>
            </a:r>
            <a:endParaRPr lang="es-ES" sz="2400" b="1" dirty="0">
              <a:latin typeface="+mj-lt"/>
            </a:endParaRPr>
          </a:p>
        </p:txBody>
      </p:sp>
      <p:sp>
        <p:nvSpPr>
          <p:cNvPr id="2" name="Rectángulo 1"/>
          <p:cNvSpPr/>
          <p:nvPr/>
        </p:nvSpPr>
        <p:spPr>
          <a:xfrm>
            <a:off x="4716016" y="1213819"/>
            <a:ext cx="3742372" cy="3888432"/>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accent4">
                    <a:lumMod val="75000"/>
                  </a:schemeClr>
                </a:solidFill>
              </a:rPr>
              <a:t>Tal y como marcan las dos Agendas internacionales debe proponer mejoras en:</a:t>
            </a:r>
          </a:p>
          <a:p>
            <a:pPr algn="just"/>
            <a:endParaRPr lang="es-ES" dirty="0" smtClean="0">
              <a:solidFill>
                <a:schemeClr val="accent4">
                  <a:lumMod val="75000"/>
                </a:schemeClr>
              </a:solidFill>
            </a:endParaRPr>
          </a:p>
          <a:p>
            <a:pPr algn="just"/>
            <a:r>
              <a:rPr lang="es-ES" dirty="0" smtClean="0">
                <a:solidFill>
                  <a:schemeClr val="accent4">
                    <a:lumMod val="75000"/>
                  </a:schemeClr>
                </a:solidFill>
              </a:rPr>
              <a:t>. la </a:t>
            </a:r>
            <a:r>
              <a:rPr lang="es-ES" b="1" dirty="0" smtClean="0">
                <a:solidFill>
                  <a:schemeClr val="accent4">
                    <a:lumMod val="75000"/>
                  </a:schemeClr>
                </a:solidFill>
              </a:rPr>
              <a:t>normativa</a:t>
            </a:r>
          </a:p>
          <a:p>
            <a:pPr algn="just"/>
            <a:endParaRPr lang="es-ES" b="1" dirty="0" smtClean="0">
              <a:solidFill>
                <a:schemeClr val="accent4">
                  <a:lumMod val="75000"/>
                </a:schemeClr>
              </a:solidFill>
            </a:endParaRPr>
          </a:p>
          <a:p>
            <a:pPr algn="just"/>
            <a:r>
              <a:rPr lang="es-ES" dirty="0" smtClean="0">
                <a:solidFill>
                  <a:schemeClr val="accent4">
                    <a:lumMod val="75000"/>
                  </a:schemeClr>
                </a:solidFill>
              </a:rPr>
              <a:t>. la </a:t>
            </a:r>
            <a:r>
              <a:rPr lang="es-ES" b="1" dirty="0" smtClean="0">
                <a:solidFill>
                  <a:schemeClr val="accent4">
                    <a:lumMod val="75000"/>
                  </a:schemeClr>
                </a:solidFill>
              </a:rPr>
              <a:t>planificación</a:t>
            </a:r>
          </a:p>
          <a:p>
            <a:pPr algn="just"/>
            <a:endParaRPr lang="es-ES" b="1" dirty="0" smtClean="0">
              <a:solidFill>
                <a:schemeClr val="accent4">
                  <a:lumMod val="75000"/>
                </a:schemeClr>
              </a:solidFill>
            </a:endParaRPr>
          </a:p>
          <a:p>
            <a:pPr algn="just"/>
            <a:r>
              <a:rPr lang="es-ES" dirty="0" smtClean="0">
                <a:solidFill>
                  <a:schemeClr val="accent4">
                    <a:lumMod val="75000"/>
                  </a:schemeClr>
                </a:solidFill>
              </a:rPr>
              <a:t>. la </a:t>
            </a:r>
            <a:r>
              <a:rPr lang="es-ES" b="1" dirty="0" smtClean="0">
                <a:solidFill>
                  <a:schemeClr val="accent4">
                    <a:lumMod val="75000"/>
                  </a:schemeClr>
                </a:solidFill>
              </a:rPr>
              <a:t>financiación</a:t>
            </a:r>
          </a:p>
          <a:p>
            <a:pPr algn="just"/>
            <a:endParaRPr lang="es-ES" b="1" dirty="0" smtClean="0">
              <a:solidFill>
                <a:schemeClr val="accent4">
                  <a:lumMod val="75000"/>
                </a:schemeClr>
              </a:solidFill>
            </a:endParaRPr>
          </a:p>
          <a:p>
            <a:pPr algn="just"/>
            <a:r>
              <a:rPr lang="es-ES" dirty="0" smtClean="0">
                <a:solidFill>
                  <a:schemeClr val="accent4">
                    <a:lumMod val="75000"/>
                  </a:schemeClr>
                </a:solidFill>
              </a:rPr>
              <a:t>. la </a:t>
            </a:r>
            <a:r>
              <a:rPr lang="es-ES" b="1" dirty="0" smtClean="0">
                <a:solidFill>
                  <a:schemeClr val="accent4">
                    <a:lumMod val="75000"/>
                  </a:schemeClr>
                </a:solidFill>
              </a:rPr>
              <a:t>gobernanza</a:t>
            </a:r>
          </a:p>
          <a:p>
            <a:pPr algn="just"/>
            <a:endParaRPr lang="es-ES" b="1" dirty="0" smtClean="0">
              <a:solidFill>
                <a:schemeClr val="accent4">
                  <a:lumMod val="75000"/>
                </a:schemeClr>
              </a:solidFill>
            </a:endParaRPr>
          </a:p>
          <a:p>
            <a:pPr algn="just"/>
            <a:r>
              <a:rPr lang="es-ES" dirty="0" smtClean="0">
                <a:solidFill>
                  <a:schemeClr val="accent4">
                    <a:lumMod val="75000"/>
                  </a:schemeClr>
                </a:solidFill>
              </a:rPr>
              <a:t>. el intercambio del </a:t>
            </a:r>
            <a:r>
              <a:rPr lang="es-ES" b="1" dirty="0" smtClean="0">
                <a:solidFill>
                  <a:schemeClr val="accent4">
                    <a:lumMod val="75000"/>
                  </a:schemeClr>
                </a:solidFill>
              </a:rPr>
              <a:t>conocimiento</a:t>
            </a:r>
            <a:endParaRPr lang="es-ES" b="1" dirty="0">
              <a:solidFill>
                <a:schemeClr val="accent4">
                  <a:lumMod val="75000"/>
                </a:schemeClr>
              </a:solidFill>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81804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131840" y="6136486"/>
            <a:ext cx="5702505" cy="523220"/>
          </a:xfrm>
          <a:prstGeom prst="rect">
            <a:avLst/>
          </a:prstGeom>
          <a:noFill/>
        </p:spPr>
        <p:txBody>
          <a:bodyPr wrap="square" rtlCol="0">
            <a:spAutoFit/>
          </a:bodyPr>
          <a:lstStyle/>
          <a:p>
            <a:pPr algn="r"/>
            <a:r>
              <a:rPr lang="es-ES" sz="2800" b="1" dirty="0" smtClean="0">
                <a:solidFill>
                  <a:schemeClr val="accent1">
                    <a:lumMod val="50000"/>
                  </a:schemeClr>
                </a:solidFill>
                <a:latin typeface="+mj-lt"/>
              </a:rPr>
              <a:t>Medidas normativas</a:t>
            </a:r>
            <a:endParaRPr lang="es-ES" sz="2400" b="1" dirty="0">
              <a:solidFill>
                <a:schemeClr val="accent1">
                  <a:lumMod val="50000"/>
                </a:schemeClr>
              </a:solidFill>
              <a:latin typeface="+mj-lt"/>
            </a:endParaRPr>
          </a:p>
        </p:txBody>
      </p:sp>
      <p:sp>
        <p:nvSpPr>
          <p:cNvPr id="3" name="Rectángulo 2"/>
          <p:cNvSpPr/>
          <p:nvPr/>
        </p:nvSpPr>
        <p:spPr>
          <a:xfrm>
            <a:off x="756972" y="1251288"/>
            <a:ext cx="7632848" cy="4568302"/>
          </a:xfrm>
          <a:prstGeom prst="rect">
            <a:avLst/>
          </a:prstGeom>
        </p:spPr>
        <p:txBody>
          <a:bodyPr wrap="square">
            <a:spAutoFit/>
          </a:bodyPr>
          <a:lstStyle/>
          <a:p>
            <a:pPr algn="just">
              <a:lnSpc>
                <a:spcPct val="107000"/>
              </a:lnSpc>
              <a:spcAft>
                <a:spcPts val="800"/>
              </a:spcAft>
            </a:pPr>
            <a:r>
              <a:rPr lang="es-ES" sz="2000"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1.1</a:t>
            </a:r>
            <a:r>
              <a:rPr lang="es-ES" sz="2000" dirty="0">
                <a:solidFill>
                  <a:srgbClr val="1F4E79"/>
                </a:solidFill>
                <a:latin typeface="Arial" panose="020B0604020202020204" pitchFamily="34" charset="0"/>
                <a:ea typeface="Calibri" panose="020F0502020204030204" pitchFamily="34" charset="0"/>
                <a:cs typeface="Times New Roman" panose="02020603050405020304" pitchFamily="18" charset="0"/>
              </a:rPr>
              <a:t>.- </a:t>
            </a:r>
            <a:r>
              <a:rPr lang="es-ES" sz="2000" b="1" dirty="0">
                <a:solidFill>
                  <a:srgbClr val="1F4E79"/>
                </a:solidFill>
                <a:latin typeface="Arial" panose="020B0604020202020204" pitchFamily="34" charset="0"/>
                <a:ea typeface="Calibri" panose="020F0502020204030204" pitchFamily="34" charset="0"/>
                <a:cs typeface="Times New Roman" panose="02020603050405020304" pitchFamily="18" charset="0"/>
              </a:rPr>
              <a:t>Innovar el marco legislativo </a:t>
            </a:r>
            <a:r>
              <a:rPr lang="es-ES" sz="2000" b="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estatal</a:t>
            </a:r>
            <a:r>
              <a:rPr lang="es-ES" sz="2000"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ES" sz="2000" dirty="0" smtClean="0">
              <a:solidFill>
                <a:srgbClr val="1F4E79"/>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Para garantizar el </a:t>
            </a:r>
            <a:r>
              <a:rPr lang="es-ES" dirty="0">
                <a:solidFill>
                  <a:srgbClr val="1F4E79"/>
                </a:solidFill>
                <a:latin typeface="Arial" panose="020B0604020202020204" pitchFamily="34" charset="0"/>
                <a:ea typeface="Calibri" panose="020F0502020204030204" pitchFamily="34" charset="0"/>
                <a:cs typeface="Times New Roman" panose="02020603050405020304" pitchFamily="18" charset="0"/>
              </a:rPr>
              <a:t>derecho constitucional a acceder a </a:t>
            </a:r>
            <a:r>
              <a:rPr lang="es-ES" b="1" dirty="0">
                <a:solidFill>
                  <a:srgbClr val="1F4E79"/>
                </a:solidFill>
                <a:latin typeface="Arial" panose="020B0604020202020204" pitchFamily="34" charset="0"/>
                <a:ea typeface="Calibri" panose="020F0502020204030204" pitchFamily="34" charset="0"/>
                <a:cs typeface="Times New Roman" panose="02020603050405020304" pitchFamily="18" charset="0"/>
              </a:rPr>
              <a:t>una vivienda </a:t>
            </a:r>
            <a:r>
              <a:rPr lang="es-ES" b="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digna </a:t>
            </a:r>
            <a:r>
              <a:rPr lang="es-ES" b="1" dirty="0">
                <a:solidFill>
                  <a:srgbClr val="1F4E79"/>
                </a:solidFill>
                <a:latin typeface="Arial" panose="020B0604020202020204" pitchFamily="34" charset="0"/>
                <a:ea typeface="Calibri" panose="020F0502020204030204" pitchFamily="34" charset="0"/>
                <a:cs typeface="Times New Roman" panose="02020603050405020304" pitchFamily="18" charset="0"/>
              </a:rPr>
              <a:t>y adecuada</a:t>
            </a:r>
            <a:r>
              <a:rPr lang="es-ES" b="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Tx/>
              <a:buChar char="-"/>
            </a:pP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Para </a:t>
            </a:r>
            <a:r>
              <a:rPr lang="es-ES" dirty="0">
                <a:solidFill>
                  <a:srgbClr val="1F4E79"/>
                </a:solidFill>
                <a:latin typeface="Arial" panose="020B0604020202020204" pitchFamily="34" charset="0"/>
                <a:ea typeface="Calibri" panose="020F0502020204030204" pitchFamily="34" charset="0"/>
                <a:cs typeface="Times New Roman" panose="02020603050405020304" pitchFamily="18" charset="0"/>
              </a:rPr>
              <a:t>garantizar </a:t>
            </a:r>
            <a:r>
              <a:rPr lang="es-ES" b="1" dirty="0">
                <a:solidFill>
                  <a:srgbClr val="1F4E79"/>
                </a:solidFill>
                <a:latin typeface="Arial" panose="020B0604020202020204" pitchFamily="34" charset="0"/>
                <a:ea typeface="Calibri" panose="020F0502020204030204" pitchFamily="34" charset="0"/>
                <a:cs typeface="Times New Roman" panose="02020603050405020304" pitchFamily="18" charset="0"/>
              </a:rPr>
              <a:t>la seguridad jurídica y la estabilidad </a:t>
            </a:r>
            <a:r>
              <a:rPr lang="es-ES" dirty="0">
                <a:solidFill>
                  <a:srgbClr val="1F4E79"/>
                </a:solidFill>
                <a:latin typeface="Arial" panose="020B0604020202020204" pitchFamily="34" charset="0"/>
                <a:ea typeface="Calibri" panose="020F0502020204030204" pitchFamily="34" charset="0"/>
                <a:cs typeface="Times New Roman" panose="02020603050405020304" pitchFamily="18" charset="0"/>
              </a:rPr>
              <a:t>de los instrumentos de planificación territorial y </a:t>
            </a: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urbanística.</a:t>
            </a:r>
          </a:p>
          <a:p>
            <a:pPr algn="just">
              <a:lnSpc>
                <a:spcPct val="107000"/>
              </a:lnSpc>
              <a:spcAft>
                <a:spcPts val="8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000"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1.2.- </a:t>
            </a:r>
            <a:r>
              <a:rPr lang="es-ES" sz="2000" b="1" dirty="0">
                <a:solidFill>
                  <a:srgbClr val="1F4E79"/>
                </a:solidFill>
                <a:latin typeface="Arial" panose="020B0604020202020204" pitchFamily="34" charset="0"/>
                <a:ea typeface="Calibri" panose="020F0502020204030204" pitchFamily="34" charset="0"/>
                <a:cs typeface="Times New Roman" panose="02020603050405020304" pitchFamily="18" charset="0"/>
              </a:rPr>
              <a:t>Revisar el marco legislativo sectorial estatal</a:t>
            </a:r>
            <a:r>
              <a:rPr lang="es-ES" b="1" dirty="0">
                <a:solidFill>
                  <a:srgbClr val="1F4E79"/>
                </a:solidFill>
                <a:latin typeface="Arial" panose="020B0604020202020204" pitchFamily="34" charset="0"/>
                <a:ea typeface="Calibri" panose="020F0502020204030204" pitchFamily="34" charset="0"/>
                <a:cs typeface="Times New Roman" panose="02020603050405020304" pitchFamily="18" charset="0"/>
              </a:rPr>
              <a:t> </a:t>
            </a: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(y analizar el</a:t>
            </a:r>
          </a:p>
          <a:p>
            <a:pPr algn="just">
              <a:lnSpc>
                <a:spcPct val="107000"/>
              </a:lnSpc>
              <a:spcAft>
                <a:spcPts val="800"/>
              </a:spcAft>
            </a:pP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autonómico)</a:t>
            </a:r>
            <a:r>
              <a:rPr lang="es-ES" b="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Tx/>
              <a:buChar char="-"/>
            </a:pPr>
            <a:r>
              <a:rPr lang="es-ES"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Para proponer propuestas de mejora en sus relaciones con el planeamiento</a:t>
            </a:r>
          </a:p>
          <a:p>
            <a:pPr marL="285750" indent="-285750" algn="just">
              <a:lnSpc>
                <a:spcPct val="107000"/>
              </a:lnSpc>
              <a:spcAft>
                <a:spcPts val="800"/>
              </a:spcAft>
              <a:buFontTx/>
              <a:buChar char="-"/>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Plan de acción de la AGE</a:t>
            </a:r>
            <a:endParaRPr lang="es-ES" sz="2400" b="1" dirty="0">
              <a:solidFill>
                <a:schemeClr val="bg1"/>
              </a:solidFill>
              <a:latin typeface="+mj-l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406079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1187624" y="6093296"/>
            <a:ext cx="7646721" cy="523220"/>
          </a:xfrm>
          <a:prstGeom prst="rect">
            <a:avLst/>
          </a:prstGeom>
          <a:noFill/>
        </p:spPr>
        <p:txBody>
          <a:bodyPr wrap="square" rtlCol="0">
            <a:spAutoFit/>
          </a:bodyPr>
          <a:lstStyle/>
          <a:p>
            <a:pPr algn="r"/>
            <a:r>
              <a:rPr lang="es-ES" sz="2800" b="1" dirty="0" smtClean="0">
                <a:solidFill>
                  <a:schemeClr val="accent1">
                    <a:lumMod val="50000"/>
                  </a:schemeClr>
                </a:solidFill>
                <a:latin typeface="+mj-lt"/>
              </a:rPr>
              <a:t>Medidas estratégicas y de planificación</a:t>
            </a:r>
            <a:endParaRPr lang="es-ES" sz="2400" b="1" dirty="0">
              <a:solidFill>
                <a:schemeClr val="accent1">
                  <a:lumMod val="50000"/>
                </a:schemeClr>
              </a:solidFill>
              <a:latin typeface="+mj-lt"/>
            </a:endParaRPr>
          </a:p>
        </p:txBody>
      </p:sp>
      <p:sp>
        <p:nvSpPr>
          <p:cNvPr id="3" name="Rectángulo 2"/>
          <p:cNvSpPr/>
          <p:nvPr/>
        </p:nvSpPr>
        <p:spPr>
          <a:xfrm>
            <a:off x="611560" y="1412776"/>
            <a:ext cx="7775468" cy="3416320"/>
          </a:xfrm>
          <a:prstGeom prst="rect">
            <a:avLst/>
          </a:prstGeom>
        </p:spPr>
        <p:txBody>
          <a:bodyPr wrap="square">
            <a:spAutoFit/>
          </a:bodyPr>
          <a:lstStyle/>
          <a:p>
            <a:pPr algn="just"/>
            <a:r>
              <a:rPr lang="es-ES" dirty="0">
                <a:solidFill>
                  <a:schemeClr val="accent1">
                    <a:lumMod val="50000"/>
                  </a:schemeClr>
                </a:solidFill>
              </a:rPr>
              <a:t>2.1.- </a:t>
            </a:r>
            <a:r>
              <a:rPr lang="es-ES" dirty="0" smtClean="0">
                <a:solidFill>
                  <a:schemeClr val="accent1">
                    <a:lumMod val="50000"/>
                  </a:schemeClr>
                </a:solidFill>
              </a:rPr>
              <a:t>Estrategia a corto y medio plazo en </a:t>
            </a:r>
            <a:r>
              <a:rPr lang="es-ES" b="1" dirty="0">
                <a:solidFill>
                  <a:schemeClr val="accent1">
                    <a:lumMod val="50000"/>
                  </a:schemeClr>
                </a:solidFill>
              </a:rPr>
              <a:t>materia de vivienda y renovación </a:t>
            </a:r>
            <a:r>
              <a:rPr lang="es-ES" b="1" dirty="0" smtClean="0">
                <a:solidFill>
                  <a:schemeClr val="accent1">
                    <a:lumMod val="50000"/>
                  </a:schemeClr>
                </a:solidFill>
              </a:rPr>
              <a:t>urbana</a:t>
            </a:r>
            <a:r>
              <a:rPr lang="es-ES" dirty="0" smtClean="0">
                <a:solidFill>
                  <a:schemeClr val="accent1">
                    <a:lumMod val="50000"/>
                  </a:schemeClr>
                </a:solidFill>
              </a:rPr>
              <a:t>.</a:t>
            </a:r>
          </a:p>
          <a:p>
            <a:pPr algn="just"/>
            <a:endParaRPr lang="es-ES" dirty="0" smtClean="0">
              <a:solidFill>
                <a:schemeClr val="accent1">
                  <a:lumMod val="50000"/>
                </a:schemeClr>
              </a:solidFill>
            </a:endParaRPr>
          </a:p>
          <a:p>
            <a:pPr algn="just"/>
            <a:endParaRPr lang="es-ES" dirty="0">
              <a:solidFill>
                <a:schemeClr val="accent1">
                  <a:lumMod val="50000"/>
                </a:schemeClr>
              </a:solidFill>
            </a:endParaRPr>
          </a:p>
          <a:p>
            <a:pPr algn="just"/>
            <a:r>
              <a:rPr lang="es-ES" dirty="0">
                <a:solidFill>
                  <a:schemeClr val="accent1">
                    <a:lumMod val="50000"/>
                  </a:schemeClr>
                </a:solidFill>
              </a:rPr>
              <a:t>2.2.- </a:t>
            </a:r>
            <a:r>
              <a:rPr lang="es-ES" b="1" dirty="0" smtClean="0">
                <a:solidFill>
                  <a:schemeClr val="accent1">
                    <a:lumMod val="50000"/>
                  </a:schemeClr>
                </a:solidFill>
              </a:rPr>
              <a:t>Estrategia </a:t>
            </a:r>
            <a:r>
              <a:rPr lang="es-ES" b="1" dirty="0">
                <a:solidFill>
                  <a:schemeClr val="accent1">
                    <a:lumMod val="50000"/>
                  </a:schemeClr>
                </a:solidFill>
              </a:rPr>
              <a:t>a largo plazo para la rehabilitación energética en el sector de la edificación en España</a:t>
            </a:r>
            <a:r>
              <a:rPr lang="es-ES" dirty="0">
                <a:solidFill>
                  <a:schemeClr val="accent1">
                    <a:lumMod val="50000"/>
                  </a:schemeClr>
                </a:solidFill>
              </a:rPr>
              <a:t>”, </a:t>
            </a:r>
            <a:r>
              <a:rPr lang="es-ES" dirty="0" smtClean="0">
                <a:solidFill>
                  <a:schemeClr val="accent1">
                    <a:lumMod val="50000"/>
                  </a:schemeClr>
                </a:solidFill>
              </a:rPr>
              <a:t>en cumplimiento de las </a:t>
            </a:r>
            <a:r>
              <a:rPr lang="es-ES" dirty="0">
                <a:solidFill>
                  <a:schemeClr val="accent1">
                    <a:lumMod val="50000"/>
                  </a:schemeClr>
                </a:solidFill>
              </a:rPr>
              <a:t>Directivas 2012/27/UE y </a:t>
            </a:r>
            <a:r>
              <a:rPr lang="es-ES" dirty="0" smtClean="0">
                <a:solidFill>
                  <a:schemeClr val="accent1">
                    <a:lumMod val="50000"/>
                  </a:schemeClr>
                </a:solidFill>
              </a:rPr>
              <a:t>2010/31/UE.</a:t>
            </a:r>
          </a:p>
          <a:p>
            <a:pPr algn="just"/>
            <a:endParaRPr lang="es-ES" dirty="0" smtClean="0">
              <a:solidFill>
                <a:schemeClr val="accent1">
                  <a:lumMod val="50000"/>
                </a:schemeClr>
              </a:solidFill>
            </a:endParaRPr>
          </a:p>
          <a:p>
            <a:pPr algn="just"/>
            <a:endParaRPr lang="es-ES" dirty="0">
              <a:solidFill>
                <a:schemeClr val="accent1">
                  <a:lumMod val="50000"/>
                </a:schemeClr>
              </a:solidFill>
            </a:endParaRPr>
          </a:p>
          <a:p>
            <a:pPr algn="just"/>
            <a:r>
              <a:rPr lang="es-ES" dirty="0" smtClean="0">
                <a:solidFill>
                  <a:schemeClr val="accent1">
                    <a:lumMod val="50000"/>
                  </a:schemeClr>
                </a:solidFill>
              </a:rPr>
              <a:t>2.3.- Realizar un seguimiento y la coordinación continua con</a:t>
            </a:r>
            <a:r>
              <a:rPr lang="es-ES" b="1" dirty="0" smtClean="0">
                <a:solidFill>
                  <a:schemeClr val="accent1">
                    <a:lumMod val="50000"/>
                  </a:schemeClr>
                </a:solidFill>
              </a:rPr>
              <a:t> </a:t>
            </a:r>
            <a:r>
              <a:rPr lang="es-ES" b="1" dirty="0">
                <a:solidFill>
                  <a:schemeClr val="accent1">
                    <a:lumMod val="50000"/>
                  </a:schemeClr>
                </a:solidFill>
              </a:rPr>
              <a:t>los Planes y Estrategias que se desarrollen en materias </a:t>
            </a:r>
            <a:r>
              <a:rPr lang="es-ES" b="1" dirty="0" smtClean="0">
                <a:solidFill>
                  <a:schemeClr val="accent1">
                    <a:lumMod val="50000"/>
                  </a:schemeClr>
                </a:solidFill>
              </a:rPr>
              <a:t>específicas y que puedan tener relación con </a:t>
            </a:r>
            <a:r>
              <a:rPr lang="es-ES" b="1" dirty="0">
                <a:solidFill>
                  <a:schemeClr val="accent1">
                    <a:lumMod val="50000"/>
                  </a:schemeClr>
                </a:solidFill>
              </a:rPr>
              <a:t>los objetivos de la Agenda </a:t>
            </a:r>
            <a:r>
              <a:rPr lang="es-ES" b="1" dirty="0" smtClean="0">
                <a:solidFill>
                  <a:schemeClr val="accent1">
                    <a:lumMod val="50000"/>
                  </a:schemeClr>
                </a:solidFill>
              </a:rPr>
              <a:t>Urbana</a:t>
            </a:r>
            <a:r>
              <a:rPr lang="es-ES" dirty="0" smtClean="0">
                <a:solidFill>
                  <a:schemeClr val="accent1">
                    <a:lumMod val="50000"/>
                  </a:schemeClr>
                </a:solidFill>
              </a:rPr>
              <a:t>.</a:t>
            </a:r>
            <a:endParaRPr lang="es-ES" dirty="0">
              <a:solidFill>
                <a:schemeClr val="accent1">
                  <a:lumMod val="50000"/>
                </a:schemeClr>
              </a:solidFill>
            </a:endParaRPr>
          </a:p>
        </p:txBody>
      </p:sp>
      <p:sp>
        <p:nvSpPr>
          <p:cNvPr id="22" name="CuadroTexto 21"/>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Plan de acción de la AGE</a:t>
            </a:r>
            <a:endParaRPr lang="es-ES" sz="2400" b="1" dirty="0">
              <a:solidFill>
                <a:schemeClr val="bg1"/>
              </a:solidFill>
              <a:latin typeface="+mj-l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35720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131840" y="6136486"/>
            <a:ext cx="5702505" cy="523220"/>
          </a:xfrm>
          <a:prstGeom prst="rect">
            <a:avLst/>
          </a:prstGeom>
          <a:noFill/>
        </p:spPr>
        <p:txBody>
          <a:bodyPr wrap="square" rtlCol="0">
            <a:spAutoFit/>
          </a:bodyPr>
          <a:lstStyle/>
          <a:p>
            <a:pPr algn="r"/>
            <a:r>
              <a:rPr lang="es-ES" sz="2800" b="1" dirty="0" smtClean="0">
                <a:solidFill>
                  <a:schemeClr val="accent1">
                    <a:lumMod val="50000"/>
                  </a:schemeClr>
                </a:solidFill>
                <a:latin typeface="+mj-lt"/>
              </a:rPr>
              <a:t>Medidas de Gobernanza</a:t>
            </a:r>
            <a:endParaRPr lang="es-ES" sz="2400" b="1" dirty="0">
              <a:solidFill>
                <a:schemeClr val="accent1">
                  <a:lumMod val="50000"/>
                </a:schemeClr>
              </a:solidFill>
              <a:latin typeface="+mj-lt"/>
            </a:endParaRPr>
          </a:p>
        </p:txBody>
      </p:sp>
      <p:sp>
        <p:nvSpPr>
          <p:cNvPr id="3" name="Rectángulo 2"/>
          <p:cNvSpPr/>
          <p:nvPr/>
        </p:nvSpPr>
        <p:spPr>
          <a:xfrm>
            <a:off x="520036" y="1124744"/>
            <a:ext cx="8077373" cy="4247317"/>
          </a:xfrm>
          <a:prstGeom prst="rect">
            <a:avLst/>
          </a:prstGeom>
        </p:spPr>
        <p:txBody>
          <a:bodyPr wrap="square">
            <a:spAutoFit/>
          </a:bodyPr>
          <a:lstStyle/>
          <a:p>
            <a:pPr algn="just"/>
            <a:r>
              <a:rPr lang="es-ES" dirty="0" smtClean="0">
                <a:solidFill>
                  <a:schemeClr val="accent1">
                    <a:lumMod val="50000"/>
                  </a:schemeClr>
                </a:solidFill>
              </a:rPr>
              <a:t>3.1.- Favorecer </a:t>
            </a:r>
            <a:r>
              <a:rPr lang="es-ES" b="1" dirty="0">
                <a:solidFill>
                  <a:schemeClr val="accent1">
                    <a:lumMod val="50000"/>
                  </a:schemeClr>
                </a:solidFill>
              </a:rPr>
              <a:t>la coordinación </a:t>
            </a:r>
            <a:r>
              <a:rPr lang="es-ES" b="1" dirty="0" smtClean="0">
                <a:solidFill>
                  <a:schemeClr val="accent1">
                    <a:lumMod val="50000"/>
                  </a:schemeClr>
                </a:solidFill>
              </a:rPr>
              <a:t>interadministrativa </a:t>
            </a:r>
            <a:r>
              <a:rPr lang="es-ES" dirty="0" smtClean="0">
                <a:solidFill>
                  <a:schemeClr val="accent1">
                    <a:lumMod val="50000"/>
                  </a:schemeClr>
                </a:solidFill>
              </a:rPr>
              <a:t>(horizontal y verticalmente)</a:t>
            </a:r>
          </a:p>
          <a:p>
            <a:pPr algn="just"/>
            <a:endParaRPr lang="es-ES" dirty="0">
              <a:solidFill>
                <a:schemeClr val="accent1">
                  <a:lumMod val="50000"/>
                </a:schemeClr>
              </a:solidFill>
            </a:endParaRPr>
          </a:p>
          <a:p>
            <a:pPr algn="just"/>
            <a:r>
              <a:rPr lang="es-ES" dirty="0" smtClean="0">
                <a:solidFill>
                  <a:schemeClr val="accent1">
                    <a:lumMod val="50000"/>
                  </a:schemeClr>
                </a:solidFill>
              </a:rPr>
              <a:t>- En relación con las CC.AA. un mínimo de </a:t>
            </a:r>
            <a:r>
              <a:rPr lang="es-ES" dirty="0" smtClean="0">
                <a:solidFill>
                  <a:srgbClr val="002060"/>
                </a:solidFill>
              </a:rPr>
              <a:t>dos </a:t>
            </a:r>
            <a:r>
              <a:rPr lang="es-ES" dirty="0">
                <a:solidFill>
                  <a:srgbClr val="002060"/>
                </a:solidFill>
              </a:rPr>
              <a:t>comisiones </a:t>
            </a:r>
            <a:r>
              <a:rPr lang="es-ES" dirty="0" smtClean="0">
                <a:solidFill>
                  <a:srgbClr val="002060"/>
                </a:solidFill>
              </a:rPr>
              <a:t>multilaterales/año.</a:t>
            </a:r>
            <a:r>
              <a:rPr lang="es-ES" dirty="0" smtClean="0">
                <a:solidFill>
                  <a:schemeClr val="accent1">
                    <a:lumMod val="50000"/>
                  </a:schemeClr>
                </a:solidFill>
              </a:rPr>
              <a:t> </a:t>
            </a:r>
          </a:p>
          <a:p>
            <a:pPr algn="just"/>
            <a:endParaRPr lang="es-ES" dirty="0">
              <a:solidFill>
                <a:schemeClr val="accent1">
                  <a:lumMod val="50000"/>
                </a:schemeClr>
              </a:solidFill>
            </a:endParaRPr>
          </a:p>
          <a:p>
            <a:pPr algn="just"/>
            <a:r>
              <a:rPr lang="es-ES" dirty="0">
                <a:solidFill>
                  <a:schemeClr val="accent1">
                    <a:lumMod val="50000"/>
                  </a:schemeClr>
                </a:solidFill>
              </a:rPr>
              <a:t>3.2</a:t>
            </a:r>
            <a:r>
              <a:rPr lang="es-ES" dirty="0" smtClean="0">
                <a:solidFill>
                  <a:schemeClr val="accent1">
                    <a:lumMod val="50000"/>
                  </a:schemeClr>
                </a:solidFill>
              </a:rPr>
              <a:t>.-	Prestar </a:t>
            </a:r>
            <a:r>
              <a:rPr lang="es-ES" b="1" dirty="0">
                <a:solidFill>
                  <a:schemeClr val="accent1">
                    <a:lumMod val="50000"/>
                  </a:schemeClr>
                </a:solidFill>
              </a:rPr>
              <a:t>apoyo técnico </a:t>
            </a:r>
            <a:r>
              <a:rPr lang="es-ES" dirty="0">
                <a:solidFill>
                  <a:schemeClr val="accent1">
                    <a:lumMod val="50000"/>
                  </a:schemeClr>
                </a:solidFill>
              </a:rPr>
              <a:t>a </a:t>
            </a:r>
            <a:r>
              <a:rPr lang="es-ES" dirty="0" smtClean="0">
                <a:solidFill>
                  <a:schemeClr val="accent1">
                    <a:lumMod val="50000"/>
                  </a:schemeClr>
                </a:solidFill>
              </a:rPr>
              <a:t>la Administración local para la implementación </a:t>
            </a:r>
            <a:r>
              <a:rPr lang="es-ES" dirty="0">
                <a:solidFill>
                  <a:schemeClr val="accent1">
                    <a:lumMod val="50000"/>
                  </a:schemeClr>
                </a:solidFill>
              </a:rPr>
              <a:t>de la </a:t>
            </a:r>
            <a:r>
              <a:rPr lang="es-ES" dirty="0" smtClean="0">
                <a:solidFill>
                  <a:schemeClr val="accent1">
                    <a:lumMod val="50000"/>
                  </a:schemeClr>
                </a:solidFill>
              </a:rPr>
              <a:t>Agenda, institucionalizando mecanismos de coordinación. </a:t>
            </a:r>
          </a:p>
          <a:p>
            <a:pPr algn="just"/>
            <a:endParaRPr lang="es-ES" dirty="0">
              <a:solidFill>
                <a:schemeClr val="accent1">
                  <a:lumMod val="50000"/>
                </a:schemeClr>
              </a:solidFill>
            </a:endParaRPr>
          </a:p>
          <a:p>
            <a:pPr algn="just"/>
            <a:r>
              <a:rPr lang="es-ES" dirty="0" smtClean="0">
                <a:solidFill>
                  <a:schemeClr val="accent1">
                    <a:lumMod val="50000"/>
                  </a:schemeClr>
                </a:solidFill>
              </a:rPr>
              <a:t>3.3.-	Fomentar </a:t>
            </a:r>
            <a:r>
              <a:rPr lang="es-ES" b="1" dirty="0">
                <a:solidFill>
                  <a:schemeClr val="accent1">
                    <a:lumMod val="50000"/>
                  </a:schemeClr>
                </a:solidFill>
              </a:rPr>
              <a:t>la transparencia </a:t>
            </a:r>
            <a:r>
              <a:rPr lang="es-ES" dirty="0" smtClean="0">
                <a:solidFill>
                  <a:schemeClr val="accent1">
                    <a:lumMod val="50000"/>
                  </a:schemeClr>
                </a:solidFill>
              </a:rPr>
              <a:t>y </a:t>
            </a:r>
            <a:r>
              <a:rPr lang="es-ES" dirty="0">
                <a:solidFill>
                  <a:schemeClr val="accent1">
                    <a:lumMod val="50000"/>
                  </a:schemeClr>
                </a:solidFill>
              </a:rPr>
              <a:t>la </a:t>
            </a:r>
            <a:r>
              <a:rPr lang="es-ES" b="1" dirty="0">
                <a:solidFill>
                  <a:schemeClr val="accent1">
                    <a:lumMod val="50000"/>
                  </a:schemeClr>
                </a:solidFill>
              </a:rPr>
              <a:t>participación</a:t>
            </a:r>
            <a:r>
              <a:rPr lang="es-ES" dirty="0">
                <a:solidFill>
                  <a:schemeClr val="accent1">
                    <a:lumMod val="50000"/>
                  </a:schemeClr>
                </a:solidFill>
              </a:rPr>
              <a:t> </a:t>
            </a:r>
            <a:r>
              <a:rPr lang="es-ES" dirty="0" smtClean="0">
                <a:solidFill>
                  <a:schemeClr val="accent1">
                    <a:lumMod val="50000"/>
                  </a:schemeClr>
                </a:solidFill>
              </a:rPr>
              <a:t>(previo impulso de procesos de conocimiento, educación e información).</a:t>
            </a:r>
          </a:p>
          <a:p>
            <a:pPr algn="just"/>
            <a:endParaRPr lang="es-ES" dirty="0">
              <a:solidFill>
                <a:schemeClr val="accent1">
                  <a:lumMod val="50000"/>
                </a:schemeClr>
              </a:solidFill>
            </a:endParaRPr>
          </a:p>
          <a:p>
            <a:pPr algn="just"/>
            <a:r>
              <a:rPr lang="es-ES" dirty="0" smtClean="0">
                <a:solidFill>
                  <a:schemeClr val="accent1">
                    <a:lumMod val="50000"/>
                  </a:schemeClr>
                </a:solidFill>
              </a:rPr>
              <a:t>3.4.-	Mejorar </a:t>
            </a:r>
            <a:r>
              <a:rPr lang="es-ES" dirty="0">
                <a:solidFill>
                  <a:schemeClr val="accent1">
                    <a:lumMod val="50000"/>
                  </a:schemeClr>
                </a:solidFill>
              </a:rPr>
              <a:t>las </a:t>
            </a:r>
            <a:r>
              <a:rPr lang="es-ES" b="1" dirty="0">
                <a:solidFill>
                  <a:schemeClr val="accent1">
                    <a:lumMod val="50000"/>
                  </a:schemeClr>
                </a:solidFill>
              </a:rPr>
              <a:t>capacidades estadísticas y el control de la información</a:t>
            </a:r>
            <a:r>
              <a:rPr lang="es-ES" dirty="0">
                <a:solidFill>
                  <a:schemeClr val="accent1">
                    <a:lumMod val="50000"/>
                  </a:schemeClr>
                </a:solidFill>
              </a:rPr>
              <a:t>. </a:t>
            </a:r>
            <a:endParaRPr lang="es-E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Plan de acción de la AGE</a:t>
            </a:r>
            <a:endParaRPr lang="es-ES" sz="2400" b="1" dirty="0">
              <a:solidFill>
                <a:schemeClr val="bg1"/>
              </a:solidFill>
              <a:latin typeface="+mj-lt"/>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297315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p:cNvGrpSpPr/>
          <p:nvPr/>
        </p:nvGrpSpPr>
        <p:grpSpPr>
          <a:xfrm>
            <a:off x="2439083" y="822254"/>
            <a:ext cx="6417627" cy="4762509"/>
            <a:chOff x="2439083" y="822254"/>
            <a:chExt cx="6417627" cy="4762509"/>
          </a:xfrm>
        </p:grpSpPr>
        <p:sp>
          <p:nvSpPr>
            <p:cNvPr id="2" name="CuadroTexto 1"/>
            <p:cNvSpPr txBox="1"/>
            <p:nvPr/>
          </p:nvSpPr>
          <p:spPr>
            <a:xfrm>
              <a:off x="2933552" y="822254"/>
              <a:ext cx="5923158" cy="4762509"/>
            </a:xfrm>
            <a:prstGeom prst="rect">
              <a:avLst/>
            </a:prstGeom>
            <a:solidFill>
              <a:schemeClr val="bg1">
                <a:lumMod val="75000"/>
                <a:alpha val="65000"/>
              </a:schemeClr>
            </a:solidFill>
          </p:spPr>
          <p:txBody>
            <a:bodyPr wrap="square" rtlCol="0">
              <a:spAutoFit/>
            </a:bodyPr>
            <a:lstStyle/>
            <a:p>
              <a:endParaRPr lang="es-ES" dirty="0"/>
            </a:p>
          </p:txBody>
        </p:sp>
        <p:pic>
          <p:nvPicPr>
            <p:cNvPr id="16"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30" y="1944295"/>
              <a:ext cx="5292080" cy="3455510"/>
            </a:xfrm>
            <a:prstGeom prst="rect">
              <a:avLst/>
            </a:prstGeom>
          </p:spPr>
        </p:pic>
        <p:cxnSp>
          <p:nvCxnSpPr>
            <p:cNvPr id="34" name="Conector recto 33"/>
            <p:cNvCxnSpPr/>
            <p:nvPr/>
          </p:nvCxnSpPr>
          <p:spPr>
            <a:xfrm flipH="1">
              <a:off x="2439083" y="3594100"/>
              <a:ext cx="4705176" cy="0"/>
            </a:xfrm>
            <a:prstGeom prst="line">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7" name="Rectángulo 36"/>
            <p:cNvSpPr/>
            <p:nvPr/>
          </p:nvSpPr>
          <p:spPr>
            <a:xfrm>
              <a:off x="7137400" y="3594100"/>
              <a:ext cx="818976" cy="844887"/>
            </a:xfrm>
            <a:prstGeom prst="rect">
              <a:avLst/>
            </a:prstGeom>
            <a:no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Forma libre 20"/>
          <p:cNvSpPr/>
          <p:nvPr/>
        </p:nvSpPr>
        <p:spPr>
          <a:xfrm>
            <a:off x="-3177" y="4293096"/>
            <a:ext cx="9149969" cy="2574429"/>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357269" y="5983712"/>
            <a:ext cx="8765108" cy="646331"/>
          </a:xfrm>
          <a:prstGeom prst="rect">
            <a:avLst/>
          </a:prstGeom>
          <a:noFill/>
        </p:spPr>
        <p:txBody>
          <a:bodyPr wrap="square" rtlCol="0">
            <a:spAutoFit/>
          </a:bodyPr>
          <a:lstStyle/>
          <a:p>
            <a:r>
              <a:rPr lang="es-ES" i="1" dirty="0" smtClean="0">
                <a:latin typeface="Arial" panose="020B0604020202020204" pitchFamily="34" charset="0"/>
                <a:cs typeface="Arial" panose="020B0604020202020204" pitchFamily="34" charset="0"/>
              </a:rPr>
              <a:t>Es un </a:t>
            </a:r>
            <a:r>
              <a:rPr lang="es-ES" b="1" i="1" dirty="0" smtClean="0">
                <a:latin typeface="Arial" panose="020B0604020202020204" pitchFamily="34" charset="0"/>
                <a:cs typeface="Arial" panose="020B0604020202020204" pitchFamily="34" charset="0"/>
              </a:rPr>
              <a:t>Plan </a:t>
            </a:r>
            <a:r>
              <a:rPr lang="es-ES" b="1" i="1" dirty="0">
                <a:latin typeface="Arial" panose="020B0604020202020204" pitchFamily="34" charset="0"/>
                <a:cs typeface="Arial" panose="020B0604020202020204" pitchFamily="34" charset="0"/>
              </a:rPr>
              <a:t>de acción</a:t>
            </a:r>
            <a:r>
              <a:rPr lang="es-ES" i="1" dirty="0">
                <a:latin typeface="Arial" panose="020B0604020202020204" pitchFamily="34" charset="0"/>
                <a:cs typeface="Arial" panose="020B0604020202020204" pitchFamily="34" charset="0"/>
              </a:rPr>
              <a:t> a favor </a:t>
            </a:r>
            <a:r>
              <a:rPr lang="es-ES" i="1" dirty="0" smtClean="0">
                <a:latin typeface="Arial" panose="020B0604020202020204" pitchFamily="34" charset="0"/>
                <a:cs typeface="Arial" panose="020B0604020202020204" pitchFamily="34" charset="0"/>
              </a:rPr>
              <a:t>de </a:t>
            </a:r>
            <a:r>
              <a:rPr lang="es-ES" b="1" i="1" dirty="0" smtClean="0">
                <a:latin typeface="Arial" panose="020B0604020202020204" pitchFamily="34" charset="0"/>
                <a:cs typeface="Arial" panose="020B0604020202020204" pitchFamily="34" charset="0"/>
              </a:rPr>
              <a:t>las personas, el planeta y la prosperidad</a:t>
            </a:r>
            <a:r>
              <a:rPr lang="es-ES" i="1" dirty="0" smtClean="0">
                <a:latin typeface="Arial" panose="020B0604020202020204" pitchFamily="34" charset="0"/>
                <a:cs typeface="Arial" panose="020B0604020202020204" pitchFamily="34" charset="0"/>
              </a:rPr>
              <a:t>, </a:t>
            </a:r>
            <a:r>
              <a:rPr lang="es-ES" i="1" dirty="0">
                <a:latin typeface="Arial" panose="020B0604020202020204" pitchFamily="34" charset="0"/>
                <a:cs typeface="Arial" panose="020B0604020202020204" pitchFamily="34" charset="0"/>
              </a:rPr>
              <a:t>que también tiene la intención de fortalecer </a:t>
            </a:r>
            <a:r>
              <a:rPr lang="es-ES" b="1" i="1" dirty="0">
                <a:latin typeface="Arial" panose="020B0604020202020204" pitchFamily="34" charset="0"/>
                <a:cs typeface="Arial" panose="020B0604020202020204" pitchFamily="34" charset="0"/>
              </a:rPr>
              <a:t>la paz </a:t>
            </a:r>
            <a:r>
              <a:rPr lang="es-ES" i="1" dirty="0" smtClean="0">
                <a:latin typeface="Arial" panose="020B0604020202020204" pitchFamily="34" charset="0"/>
                <a:cs typeface="Arial" panose="020B0604020202020204" pitchFamily="34" charset="0"/>
              </a:rPr>
              <a:t>universal </a:t>
            </a:r>
            <a:r>
              <a:rPr lang="es-ES" i="1" dirty="0">
                <a:latin typeface="Arial" panose="020B0604020202020204" pitchFamily="34" charset="0"/>
                <a:cs typeface="Arial" panose="020B0604020202020204" pitchFamily="34" charset="0"/>
              </a:rPr>
              <a:t>y el acceso a </a:t>
            </a:r>
            <a:r>
              <a:rPr lang="es-ES" b="1" i="1" dirty="0">
                <a:latin typeface="Arial" panose="020B0604020202020204" pitchFamily="34" charset="0"/>
                <a:cs typeface="Arial" panose="020B0604020202020204" pitchFamily="34" charset="0"/>
              </a:rPr>
              <a:t>la </a:t>
            </a:r>
            <a:r>
              <a:rPr lang="es-ES" b="1" i="1" dirty="0" smtClean="0">
                <a:latin typeface="Arial" panose="020B0604020202020204" pitchFamily="34" charset="0"/>
                <a:cs typeface="Arial" panose="020B0604020202020204" pitchFamily="34" charset="0"/>
              </a:rPr>
              <a:t>justicia</a:t>
            </a:r>
            <a:endParaRPr lang="es-ES" dirty="0">
              <a:latin typeface="Arial" panose="020B0604020202020204" pitchFamily="34" charset="0"/>
              <a:cs typeface="Arial" panose="020B0604020202020204" pitchFamily="34" charset="0"/>
            </a:endParaRPr>
          </a:p>
        </p:txBody>
      </p:sp>
      <p:sp>
        <p:nvSpPr>
          <p:cNvPr id="8" name="3 Rectángulo"/>
          <p:cNvSpPr/>
          <p:nvPr/>
        </p:nvSpPr>
        <p:spPr>
          <a:xfrm>
            <a:off x="396955" y="902864"/>
            <a:ext cx="2457321" cy="1323439"/>
          </a:xfrm>
          <a:prstGeom prst="rect">
            <a:avLst/>
          </a:prstGeom>
          <a:noFill/>
        </p:spPr>
        <p:txBody>
          <a:bodyPr wrap="square">
            <a:spAutoFit/>
          </a:bodyPr>
          <a:lstStyle/>
          <a:p>
            <a:r>
              <a:rPr lang="es-ES" altLang="es-ES" sz="2400" b="1" dirty="0" smtClean="0">
                <a:latin typeface="Arial Black" panose="020B0A04020102020204" pitchFamily="34" charset="0"/>
                <a:cs typeface="Arial" panose="020B0604020202020204" pitchFamily="34" charset="0"/>
              </a:rPr>
              <a:t>Agenda 2030 </a:t>
            </a:r>
          </a:p>
          <a:p>
            <a:r>
              <a:rPr lang="es-ES" altLang="es-ES" sz="2400" b="1" dirty="0" smtClean="0">
                <a:latin typeface="Arial Black" panose="020B0A04020102020204" pitchFamily="34" charset="0"/>
                <a:cs typeface="Arial" panose="020B0604020202020204" pitchFamily="34" charset="0"/>
              </a:rPr>
              <a:t>D</a:t>
            </a:r>
            <a:r>
              <a:rPr lang="es-ES" altLang="es-ES" sz="2000" b="1" dirty="0" smtClean="0">
                <a:latin typeface="Arial Black" panose="020B0A04020102020204" pitchFamily="34" charset="0"/>
                <a:cs typeface="Arial" panose="020B0604020202020204" pitchFamily="34" charset="0"/>
              </a:rPr>
              <a:t>esarrollo </a:t>
            </a:r>
            <a:r>
              <a:rPr lang="es-ES" altLang="es-ES" sz="2400" b="1" dirty="0" smtClean="0">
                <a:latin typeface="Arial Black" panose="020B0A04020102020204" pitchFamily="34" charset="0"/>
                <a:cs typeface="Arial" panose="020B0604020202020204" pitchFamily="34" charset="0"/>
              </a:rPr>
              <a:t>S</a:t>
            </a:r>
            <a:r>
              <a:rPr lang="es-ES" altLang="es-ES" sz="2000" b="1" dirty="0" smtClean="0">
                <a:latin typeface="Arial Black" panose="020B0A04020102020204" pitchFamily="34" charset="0"/>
                <a:cs typeface="Arial" panose="020B0604020202020204" pitchFamily="34" charset="0"/>
              </a:rPr>
              <a:t>ostenible</a:t>
            </a:r>
            <a:r>
              <a:rPr lang="es-ES" altLang="es-ES" sz="1100" b="1" dirty="0" smtClean="0">
                <a:latin typeface="Arial Black" panose="020B0A04020102020204" pitchFamily="34" charset="0"/>
                <a:cs typeface="Arial" panose="020B0604020202020204" pitchFamily="34" charset="0"/>
              </a:rPr>
              <a:t>  </a:t>
            </a:r>
            <a:endParaRPr lang="es-ES" altLang="es-ES" sz="800" dirty="0" smtClean="0">
              <a:latin typeface="Arial Black" panose="020B0A04020102020204" pitchFamily="34" charset="0"/>
              <a:cs typeface="Arial" panose="020B0604020202020204" pitchFamily="34" charset="0"/>
            </a:endParaRPr>
          </a:p>
          <a:p>
            <a:pPr marL="1257300" lvl="2" indent="-342900">
              <a:buFont typeface="Courier New" panose="02070309020205020404" pitchFamily="49" charset="0"/>
              <a:buChar char="o"/>
            </a:pPr>
            <a:endParaRPr lang="es-ES" altLang="es-ES" sz="800" dirty="0" smtClean="0">
              <a:latin typeface="Arial Black" panose="020B0A04020102020204" pitchFamily="34" charset="0"/>
              <a:cs typeface="Arial" panose="020B0604020202020204" pitchFamily="34" charset="0"/>
            </a:endParaRPr>
          </a:p>
        </p:txBody>
      </p:sp>
      <p:sp>
        <p:nvSpPr>
          <p:cNvPr id="15" name="CuadroTexto 14"/>
          <p:cNvSpPr txBox="1"/>
          <p:nvPr/>
        </p:nvSpPr>
        <p:spPr>
          <a:xfrm>
            <a:off x="3419872" y="166464"/>
            <a:ext cx="5702505" cy="523220"/>
          </a:xfrm>
          <a:prstGeom prst="rect">
            <a:avLst/>
          </a:prstGeom>
          <a:noFill/>
        </p:spPr>
        <p:txBody>
          <a:bodyPr wrap="square" rtlCol="0">
            <a:spAutoFit/>
          </a:bodyPr>
          <a:lstStyle/>
          <a:p>
            <a:pPr algn="r"/>
            <a:r>
              <a:rPr lang="es-ES" sz="2800" b="1" dirty="0" smtClean="0">
                <a:solidFill>
                  <a:schemeClr val="bg1"/>
                </a:solidFill>
                <a:latin typeface="+mj-lt"/>
              </a:rPr>
              <a:t>Marco Internacional</a:t>
            </a:r>
            <a:endParaRPr lang="es-ES" sz="2400" b="1" dirty="0" smtClean="0">
              <a:solidFill>
                <a:schemeClr val="bg1"/>
              </a:solidFill>
              <a:latin typeface="+mj-lt"/>
            </a:endParaRPr>
          </a:p>
        </p:txBody>
      </p:sp>
      <p:sp>
        <p:nvSpPr>
          <p:cNvPr id="19" name="Rectángulo 18"/>
          <p:cNvSpPr/>
          <p:nvPr/>
        </p:nvSpPr>
        <p:spPr>
          <a:xfrm>
            <a:off x="481814" y="4438987"/>
            <a:ext cx="1957269" cy="1354217"/>
          </a:xfrm>
          <a:prstGeom prst="rect">
            <a:avLst/>
          </a:prstGeom>
          <a:solidFill>
            <a:srgbClr val="FD9D24"/>
          </a:solidFill>
          <a:ln w="19050" cmpd="sng">
            <a:noFill/>
            <a:miter lim="800000"/>
          </a:ln>
        </p:spPr>
        <p:txBody>
          <a:bodyPr wrap="square" rtlCol="0">
            <a:spAutoFit/>
          </a:bodyPr>
          <a:lstStyle/>
          <a:p>
            <a:pPr algn="ctr"/>
            <a:r>
              <a:rPr lang="es-ES" b="1" dirty="0">
                <a:latin typeface="Arial" panose="020B0604020202020204" pitchFamily="34" charset="0"/>
                <a:cs typeface="Arial" panose="020B0604020202020204" pitchFamily="34" charset="0"/>
              </a:rPr>
              <a:t>ODS </a:t>
            </a:r>
            <a:r>
              <a:rPr lang="es-ES" b="1" dirty="0" smtClean="0">
                <a:latin typeface="Arial" panose="020B0604020202020204" pitchFamily="34" charset="0"/>
                <a:cs typeface="Arial" panose="020B0604020202020204" pitchFamily="34" charset="0"/>
              </a:rPr>
              <a:t>11</a:t>
            </a:r>
          </a:p>
          <a:p>
            <a:pPr algn="ctr"/>
            <a:r>
              <a:rPr lang="es-ES" sz="1600" dirty="0" smtClean="0">
                <a:latin typeface="Arial" panose="020B0604020202020204" pitchFamily="34" charset="0"/>
                <a:cs typeface="Arial" panose="020B0604020202020204" pitchFamily="34" charset="0"/>
              </a:rPr>
              <a:t>ciudades </a:t>
            </a:r>
            <a:r>
              <a:rPr lang="es-ES" sz="1600" dirty="0">
                <a:latin typeface="Arial" panose="020B0604020202020204" pitchFamily="34" charset="0"/>
                <a:cs typeface="Arial" panose="020B0604020202020204" pitchFamily="34" charset="0"/>
              </a:rPr>
              <a:t>sostenibles, inclusivas, seguras y </a:t>
            </a:r>
            <a:r>
              <a:rPr lang="es-ES" sz="1600" dirty="0" err="1">
                <a:latin typeface="Arial" panose="020B0604020202020204" pitchFamily="34" charset="0"/>
                <a:cs typeface="Arial" panose="020B0604020202020204" pitchFamily="34" charset="0"/>
              </a:rPr>
              <a:t>resilientes</a:t>
            </a:r>
            <a:r>
              <a:rPr lang="es-ES" sz="1600" dirty="0">
                <a:latin typeface="Arial" panose="020B0604020202020204" pitchFamily="34" charset="0"/>
                <a:cs typeface="Arial" panose="020B0604020202020204" pitchFamily="34" charset="0"/>
              </a:rPr>
              <a:t>.</a:t>
            </a:r>
          </a:p>
        </p:txBody>
      </p:sp>
      <p:pic>
        <p:nvPicPr>
          <p:cNvPr id="20" name="Imagen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14" y="2364729"/>
            <a:ext cx="1957269" cy="1957269"/>
          </a:xfrm>
          <a:prstGeom prst="rect">
            <a:avLst/>
          </a:prstGeom>
          <a:noFill/>
          <a:ln w="31750" cmpd="sng">
            <a:solidFill>
              <a:schemeClr val="tx1"/>
            </a:solidFill>
          </a:ln>
        </p:spPr>
      </p:pic>
      <p:sp>
        <p:nvSpPr>
          <p:cNvPr id="17" name="CuadroTexto 16"/>
          <p:cNvSpPr txBox="1"/>
          <p:nvPr/>
        </p:nvSpPr>
        <p:spPr>
          <a:xfrm>
            <a:off x="2949724" y="980728"/>
            <a:ext cx="1728192" cy="830997"/>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600" dirty="0">
                <a:solidFill>
                  <a:schemeClr val="accent2">
                    <a:lumMod val="75000"/>
                  </a:schemeClr>
                </a:solidFill>
                <a:latin typeface="Arial" panose="020B0604020202020204" pitchFamily="34" charset="0"/>
                <a:cs typeface="Arial" panose="020B0604020202020204" pitchFamily="34" charset="0"/>
              </a:rPr>
              <a:t>Todos los países de </a:t>
            </a:r>
            <a:r>
              <a:rPr lang="es-ES" sz="1600" b="1" dirty="0">
                <a:solidFill>
                  <a:schemeClr val="accent2">
                    <a:lumMod val="75000"/>
                  </a:schemeClr>
                </a:solidFill>
                <a:latin typeface="Arial" panose="020B0604020202020204" pitchFamily="34" charset="0"/>
                <a:cs typeface="Arial" panose="020B0604020202020204" pitchFamily="34" charset="0"/>
              </a:rPr>
              <a:t>Naciones Unidas</a:t>
            </a:r>
          </a:p>
        </p:txBody>
      </p:sp>
      <p:sp>
        <p:nvSpPr>
          <p:cNvPr id="18" name="CuadroTexto 17"/>
          <p:cNvSpPr txBox="1"/>
          <p:nvPr/>
        </p:nvSpPr>
        <p:spPr>
          <a:xfrm>
            <a:off x="7137400" y="988518"/>
            <a:ext cx="1584176" cy="830997"/>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dirty="0"/>
              <a:t>Aprobada en </a:t>
            </a:r>
            <a:r>
              <a:rPr lang="es-ES" b="1" dirty="0"/>
              <a:t>septiembre 2015</a:t>
            </a:r>
          </a:p>
        </p:txBody>
      </p:sp>
      <p:sp>
        <p:nvSpPr>
          <p:cNvPr id="14" name="CuadroTexto 13"/>
          <p:cNvSpPr txBox="1"/>
          <p:nvPr/>
        </p:nvSpPr>
        <p:spPr>
          <a:xfrm>
            <a:off x="5115570" y="980728"/>
            <a:ext cx="1584176" cy="830997"/>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b="1" dirty="0"/>
              <a:t>17 Objetivos </a:t>
            </a:r>
            <a:r>
              <a:rPr lang="es-ES" dirty="0"/>
              <a:t>Desarrollo Sostenible</a:t>
            </a:r>
          </a:p>
        </p:txBody>
      </p:sp>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890108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131840" y="6136486"/>
            <a:ext cx="5702505" cy="523220"/>
          </a:xfrm>
          <a:prstGeom prst="rect">
            <a:avLst/>
          </a:prstGeom>
          <a:noFill/>
        </p:spPr>
        <p:txBody>
          <a:bodyPr wrap="square" rtlCol="0">
            <a:spAutoFit/>
          </a:bodyPr>
          <a:lstStyle/>
          <a:p>
            <a:pPr algn="r"/>
            <a:r>
              <a:rPr lang="es-ES" sz="2800" b="1" dirty="0" smtClean="0">
                <a:solidFill>
                  <a:schemeClr val="accent1">
                    <a:lumMod val="50000"/>
                  </a:schemeClr>
                </a:solidFill>
                <a:latin typeface="+mj-lt"/>
              </a:rPr>
              <a:t>Medidas de financiación</a:t>
            </a:r>
            <a:endParaRPr lang="es-ES" sz="2400" b="1" dirty="0">
              <a:solidFill>
                <a:schemeClr val="accent1">
                  <a:lumMod val="50000"/>
                </a:schemeClr>
              </a:solidFill>
              <a:latin typeface="+mj-lt"/>
            </a:endParaRPr>
          </a:p>
        </p:txBody>
      </p:sp>
      <p:sp>
        <p:nvSpPr>
          <p:cNvPr id="3" name="Rectángulo 2"/>
          <p:cNvSpPr/>
          <p:nvPr/>
        </p:nvSpPr>
        <p:spPr>
          <a:xfrm>
            <a:off x="683568" y="1412776"/>
            <a:ext cx="7415428" cy="3989682"/>
          </a:xfrm>
          <a:prstGeom prst="rect">
            <a:avLst/>
          </a:prstGeom>
        </p:spPr>
        <p:txBody>
          <a:bodyPr wrap="square">
            <a:spAutoFit/>
          </a:bodyPr>
          <a:lstStyle/>
          <a:p>
            <a:pPr algn="just"/>
            <a:r>
              <a:rPr lang="es-ES" dirty="0" smtClean="0">
                <a:solidFill>
                  <a:schemeClr val="accent1">
                    <a:lumMod val="50000"/>
                  </a:schemeClr>
                </a:solidFill>
              </a:rPr>
              <a:t>4.1</a:t>
            </a:r>
            <a:r>
              <a:rPr lang="es-ES" dirty="0">
                <a:solidFill>
                  <a:schemeClr val="accent1">
                    <a:lumMod val="50000"/>
                  </a:schemeClr>
                </a:solidFill>
              </a:rPr>
              <a:t>.- </a:t>
            </a:r>
            <a:r>
              <a:rPr lang="es-ES" dirty="0" smtClean="0">
                <a:solidFill>
                  <a:schemeClr val="accent1">
                    <a:lumMod val="50000"/>
                  </a:schemeClr>
                </a:solidFill>
              </a:rPr>
              <a:t>Trabajar (internamente y a nivel internacional) </a:t>
            </a:r>
            <a:r>
              <a:rPr lang="es-ES" dirty="0">
                <a:solidFill>
                  <a:schemeClr val="accent1">
                    <a:lumMod val="50000"/>
                  </a:schemeClr>
                </a:solidFill>
              </a:rPr>
              <a:t>para que la programación del nuevo marco financiero plurianual europeo 2021-2027, esté </a:t>
            </a:r>
            <a:r>
              <a:rPr lang="es-ES" b="1" dirty="0">
                <a:solidFill>
                  <a:schemeClr val="accent1">
                    <a:lumMod val="50000"/>
                  </a:schemeClr>
                </a:solidFill>
              </a:rPr>
              <a:t>alineado con las políticas nacionales urbanas</a:t>
            </a:r>
            <a:r>
              <a:rPr lang="es-ES" dirty="0">
                <a:solidFill>
                  <a:schemeClr val="accent1">
                    <a:lumMod val="50000"/>
                  </a:schemeClr>
                </a:solidFill>
              </a:rPr>
              <a:t>. En el caso de España, con su Agenda Urbana y </a:t>
            </a:r>
            <a:r>
              <a:rPr lang="es-ES" dirty="0" smtClean="0">
                <a:solidFill>
                  <a:schemeClr val="accent1">
                    <a:lumMod val="50000"/>
                  </a:schemeClr>
                </a:solidFill>
              </a:rPr>
              <a:t>con los </a:t>
            </a:r>
            <a:r>
              <a:rPr lang="es-ES" dirty="0">
                <a:solidFill>
                  <a:schemeClr val="accent1">
                    <a:lumMod val="50000"/>
                  </a:schemeClr>
                </a:solidFill>
              </a:rPr>
              <a:t>Planes de implementación de la </a:t>
            </a:r>
            <a:r>
              <a:rPr lang="es-ES" dirty="0" smtClean="0">
                <a:solidFill>
                  <a:schemeClr val="accent1">
                    <a:lumMod val="50000"/>
                  </a:schemeClr>
                </a:solidFill>
              </a:rPr>
              <a:t>misma.</a:t>
            </a:r>
          </a:p>
          <a:p>
            <a:pPr algn="just"/>
            <a:endParaRPr lang="es-ES" dirty="0">
              <a:solidFill>
                <a:schemeClr val="accent1">
                  <a:lumMod val="50000"/>
                </a:schemeClr>
              </a:solidFill>
            </a:endParaRPr>
          </a:p>
          <a:p>
            <a:pPr algn="just"/>
            <a:r>
              <a:rPr lang="es-ES" dirty="0">
                <a:solidFill>
                  <a:schemeClr val="accent1">
                    <a:lumMod val="50000"/>
                  </a:schemeClr>
                </a:solidFill>
              </a:rPr>
              <a:t>4.2.- </a:t>
            </a:r>
            <a:r>
              <a:rPr lang="es-ES" b="1" dirty="0">
                <a:solidFill>
                  <a:schemeClr val="accent1">
                    <a:lumMod val="50000"/>
                  </a:schemeClr>
                </a:solidFill>
              </a:rPr>
              <a:t>Identificar todas las fuentes de financiación </a:t>
            </a:r>
            <a:r>
              <a:rPr lang="es-ES" dirty="0">
                <a:solidFill>
                  <a:schemeClr val="accent1">
                    <a:lumMod val="50000"/>
                  </a:schemeClr>
                </a:solidFill>
              </a:rPr>
              <a:t>que, a nivel interno e internacional, y en el marco de las competencias estatales, tienen incidencia en las </a:t>
            </a:r>
            <a:r>
              <a:rPr lang="es-ES" dirty="0" smtClean="0">
                <a:solidFill>
                  <a:schemeClr val="accent1">
                    <a:lumMod val="50000"/>
                  </a:schemeClr>
                </a:solidFill>
              </a:rPr>
              <a:t>ciudades y darles publicidad.</a:t>
            </a:r>
          </a:p>
          <a:p>
            <a:pPr algn="just"/>
            <a:endParaRPr lang="es-ES" dirty="0">
              <a:solidFill>
                <a:schemeClr val="accent1">
                  <a:lumMod val="50000"/>
                </a:schemeClr>
              </a:solidFill>
            </a:endParaRPr>
          </a:p>
          <a:p>
            <a:pPr algn="just"/>
            <a:r>
              <a:rPr lang="es-ES" dirty="0">
                <a:solidFill>
                  <a:schemeClr val="accent1">
                    <a:lumMod val="50000"/>
                  </a:schemeClr>
                </a:solidFill>
              </a:rPr>
              <a:t>4.3.- </a:t>
            </a:r>
            <a:r>
              <a:rPr lang="es-ES" b="1" dirty="0">
                <a:solidFill>
                  <a:schemeClr val="accent1">
                    <a:lumMod val="50000"/>
                  </a:schemeClr>
                </a:solidFill>
              </a:rPr>
              <a:t>Promover y fomentar ámbitos de colaboración con el sector privado</a:t>
            </a:r>
            <a:r>
              <a:rPr lang="es-ES" dirty="0">
                <a:solidFill>
                  <a:schemeClr val="accent1">
                    <a:lumMod val="50000"/>
                  </a:schemeClr>
                </a:solidFill>
              </a:rPr>
              <a:t> para fomentar su involucración en la financiación de proyectos.</a:t>
            </a:r>
          </a:p>
          <a:p>
            <a:pPr algn="just">
              <a:lnSpc>
                <a:spcPct val="107000"/>
              </a:lnSpc>
              <a:spcAft>
                <a:spcPts val="800"/>
              </a:spcAft>
            </a:pPr>
            <a:endParaRPr lang="es-E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Plan de acción de la AGE</a:t>
            </a:r>
            <a:endParaRPr lang="es-ES" sz="2400" b="1" dirty="0">
              <a:solidFill>
                <a:schemeClr val="bg1"/>
              </a:solidFill>
              <a:latin typeface="+mj-l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465380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p:nvSpPr>
        <p:spPr>
          <a:xfrm>
            <a:off x="3131840" y="5903893"/>
            <a:ext cx="5702505" cy="954107"/>
          </a:xfrm>
          <a:prstGeom prst="rect">
            <a:avLst/>
          </a:prstGeom>
          <a:noFill/>
        </p:spPr>
        <p:txBody>
          <a:bodyPr wrap="square" rtlCol="0">
            <a:spAutoFit/>
          </a:bodyPr>
          <a:lstStyle/>
          <a:p>
            <a:pPr algn="r"/>
            <a:r>
              <a:rPr lang="es-ES" sz="2800" b="1" dirty="0" smtClean="0">
                <a:solidFill>
                  <a:schemeClr val="accent1">
                    <a:lumMod val="50000"/>
                  </a:schemeClr>
                </a:solidFill>
                <a:latin typeface="+mj-lt"/>
              </a:rPr>
              <a:t>Medidas de difusión e intercambio de conocimiento</a:t>
            </a:r>
            <a:endParaRPr lang="es-ES" sz="2400" b="1" dirty="0">
              <a:solidFill>
                <a:schemeClr val="accent1">
                  <a:lumMod val="50000"/>
                </a:schemeClr>
              </a:solidFill>
              <a:latin typeface="+mj-lt"/>
            </a:endParaRPr>
          </a:p>
        </p:txBody>
      </p:sp>
      <p:sp>
        <p:nvSpPr>
          <p:cNvPr id="3" name="Rectángulo 2"/>
          <p:cNvSpPr/>
          <p:nvPr/>
        </p:nvSpPr>
        <p:spPr>
          <a:xfrm>
            <a:off x="395536" y="1196752"/>
            <a:ext cx="8077373" cy="4266681"/>
          </a:xfrm>
          <a:prstGeom prst="rect">
            <a:avLst/>
          </a:prstGeom>
        </p:spPr>
        <p:txBody>
          <a:bodyPr wrap="square">
            <a:spAutoFit/>
          </a:bodyPr>
          <a:lstStyle/>
          <a:p>
            <a:pPr algn="just"/>
            <a:r>
              <a:rPr lang="es-ES" dirty="0" smtClean="0">
                <a:solidFill>
                  <a:schemeClr val="accent1">
                    <a:lumMod val="50000"/>
                  </a:schemeClr>
                </a:solidFill>
              </a:rPr>
              <a:t>5.1</a:t>
            </a:r>
            <a:r>
              <a:rPr lang="es-ES" dirty="0">
                <a:solidFill>
                  <a:schemeClr val="accent1">
                    <a:lumMod val="50000"/>
                  </a:schemeClr>
                </a:solidFill>
              </a:rPr>
              <a:t>.- </a:t>
            </a:r>
            <a:r>
              <a:rPr lang="es-ES" b="1" dirty="0" smtClean="0">
                <a:solidFill>
                  <a:schemeClr val="accent1">
                    <a:lumMod val="50000"/>
                  </a:schemeClr>
                </a:solidFill>
              </a:rPr>
              <a:t>Plan </a:t>
            </a:r>
            <a:r>
              <a:rPr lang="es-ES" b="1" dirty="0">
                <a:solidFill>
                  <a:schemeClr val="accent1">
                    <a:lumMod val="50000"/>
                  </a:schemeClr>
                </a:solidFill>
              </a:rPr>
              <a:t>de </a:t>
            </a:r>
            <a:r>
              <a:rPr lang="es-ES" b="1" dirty="0" smtClean="0">
                <a:solidFill>
                  <a:schemeClr val="accent1">
                    <a:lumMod val="50000"/>
                  </a:schemeClr>
                </a:solidFill>
              </a:rPr>
              <a:t>Comunicación </a:t>
            </a:r>
            <a:r>
              <a:rPr lang="es-ES" dirty="0" smtClean="0">
                <a:solidFill>
                  <a:schemeClr val="accent1">
                    <a:lumMod val="50000"/>
                  </a:schemeClr>
                </a:solidFill>
              </a:rPr>
              <a:t>y </a:t>
            </a:r>
            <a:r>
              <a:rPr lang="es-ES" b="1" dirty="0" smtClean="0">
                <a:solidFill>
                  <a:schemeClr val="accent1">
                    <a:lumMod val="50000"/>
                  </a:schemeClr>
                </a:solidFill>
              </a:rPr>
              <a:t>Plan </a:t>
            </a:r>
            <a:r>
              <a:rPr lang="es-ES" b="1" dirty="0">
                <a:solidFill>
                  <a:schemeClr val="accent1">
                    <a:lumMod val="50000"/>
                  </a:schemeClr>
                </a:solidFill>
              </a:rPr>
              <a:t>de </a:t>
            </a:r>
            <a:r>
              <a:rPr lang="es-ES" b="1" dirty="0" smtClean="0">
                <a:solidFill>
                  <a:schemeClr val="accent1">
                    <a:lumMod val="50000"/>
                  </a:schemeClr>
                </a:solidFill>
              </a:rPr>
              <a:t>Formación</a:t>
            </a:r>
            <a:r>
              <a:rPr lang="es-ES" dirty="0" smtClean="0">
                <a:solidFill>
                  <a:schemeClr val="accent1">
                    <a:lumMod val="50000"/>
                  </a:schemeClr>
                </a:solidFill>
              </a:rPr>
              <a:t>.</a:t>
            </a:r>
          </a:p>
          <a:p>
            <a:pPr algn="just"/>
            <a:endParaRPr lang="es-ES" dirty="0">
              <a:solidFill>
                <a:schemeClr val="accent1">
                  <a:lumMod val="50000"/>
                </a:schemeClr>
              </a:solidFill>
            </a:endParaRPr>
          </a:p>
          <a:p>
            <a:pPr algn="just"/>
            <a:r>
              <a:rPr lang="es-ES" dirty="0" smtClean="0">
                <a:solidFill>
                  <a:schemeClr val="accent1">
                    <a:lumMod val="50000"/>
                  </a:schemeClr>
                </a:solidFill>
              </a:rPr>
              <a:t>5.2.-  Poner en marcha un </a:t>
            </a:r>
            <a:r>
              <a:rPr lang="es-ES" b="1" dirty="0" smtClean="0">
                <a:solidFill>
                  <a:schemeClr val="accent1">
                    <a:lumMod val="50000"/>
                  </a:schemeClr>
                </a:solidFill>
              </a:rPr>
              <a:t>Foro Urbano Nacional </a:t>
            </a:r>
            <a:r>
              <a:rPr lang="es-ES" dirty="0" smtClean="0">
                <a:solidFill>
                  <a:schemeClr val="accent1">
                    <a:lumMod val="50000"/>
                  </a:schemeClr>
                </a:solidFill>
              </a:rPr>
              <a:t>respaldado </a:t>
            </a:r>
            <a:r>
              <a:rPr lang="es-ES" dirty="0">
                <a:solidFill>
                  <a:schemeClr val="accent1">
                    <a:lumMod val="50000"/>
                  </a:schemeClr>
                </a:solidFill>
              </a:rPr>
              <a:t>por Naciones Unidas, </a:t>
            </a:r>
            <a:r>
              <a:rPr lang="es-ES" dirty="0" smtClean="0">
                <a:solidFill>
                  <a:schemeClr val="accent1">
                    <a:lumMod val="50000"/>
                  </a:schemeClr>
                </a:solidFill>
              </a:rPr>
              <a:t>como encuentro periódico/global para </a:t>
            </a:r>
            <a:r>
              <a:rPr lang="es-ES" dirty="0">
                <a:solidFill>
                  <a:schemeClr val="accent1">
                    <a:lumMod val="50000"/>
                  </a:schemeClr>
                </a:solidFill>
              </a:rPr>
              <a:t>favorecer la participación y el conocimiento en temas </a:t>
            </a:r>
            <a:r>
              <a:rPr lang="es-ES" dirty="0" smtClean="0">
                <a:solidFill>
                  <a:schemeClr val="accent1">
                    <a:lumMod val="50000"/>
                  </a:schemeClr>
                </a:solidFill>
              </a:rPr>
              <a:t>urbanos.</a:t>
            </a:r>
            <a:endParaRPr lang="es-ES" dirty="0">
              <a:solidFill>
                <a:schemeClr val="accent1">
                  <a:lumMod val="50000"/>
                </a:schemeClr>
              </a:solidFill>
            </a:endParaRPr>
          </a:p>
          <a:p>
            <a:pPr algn="just"/>
            <a:endParaRPr lang="es-ES" dirty="0" smtClean="0">
              <a:solidFill>
                <a:schemeClr val="accent1">
                  <a:lumMod val="50000"/>
                </a:schemeClr>
              </a:solidFill>
            </a:endParaRPr>
          </a:p>
          <a:p>
            <a:pPr algn="just"/>
            <a:r>
              <a:rPr lang="es-ES" dirty="0" smtClean="0">
                <a:solidFill>
                  <a:schemeClr val="accent1">
                    <a:lumMod val="50000"/>
                  </a:schemeClr>
                </a:solidFill>
              </a:rPr>
              <a:t>5.3</a:t>
            </a:r>
            <a:r>
              <a:rPr lang="es-ES" dirty="0">
                <a:solidFill>
                  <a:schemeClr val="accent1">
                    <a:lumMod val="50000"/>
                  </a:schemeClr>
                </a:solidFill>
              </a:rPr>
              <a:t>.- </a:t>
            </a:r>
            <a:r>
              <a:rPr lang="es-ES" dirty="0" smtClean="0">
                <a:solidFill>
                  <a:schemeClr val="accent1">
                    <a:lumMod val="50000"/>
                  </a:schemeClr>
                </a:solidFill>
              </a:rPr>
              <a:t>Trabajar en </a:t>
            </a:r>
            <a:r>
              <a:rPr lang="es-ES" b="1" dirty="0" smtClean="0">
                <a:solidFill>
                  <a:schemeClr val="accent1">
                    <a:lumMod val="50000"/>
                  </a:schemeClr>
                </a:solidFill>
              </a:rPr>
              <a:t>redes </a:t>
            </a:r>
            <a:r>
              <a:rPr lang="es-ES" b="1" dirty="0">
                <a:solidFill>
                  <a:schemeClr val="accent1">
                    <a:lumMod val="50000"/>
                  </a:schemeClr>
                </a:solidFill>
              </a:rPr>
              <a:t>europeas </a:t>
            </a:r>
            <a:r>
              <a:rPr lang="es-ES" b="1" dirty="0" smtClean="0">
                <a:solidFill>
                  <a:schemeClr val="accent1">
                    <a:lumMod val="50000"/>
                  </a:schemeClr>
                </a:solidFill>
              </a:rPr>
              <a:t>e </a:t>
            </a:r>
            <a:r>
              <a:rPr lang="es-ES" b="1" dirty="0">
                <a:solidFill>
                  <a:schemeClr val="accent1">
                    <a:lumMod val="50000"/>
                  </a:schemeClr>
                </a:solidFill>
              </a:rPr>
              <a:t>internacionales de intercambio de </a:t>
            </a:r>
            <a:r>
              <a:rPr lang="es-ES" b="1" dirty="0" smtClean="0">
                <a:solidFill>
                  <a:schemeClr val="accent1">
                    <a:lumMod val="50000"/>
                  </a:schemeClr>
                </a:solidFill>
              </a:rPr>
              <a:t>conocimiento.</a:t>
            </a:r>
            <a:endParaRPr lang="es-ES" b="1" dirty="0">
              <a:solidFill>
                <a:schemeClr val="accent1">
                  <a:lumMod val="50000"/>
                </a:schemeClr>
              </a:solidFill>
            </a:endParaRPr>
          </a:p>
          <a:p>
            <a:pPr algn="just"/>
            <a:endParaRPr lang="es-ES" dirty="0">
              <a:solidFill>
                <a:schemeClr val="accent1">
                  <a:lumMod val="50000"/>
                </a:schemeClr>
              </a:solidFill>
            </a:endParaRPr>
          </a:p>
          <a:p>
            <a:pPr algn="just"/>
            <a:r>
              <a:rPr lang="es-ES" dirty="0">
                <a:solidFill>
                  <a:schemeClr val="accent1">
                    <a:lumMod val="50000"/>
                  </a:schemeClr>
                </a:solidFill>
              </a:rPr>
              <a:t>5.5.- </a:t>
            </a:r>
            <a:r>
              <a:rPr lang="es-ES" b="1" dirty="0">
                <a:solidFill>
                  <a:schemeClr val="accent1">
                    <a:lumMod val="50000"/>
                  </a:schemeClr>
                </a:solidFill>
              </a:rPr>
              <a:t>Fomentar experiencias y proyectos piloto </a:t>
            </a:r>
            <a:r>
              <a:rPr lang="es-ES" dirty="0" smtClean="0">
                <a:solidFill>
                  <a:schemeClr val="accent1">
                    <a:lumMod val="50000"/>
                  </a:schemeClr>
                </a:solidFill>
              </a:rPr>
              <a:t>en torno a la </a:t>
            </a:r>
            <a:r>
              <a:rPr lang="es-ES" dirty="0">
                <a:solidFill>
                  <a:schemeClr val="accent1">
                    <a:lumMod val="50000"/>
                  </a:schemeClr>
                </a:solidFill>
              </a:rPr>
              <a:t>implementación de la Agenda Urbana</a:t>
            </a:r>
            <a:r>
              <a:rPr lang="es-ES" dirty="0" smtClean="0">
                <a:solidFill>
                  <a:schemeClr val="accent1">
                    <a:lumMod val="50000"/>
                  </a:schemeClr>
                </a:solidFill>
              </a:rPr>
              <a:t>.</a:t>
            </a:r>
          </a:p>
          <a:p>
            <a:pPr algn="just"/>
            <a:endParaRPr lang="es-ES" dirty="0">
              <a:solidFill>
                <a:schemeClr val="accent1">
                  <a:lumMod val="50000"/>
                </a:schemeClr>
              </a:solidFill>
            </a:endParaRPr>
          </a:p>
          <a:p>
            <a:pPr algn="just"/>
            <a:r>
              <a:rPr lang="es-ES" dirty="0">
                <a:solidFill>
                  <a:schemeClr val="accent1">
                    <a:lumMod val="50000"/>
                  </a:schemeClr>
                </a:solidFill>
              </a:rPr>
              <a:t>5.6.- </a:t>
            </a:r>
            <a:r>
              <a:rPr lang="es-ES" b="1" dirty="0">
                <a:solidFill>
                  <a:schemeClr val="accent1">
                    <a:lumMod val="50000"/>
                  </a:schemeClr>
                </a:solidFill>
              </a:rPr>
              <a:t>Crear, impulsar y coordinar asociaciones (“</a:t>
            </a:r>
            <a:r>
              <a:rPr lang="es-ES" b="1" dirty="0" err="1">
                <a:solidFill>
                  <a:schemeClr val="accent1">
                    <a:lumMod val="50000"/>
                  </a:schemeClr>
                </a:solidFill>
              </a:rPr>
              <a:t>partnerships</a:t>
            </a:r>
            <a:r>
              <a:rPr lang="es-ES" b="1" dirty="0">
                <a:solidFill>
                  <a:schemeClr val="accent1">
                    <a:lumMod val="50000"/>
                  </a:schemeClr>
                </a:solidFill>
              </a:rPr>
              <a:t>”) </a:t>
            </a:r>
            <a:r>
              <a:rPr lang="es-ES" dirty="0">
                <a:solidFill>
                  <a:schemeClr val="accent1">
                    <a:lumMod val="50000"/>
                  </a:schemeClr>
                </a:solidFill>
              </a:rPr>
              <a:t>sobre objetivos </a:t>
            </a:r>
            <a:r>
              <a:rPr lang="es-ES" dirty="0" smtClean="0">
                <a:solidFill>
                  <a:schemeClr val="accent1">
                    <a:lumMod val="50000"/>
                  </a:schemeClr>
                </a:solidFill>
              </a:rPr>
              <a:t>temáticos que generen sus propios planes de acción conjuntos.</a:t>
            </a:r>
            <a:endParaRPr lang="es-ES" dirty="0">
              <a:solidFill>
                <a:schemeClr val="accent1">
                  <a:lumMod val="50000"/>
                </a:schemeClr>
              </a:solidFill>
            </a:endParaRPr>
          </a:p>
          <a:p>
            <a:pPr algn="just">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Texto 21"/>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Plan de acción de la AGE</a:t>
            </a:r>
            <a:endParaRPr lang="es-ES" sz="2400" b="1" dirty="0">
              <a:solidFill>
                <a:schemeClr val="bg1"/>
              </a:solidFill>
              <a:latin typeface="+mj-l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62062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a libre 20"/>
          <p:cNvSpPr/>
          <p:nvPr/>
        </p:nvSpPr>
        <p:spPr>
          <a:xfrm>
            <a:off x="-1" y="5229201"/>
            <a:ext cx="9117449" cy="161843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1138343" y="1772816"/>
            <a:ext cx="6840760" cy="3158685"/>
          </a:xfrm>
          <a:prstGeom prst="rect">
            <a:avLst/>
          </a:prstGeom>
        </p:spPr>
        <p:txBody>
          <a:bodyPr wrap="square">
            <a:spAutoFit/>
          </a:bodyPr>
          <a:lstStyle/>
          <a:p>
            <a:pPr algn="just"/>
            <a:r>
              <a:rPr lang="es-ES" sz="2400" i="1" dirty="0" smtClean="0">
                <a:solidFill>
                  <a:schemeClr val="accent1">
                    <a:lumMod val="50000"/>
                  </a:schemeClr>
                </a:solidFill>
              </a:rPr>
              <a:t>“La cuestión de qué tipo de ciudad queremos no puede separarse del tipo de personas que queremos ser, el tipo de relaciones sociales que pretendemos, las relaciones con la naturaleza que apreciamos, el estilo de vida que deseamos y los valores estéticos que respetamos.”</a:t>
            </a:r>
          </a:p>
          <a:p>
            <a:pPr algn="just"/>
            <a:endParaRPr lang="es-ES" dirty="0">
              <a:solidFill>
                <a:schemeClr val="accent1">
                  <a:lumMod val="50000"/>
                </a:schemeClr>
              </a:solidFill>
            </a:endParaRPr>
          </a:p>
          <a:p>
            <a:pPr algn="r"/>
            <a:r>
              <a:rPr lang="es-ES" dirty="0" smtClean="0">
                <a:solidFill>
                  <a:schemeClr val="accent1">
                    <a:lumMod val="50000"/>
                  </a:schemeClr>
                </a:solidFill>
              </a:rPr>
              <a:t>David Harvey</a:t>
            </a:r>
          </a:p>
          <a:p>
            <a:pPr algn="just">
              <a:lnSpc>
                <a:spcPct val="107000"/>
              </a:lnSpc>
              <a:spcAft>
                <a:spcPts val="8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772492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a libre 9"/>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6660232" y="5373216"/>
            <a:ext cx="2808312" cy="1384995"/>
          </a:xfrm>
          <a:prstGeom prst="rect">
            <a:avLst/>
          </a:prstGeom>
          <a:noFill/>
        </p:spPr>
        <p:txBody>
          <a:bodyPr wrap="square" rtlCol="0">
            <a:spAutoFit/>
          </a:bodyPr>
          <a:lstStyle/>
          <a:p>
            <a:r>
              <a:rPr lang="es-ES" sz="2800" b="1" dirty="0" smtClean="0">
                <a:latin typeface="+mj-lt"/>
              </a:rPr>
              <a:t>AGENDA URBANA ESPAÑOLA</a:t>
            </a:r>
            <a:endParaRPr lang="es-ES" sz="2800" b="1" dirty="0">
              <a:latin typeface="+mj-lt"/>
            </a:endParaRPr>
          </a:p>
        </p:txBody>
      </p:sp>
      <p:sp>
        <p:nvSpPr>
          <p:cNvPr id="5" name="CuadroTexto 4"/>
          <p:cNvSpPr txBox="1"/>
          <p:nvPr/>
        </p:nvSpPr>
        <p:spPr>
          <a:xfrm rot="5400000">
            <a:off x="-503303" y="-550413"/>
            <a:ext cx="5131533" cy="7725192"/>
          </a:xfrm>
          <a:prstGeom prst="rect">
            <a:avLst/>
          </a:prstGeom>
          <a:noFill/>
        </p:spPr>
        <p:txBody>
          <a:bodyPr wrap="none" rtlCol="0">
            <a:spAutoFit/>
          </a:bodyPr>
          <a:lstStyle/>
          <a:p>
            <a:r>
              <a:rPr lang="es-ES" sz="49600" dirty="0">
                <a:solidFill>
                  <a:schemeClr val="accent5">
                    <a:alpha val="80000"/>
                  </a:schemeClr>
                </a:solidFill>
                <a:latin typeface="Arial Black" panose="020B0A04020102020204" pitchFamily="34" charset="0"/>
              </a:rPr>
              <a:t>A</a:t>
            </a:r>
          </a:p>
        </p:txBody>
      </p:sp>
      <p:cxnSp>
        <p:nvCxnSpPr>
          <p:cNvPr id="6" name="Conector recto 5"/>
          <p:cNvCxnSpPr/>
          <p:nvPr/>
        </p:nvCxnSpPr>
        <p:spPr>
          <a:xfrm>
            <a:off x="6516216" y="5575548"/>
            <a:ext cx="0" cy="102180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5112060" y="2798929"/>
            <a:ext cx="2808312" cy="1077218"/>
          </a:xfrm>
          <a:prstGeom prst="rect">
            <a:avLst/>
          </a:prstGeom>
          <a:noFill/>
        </p:spPr>
        <p:txBody>
          <a:bodyPr wrap="square" rtlCol="0">
            <a:spAutoFit/>
          </a:bodyPr>
          <a:lstStyle/>
          <a:p>
            <a:r>
              <a:rPr lang="es-ES" sz="3200" b="1" dirty="0" smtClean="0">
                <a:solidFill>
                  <a:srgbClr val="0070C0"/>
                </a:solidFill>
                <a:latin typeface="+mj-lt"/>
              </a:rPr>
              <a:t>MUCHAS GRACIAS</a:t>
            </a:r>
            <a:endParaRPr lang="es-ES" sz="3200" b="1" dirty="0">
              <a:solidFill>
                <a:srgbClr val="0070C0"/>
              </a:solidFill>
              <a:latin typeface="+mj-lt"/>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798255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1680" y="1484784"/>
            <a:ext cx="3779912" cy="3923711"/>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2915444" y="836712"/>
            <a:ext cx="6214041" cy="4723479"/>
          </a:xfrm>
          <a:prstGeom prst="rect">
            <a:avLst/>
          </a:prstGeom>
          <a:solidFill>
            <a:schemeClr val="bg1">
              <a:lumMod val="85000"/>
              <a:alpha val="65000"/>
            </a:schemeClr>
          </a:solidFill>
        </p:spPr>
        <p:txBody>
          <a:bodyPr wrap="square" rtlCol="0">
            <a:spAutoFit/>
          </a:bodyPr>
          <a:lstStyle/>
          <a:p>
            <a:endParaRPr lang="es-ES" sz="2000" dirty="0"/>
          </a:p>
        </p:txBody>
      </p:sp>
      <p:sp>
        <p:nvSpPr>
          <p:cNvPr id="16" name="Forma libre 15"/>
          <p:cNvSpPr/>
          <p:nvPr/>
        </p:nvSpPr>
        <p:spPr>
          <a:xfrm>
            <a:off x="-3177" y="4293096"/>
            <a:ext cx="9149969" cy="2574429"/>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683000 h 3709424"/>
              <a:gd name="connsiteX4" fmla="*/ 0 w 9169019"/>
              <a:gd name="connsiteY4" fmla="*/ 3709424 h 3709424"/>
              <a:gd name="connsiteX5" fmla="*/ 3175 w 9169019"/>
              <a:gd name="connsiteY5" fmla="*/ 0 h 3709424"/>
              <a:gd name="connsiteX0" fmla="*/ 3175 w 9169019"/>
              <a:gd name="connsiteY0" fmla="*/ 0 h 3709424"/>
              <a:gd name="connsiteX1" fmla="*/ 2974975 w 9169019"/>
              <a:gd name="connsiteY1" fmla="*/ 1582718 h 3709424"/>
              <a:gd name="connsiteX2" fmla="*/ 9169019 w 9169019"/>
              <a:gd name="connsiteY2" fmla="*/ 1588868 h 3709424"/>
              <a:gd name="connsiteX3" fmla="*/ 9147175 w 9169019"/>
              <a:gd name="connsiteY3" fmla="*/ 3703586 h 3709424"/>
              <a:gd name="connsiteX4" fmla="*/ 0 w 9169019"/>
              <a:gd name="connsiteY4" fmla="*/ 3709424 h 3709424"/>
              <a:gd name="connsiteX5" fmla="*/ 3175 w 9169019"/>
              <a:gd name="connsiteY5" fmla="*/ 0 h 3709424"/>
              <a:gd name="connsiteX0" fmla="*/ 3175 w 9159494"/>
              <a:gd name="connsiteY0" fmla="*/ 0 h 3709424"/>
              <a:gd name="connsiteX1" fmla="*/ 2974975 w 9159494"/>
              <a:gd name="connsiteY1" fmla="*/ 1582718 h 3709424"/>
              <a:gd name="connsiteX2" fmla="*/ 9159494 w 9159494"/>
              <a:gd name="connsiteY2" fmla="*/ 1588867 h 3709424"/>
              <a:gd name="connsiteX3" fmla="*/ 9147175 w 9159494"/>
              <a:gd name="connsiteY3" fmla="*/ 3703586 h 3709424"/>
              <a:gd name="connsiteX4" fmla="*/ 0 w 9159494"/>
              <a:gd name="connsiteY4" fmla="*/ 3709424 h 3709424"/>
              <a:gd name="connsiteX5" fmla="*/ 3175 w 9159494"/>
              <a:gd name="connsiteY5" fmla="*/ 0 h 3709424"/>
              <a:gd name="connsiteX0" fmla="*/ 3175 w 9149969"/>
              <a:gd name="connsiteY0" fmla="*/ 0 h 3709424"/>
              <a:gd name="connsiteX1" fmla="*/ 2974975 w 9149969"/>
              <a:gd name="connsiteY1" fmla="*/ 1582718 h 3709424"/>
              <a:gd name="connsiteX2" fmla="*/ 9149969 w 9149969"/>
              <a:gd name="connsiteY2" fmla="*/ 1588867 h 3709424"/>
              <a:gd name="connsiteX3" fmla="*/ 9147175 w 9149969"/>
              <a:gd name="connsiteY3" fmla="*/ 3703586 h 3709424"/>
              <a:gd name="connsiteX4" fmla="*/ 0 w 9149969"/>
              <a:gd name="connsiteY4" fmla="*/ 3709424 h 3709424"/>
              <a:gd name="connsiteX5" fmla="*/ 3175 w 9149969"/>
              <a:gd name="connsiteY5" fmla="*/ 0 h 37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69" h="3709424">
                <a:moveTo>
                  <a:pt x="3175" y="0"/>
                </a:moveTo>
                <a:lnTo>
                  <a:pt x="2974975" y="1582718"/>
                </a:lnTo>
                <a:lnTo>
                  <a:pt x="9149969" y="1588867"/>
                </a:lnTo>
                <a:cubicBezTo>
                  <a:pt x="9145736" y="2156134"/>
                  <a:pt x="9151408" y="3136319"/>
                  <a:pt x="9147175" y="3703586"/>
                </a:cubicBezTo>
                <a:lnTo>
                  <a:pt x="0" y="3709424"/>
                </a:lnTo>
                <a:cubicBezTo>
                  <a:pt x="1058" y="2472949"/>
                  <a:pt x="2117" y="1236475"/>
                  <a:pt x="3175"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5362" y="5733256"/>
            <a:ext cx="8765108" cy="923330"/>
          </a:xfrm>
          <a:prstGeom prst="rect">
            <a:avLst/>
          </a:prstGeom>
          <a:noFill/>
        </p:spPr>
        <p:txBody>
          <a:bodyPr wrap="square" rtlCol="0">
            <a:spAutoFit/>
          </a:bodyPr>
          <a:lstStyle/>
          <a:p>
            <a:r>
              <a:rPr lang="es-ES" i="1" dirty="0" smtClean="0">
                <a:latin typeface="Arial" panose="020B0604020202020204" pitchFamily="34" charset="0"/>
                <a:cs typeface="Arial" panose="020B0604020202020204" pitchFamily="34" charset="0"/>
              </a:rPr>
              <a:t>Las Agendas Urbanas deben </a:t>
            </a:r>
            <a:r>
              <a:rPr lang="es-ES" i="1" dirty="0">
                <a:latin typeface="Arial" panose="020B0604020202020204" pitchFamily="34" charset="0"/>
                <a:cs typeface="Arial" panose="020B0604020202020204" pitchFamily="34" charset="0"/>
              </a:rPr>
              <a:t>propiciar mejoras, al menos, en los ámbitos de: </a:t>
            </a:r>
            <a:r>
              <a:rPr lang="es-ES" b="1" i="1" dirty="0">
                <a:latin typeface="Arial" panose="020B0604020202020204" pitchFamily="34" charset="0"/>
                <a:cs typeface="Arial" panose="020B0604020202020204" pitchFamily="34" charset="0"/>
              </a:rPr>
              <a:t>la normativa y la planificación, la financiación, el conocimiento, la gobernanza y la transparencia y la </a:t>
            </a:r>
            <a:r>
              <a:rPr lang="es-ES" b="1" i="1" dirty="0" smtClean="0">
                <a:latin typeface="Arial" panose="020B0604020202020204" pitchFamily="34" charset="0"/>
                <a:cs typeface="Arial" panose="020B0604020202020204" pitchFamily="34" charset="0"/>
              </a:rPr>
              <a:t>participación</a:t>
            </a:r>
            <a:r>
              <a:rPr lang="es-ES" dirty="0">
                <a:latin typeface="Arial" panose="020B0604020202020204" pitchFamily="34" charset="0"/>
                <a:cs typeface="Arial" panose="020B0604020202020204" pitchFamily="34" charset="0"/>
              </a:rPr>
              <a:t>.</a:t>
            </a:r>
          </a:p>
        </p:txBody>
      </p:sp>
      <p:sp>
        <p:nvSpPr>
          <p:cNvPr id="15" name="CuadroTexto 14"/>
          <p:cNvSpPr txBox="1"/>
          <p:nvPr/>
        </p:nvSpPr>
        <p:spPr>
          <a:xfrm>
            <a:off x="3419872" y="150761"/>
            <a:ext cx="5724128" cy="523220"/>
          </a:xfrm>
          <a:prstGeom prst="rect">
            <a:avLst/>
          </a:prstGeom>
          <a:noFill/>
        </p:spPr>
        <p:txBody>
          <a:bodyPr wrap="square" rtlCol="0">
            <a:spAutoFit/>
          </a:bodyPr>
          <a:lstStyle/>
          <a:p>
            <a:pPr algn="r"/>
            <a:r>
              <a:rPr lang="es-ES" sz="2800" b="1" dirty="0" smtClean="0">
                <a:solidFill>
                  <a:schemeClr val="bg1"/>
                </a:solidFill>
                <a:latin typeface="+mj-lt"/>
              </a:rPr>
              <a:t>Marco Internacional (II)</a:t>
            </a:r>
            <a:endParaRPr lang="es-ES" sz="2400" b="1" dirty="0" smtClean="0">
              <a:solidFill>
                <a:schemeClr val="bg1"/>
              </a:solidFill>
              <a:latin typeface="+mj-lt"/>
            </a:endParaRPr>
          </a:p>
        </p:txBody>
      </p:sp>
      <p:graphicFrame>
        <p:nvGraphicFramePr>
          <p:cNvPr id="4" name="Tabla 3"/>
          <p:cNvGraphicFramePr>
            <a:graphicFrameLocks noGrp="1"/>
          </p:cNvGraphicFramePr>
          <p:nvPr>
            <p:extLst>
              <p:ext uri="{D42A27DB-BD31-4B8C-83A1-F6EECF244321}">
                <p14:modId xmlns:p14="http://schemas.microsoft.com/office/powerpoint/2010/main" val="1180712165"/>
              </p:ext>
            </p:extLst>
          </p:nvPr>
        </p:nvGraphicFramePr>
        <p:xfrm>
          <a:off x="107504" y="1916832"/>
          <a:ext cx="8658428" cy="3318336"/>
        </p:xfrm>
        <a:graphic>
          <a:graphicData uri="http://schemas.openxmlformats.org/drawingml/2006/table">
            <a:tbl>
              <a:tblPr firstRow="1" bandRow="1">
                <a:tableStyleId>{5C22544A-7EE6-4342-B048-85BDC9FD1C3A}</a:tableStyleId>
              </a:tblPr>
              <a:tblGrid>
                <a:gridCol w="2825780">
                  <a:extLst>
                    <a:ext uri="{9D8B030D-6E8A-4147-A177-3AD203B41FA5}">
                      <a16:colId xmlns:a16="http://schemas.microsoft.com/office/drawing/2014/main" val="20000"/>
                    </a:ext>
                  </a:extLst>
                </a:gridCol>
                <a:gridCol w="3116689">
                  <a:extLst>
                    <a:ext uri="{9D8B030D-6E8A-4147-A177-3AD203B41FA5}">
                      <a16:colId xmlns:a16="http://schemas.microsoft.com/office/drawing/2014/main" val="20001"/>
                    </a:ext>
                  </a:extLst>
                </a:gridCol>
                <a:gridCol w="2715959">
                  <a:extLst>
                    <a:ext uri="{9D8B030D-6E8A-4147-A177-3AD203B41FA5}">
                      <a16:colId xmlns:a16="http://schemas.microsoft.com/office/drawing/2014/main" val="20002"/>
                    </a:ext>
                  </a:extLst>
                </a:gridCol>
              </a:tblGrid>
              <a:tr h="673445">
                <a:tc>
                  <a:txBody>
                    <a:bodyPr/>
                    <a:lstStyle/>
                    <a:p>
                      <a:endParaRPr lang="es-E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AGENDA URBANA NACIONES UNIDAS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AGENDA URBANA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UNIÓN  EUROPEA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95211">
                <a:tc>
                  <a:txBody>
                    <a:bodyPr/>
                    <a:lstStyle/>
                    <a:p>
                      <a:pPr algn="r">
                        <a:tabLst>
                          <a:tab pos="2058988" algn="l"/>
                          <a:tab pos="2147888" algn="l"/>
                          <a:tab pos="2424113" algn="l"/>
                        </a:tabLst>
                      </a:pPr>
                      <a:r>
                        <a:rPr lang="es-ES" sz="1800" b="1" dirty="0" smtClean="0">
                          <a:solidFill>
                            <a:srgbClr val="FD9D24"/>
                          </a:solidFill>
                          <a:latin typeface="Arial Black" panose="020B0A04020102020204" pitchFamily="34" charset="0"/>
                          <a:cs typeface="Arial" panose="020B0604020202020204" pitchFamily="34" charset="0"/>
                        </a:rPr>
                        <a:t>OBJETIVOS</a:t>
                      </a:r>
                      <a:r>
                        <a:rPr lang="es-ES" sz="1600" b="1" dirty="0" smtClean="0">
                          <a:solidFill>
                            <a:schemeClr val="accent2">
                              <a:lumMod val="75000"/>
                            </a:schemeClr>
                          </a:solidFill>
                          <a:latin typeface="Arial" panose="020B0604020202020204" pitchFamily="34" charset="0"/>
                          <a:cs typeface="Arial" panose="020B0604020202020204" pitchFamily="34" charset="0"/>
                        </a:rPr>
                        <a:t>           </a:t>
                      </a:r>
                      <a:endParaRPr lang="es-ES" sz="16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accent2">
                              <a:lumMod val="75000"/>
                            </a:schemeClr>
                          </a:solidFill>
                          <a:latin typeface="Arial" panose="020B0604020202020204" pitchFamily="34" charset="0"/>
                          <a:cs typeface="Arial" panose="020B0604020202020204" pitchFamily="34" charset="0"/>
                        </a:rPr>
                        <a:t>Mejorar la </a:t>
                      </a:r>
                      <a:r>
                        <a:rPr lang="es-ES" sz="1400" b="1" dirty="0" smtClean="0">
                          <a:solidFill>
                            <a:schemeClr val="accent2">
                              <a:lumMod val="75000"/>
                            </a:schemeClr>
                          </a:solidFill>
                          <a:latin typeface="Arial" panose="020B0604020202020204" pitchFamily="34" charset="0"/>
                          <a:cs typeface="Arial" panose="020B0604020202020204" pitchFamily="34" charset="0"/>
                        </a:rPr>
                        <a:t>normativa</a:t>
                      </a:r>
                      <a:r>
                        <a:rPr lang="es-ES" sz="1400" dirty="0" smtClean="0">
                          <a:solidFill>
                            <a:schemeClr val="accent2">
                              <a:lumMod val="75000"/>
                            </a:schemeClr>
                          </a:solidFill>
                          <a:latin typeface="Arial" panose="020B0604020202020204" pitchFamily="34" charset="0"/>
                          <a:cs typeface="Arial" panose="020B0604020202020204" pitchFamily="34" charset="0"/>
                        </a:rPr>
                        <a:t>, la </a:t>
                      </a:r>
                      <a:r>
                        <a:rPr lang="es-ES" sz="1400" b="1" dirty="0" smtClean="0">
                          <a:solidFill>
                            <a:schemeClr val="accent2">
                              <a:lumMod val="75000"/>
                            </a:schemeClr>
                          </a:solidFill>
                          <a:latin typeface="Arial" panose="020B0604020202020204" pitchFamily="34" charset="0"/>
                          <a:cs typeface="Arial" panose="020B0604020202020204" pitchFamily="34" charset="0"/>
                        </a:rPr>
                        <a:t>planificación,</a:t>
                      </a:r>
                      <a:r>
                        <a:rPr lang="es-ES" sz="1400" dirty="0" smtClean="0">
                          <a:solidFill>
                            <a:schemeClr val="accent2">
                              <a:lumMod val="75000"/>
                            </a:schemeClr>
                          </a:solidFill>
                          <a:latin typeface="Arial" panose="020B0604020202020204" pitchFamily="34" charset="0"/>
                          <a:cs typeface="Arial" panose="020B0604020202020204" pitchFamily="34" charset="0"/>
                        </a:rPr>
                        <a:t> la </a:t>
                      </a:r>
                      <a:r>
                        <a:rPr lang="es-ES" sz="1400" b="1" dirty="0" smtClean="0">
                          <a:solidFill>
                            <a:schemeClr val="accent2">
                              <a:lumMod val="75000"/>
                            </a:schemeClr>
                          </a:solidFill>
                          <a:latin typeface="Arial" panose="020B0604020202020204" pitchFamily="34" charset="0"/>
                          <a:cs typeface="Arial" panose="020B0604020202020204" pitchFamily="34" charset="0"/>
                        </a:rPr>
                        <a:t>financiación</a:t>
                      </a:r>
                      <a:r>
                        <a:rPr lang="es-ES" sz="1400" dirty="0" smtClean="0">
                          <a:solidFill>
                            <a:schemeClr val="accent2">
                              <a:lumMod val="75000"/>
                            </a:schemeClr>
                          </a:solidFill>
                          <a:latin typeface="Arial" panose="020B0604020202020204" pitchFamily="34" charset="0"/>
                          <a:cs typeface="Arial" panose="020B0604020202020204" pitchFamily="34" charset="0"/>
                        </a:rPr>
                        <a:t> y el fomento de la administración local, el </a:t>
                      </a:r>
                      <a:r>
                        <a:rPr lang="es-ES" sz="1400" b="1" dirty="0" smtClean="0">
                          <a:solidFill>
                            <a:schemeClr val="accent2">
                              <a:lumMod val="75000"/>
                            </a:schemeClr>
                          </a:solidFill>
                          <a:latin typeface="Arial" panose="020B0604020202020204" pitchFamily="34" charset="0"/>
                          <a:cs typeface="Arial" panose="020B0604020202020204" pitchFamily="34" charset="0"/>
                        </a:rPr>
                        <a:t>intercambio de conocimiento </a:t>
                      </a:r>
                      <a:r>
                        <a:rPr lang="es-ES" sz="1400" b="0" dirty="0" smtClean="0">
                          <a:solidFill>
                            <a:schemeClr val="accent2">
                              <a:lumMod val="75000"/>
                            </a:schemeClr>
                          </a:solidFill>
                          <a:latin typeface="Arial" panose="020B0604020202020204" pitchFamily="34" charset="0"/>
                          <a:cs typeface="Arial" panose="020B0604020202020204" pitchFamily="34" charset="0"/>
                        </a:rPr>
                        <a:t>y</a:t>
                      </a:r>
                      <a:r>
                        <a:rPr lang="es-ES" sz="1400" dirty="0" smtClean="0">
                          <a:solidFill>
                            <a:schemeClr val="accent2">
                              <a:lumMod val="75000"/>
                            </a:schemeClr>
                          </a:solidFill>
                          <a:latin typeface="Arial" panose="020B0604020202020204" pitchFamily="34" charset="0"/>
                          <a:cs typeface="Arial" panose="020B0604020202020204" pitchFamily="34" charset="0"/>
                        </a:rPr>
                        <a:t> la </a:t>
                      </a:r>
                      <a:r>
                        <a:rPr lang="es-ES" sz="1400" b="1" dirty="0" smtClean="0">
                          <a:solidFill>
                            <a:schemeClr val="accent2">
                              <a:lumMod val="75000"/>
                            </a:schemeClr>
                          </a:solidFill>
                          <a:latin typeface="Arial" panose="020B0604020202020204" pitchFamily="34" charset="0"/>
                          <a:cs typeface="Arial" panose="020B0604020202020204" pitchFamily="34" charset="0"/>
                        </a:rPr>
                        <a:t>gobernanza</a:t>
                      </a:r>
                      <a:endParaRPr lang="es-ES" sz="1400" dirty="0" smtClean="0">
                        <a:latin typeface="Arial" panose="020B0604020202020204" pitchFamily="34" charset="0"/>
                        <a:cs typeface="Arial" panose="020B0604020202020204" pitchFamily="34" charset="0"/>
                      </a:endParaRPr>
                    </a:p>
                    <a:p>
                      <a:pPr algn="ctr"/>
                      <a:endParaRPr lang="es-ES" sz="1400" dirty="0">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solidFill>
                            <a:schemeClr val="accent2">
                              <a:lumMod val="75000"/>
                            </a:schemeClr>
                          </a:solidFill>
                          <a:latin typeface="Arial" panose="020B0604020202020204" pitchFamily="34" charset="0"/>
                          <a:cs typeface="Arial" panose="020B0604020202020204" pitchFamily="34" charset="0"/>
                        </a:rPr>
                        <a:t>Mejorar la </a:t>
                      </a:r>
                      <a:r>
                        <a:rPr lang="es-ES" sz="1400" b="1" dirty="0" smtClean="0">
                          <a:solidFill>
                            <a:schemeClr val="accent2">
                              <a:lumMod val="75000"/>
                            </a:schemeClr>
                          </a:solidFill>
                          <a:latin typeface="Arial" panose="020B0604020202020204" pitchFamily="34" charset="0"/>
                          <a:cs typeface="Arial" panose="020B0604020202020204" pitchFamily="34" charset="0"/>
                        </a:rPr>
                        <a:t>normativa</a:t>
                      </a:r>
                      <a:r>
                        <a:rPr lang="es-ES" sz="1400" dirty="0" smtClean="0">
                          <a:solidFill>
                            <a:schemeClr val="accent2">
                              <a:lumMod val="75000"/>
                            </a:schemeClr>
                          </a:solidFill>
                          <a:latin typeface="Arial" panose="020B0604020202020204" pitchFamily="34" charset="0"/>
                          <a:cs typeface="Arial" panose="020B0604020202020204" pitchFamily="34" charset="0"/>
                        </a:rPr>
                        <a:t> y la </a:t>
                      </a:r>
                      <a:r>
                        <a:rPr lang="es-ES" sz="1400" b="1" dirty="0" smtClean="0">
                          <a:solidFill>
                            <a:schemeClr val="accent2">
                              <a:lumMod val="75000"/>
                            </a:schemeClr>
                          </a:solidFill>
                          <a:latin typeface="Arial" panose="020B0604020202020204" pitchFamily="34" charset="0"/>
                          <a:cs typeface="Arial" panose="020B0604020202020204" pitchFamily="34" charset="0"/>
                        </a:rPr>
                        <a:t>financiación comunitarias </a:t>
                      </a:r>
                      <a:r>
                        <a:rPr lang="es-ES" sz="1400" dirty="0" smtClean="0">
                          <a:solidFill>
                            <a:schemeClr val="accent2">
                              <a:lumMod val="75000"/>
                            </a:schemeClr>
                          </a:solidFill>
                          <a:latin typeface="Arial" panose="020B0604020202020204" pitchFamily="34" charset="0"/>
                          <a:cs typeface="Arial" panose="020B0604020202020204" pitchFamily="34" charset="0"/>
                        </a:rPr>
                        <a:t>y fomentar el </a:t>
                      </a:r>
                      <a:r>
                        <a:rPr lang="es-ES" sz="1400" b="1" dirty="0" smtClean="0">
                          <a:solidFill>
                            <a:schemeClr val="accent2">
                              <a:lumMod val="75000"/>
                            </a:schemeClr>
                          </a:solidFill>
                          <a:latin typeface="Arial" panose="020B0604020202020204" pitchFamily="34" charset="0"/>
                          <a:cs typeface="Arial" panose="020B0604020202020204" pitchFamily="34" charset="0"/>
                        </a:rPr>
                        <a:t>intercambio de conocimiento </a:t>
                      </a:r>
                      <a:r>
                        <a:rPr lang="es-ES" sz="1400" dirty="0" smtClean="0">
                          <a:solidFill>
                            <a:schemeClr val="accent2">
                              <a:lumMod val="75000"/>
                            </a:schemeClr>
                          </a:solidFill>
                          <a:latin typeface="Arial" panose="020B0604020202020204" pitchFamily="34" charset="0"/>
                          <a:cs typeface="Arial" panose="020B0604020202020204" pitchFamily="34" charset="0"/>
                        </a:rPr>
                        <a:t>entre los Estados miembros y la Cooperación multinivel. </a:t>
                      </a:r>
                      <a:endParaRPr lang="es-ES" sz="1400" dirty="0">
                        <a:latin typeface="Arial" panose="020B0604020202020204" pitchFamily="34" charset="0"/>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r"/>
                      <a:r>
                        <a:rPr kumimoji="0" lang="es-ES_tradnl" sz="1800" b="1" kern="1200" dirty="0" smtClean="0">
                          <a:solidFill>
                            <a:srgbClr val="FD9D24"/>
                          </a:solidFill>
                          <a:latin typeface="Arial Black" panose="020B0A04020102020204" pitchFamily="34" charset="0"/>
                          <a:ea typeface="+mn-ea"/>
                          <a:cs typeface="Arial" panose="020B0604020202020204" pitchFamily="34" charset="0"/>
                        </a:rPr>
                        <a:t>FORMA</a:t>
                      </a:r>
                      <a:r>
                        <a:rPr kumimoji="0" lang="es-ES_tradnl" sz="1800" b="1" kern="1200" dirty="0" smtClean="0">
                          <a:solidFill>
                            <a:srgbClr val="FD9D24"/>
                          </a:solidFill>
                          <a:latin typeface="Arial" panose="020B0604020202020204" pitchFamily="34" charset="0"/>
                          <a:ea typeface="+mn-ea"/>
                          <a:cs typeface="Arial" panose="020B0604020202020204" pitchFamily="34" charset="0"/>
                        </a:rPr>
                        <a:t> </a:t>
                      </a:r>
                      <a:r>
                        <a:rPr kumimoji="0" lang="es-ES_tradnl" sz="1800" b="1" kern="1200" dirty="0" smtClean="0">
                          <a:solidFill>
                            <a:srgbClr val="FD9D24"/>
                          </a:solidFill>
                          <a:latin typeface="Arial Black" panose="020B0A04020102020204" pitchFamily="34" charset="0"/>
                          <a:ea typeface="+mn-ea"/>
                          <a:cs typeface="Arial" panose="020B0604020202020204" pitchFamily="34" charset="0"/>
                        </a:rPr>
                        <a:t>DE</a:t>
                      </a:r>
                      <a:r>
                        <a:rPr kumimoji="0" lang="es-ES_tradnl" sz="1800" b="1" kern="1200" dirty="0" smtClean="0">
                          <a:solidFill>
                            <a:srgbClr val="FD9D24"/>
                          </a:solidFill>
                          <a:latin typeface="Arial" panose="020B0604020202020204" pitchFamily="34" charset="0"/>
                          <a:ea typeface="+mn-ea"/>
                          <a:cs typeface="Arial" panose="020B0604020202020204" pitchFamily="34" charset="0"/>
                        </a:rPr>
                        <a:t> </a:t>
                      </a:r>
                      <a:r>
                        <a:rPr kumimoji="0" lang="es-ES_tradnl" sz="1800" b="1" kern="1200" dirty="0" smtClean="0">
                          <a:solidFill>
                            <a:srgbClr val="FD9D24"/>
                          </a:solidFill>
                          <a:latin typeface="Arial Black" panose="020B0A04020102020204" pitchFamily="34" charset="0"/>
                          <a:ea typeface="+mn-ea"/>
                          <a:cs typeface="Arial" panose="020B0604020202020204" pitchFamily="34" charset="0"/>
                        </a:rPr>
                        <a:t>TRABAJO</a:t>
                      </a:r>
                      <a:endParaRPr kumimoji="0" lang="es-ES" sz="1800" b="1" kern="1200" dirty="0">
                        <a:solidFill>
                          <a:srgbClr val="FD9D24"/>
                        </a:solidFill>
                        <a:latin typeface="Arial Black" panose="020B0A04020102020204" pitchFamily="34" charset="0"/>
                        <a:ea typeface="+mn-ea"/>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s-ES_tradnl" sz="14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Con políticas nacionales, sub-nacionales o regionales y locales.</a:t>
                      </a:r>
                      <a:endParaRPr lang="es-ES"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s-ES_tradnl" sz="1400" b="0" i="0" u="none" strike="noStrike" kern="1200" cap="none" spc="0" normalizeH="0" baseline="0" noProof="0" dirty="0" err="1"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Partenariados</a:t>
                      </a:r>
                      <a:r>
                        <a:rPr kumimoji="0" lang="es-ES_tradnl" sz="14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 voluntarios compuestos por 4 o 5 </a:t>
                      </a:r>
                      <a:r>
                        <a:rPr kumimoji="0" lang="es-ES" sz="14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estados, ciudades, la CE y otros actores</a:t>
                      </a:r>
                      <a:endParaRPr lang="es-ES"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algn="r" rtl="0" eaLnBrk="1" latinLnBrk="0" hangingPunct="1"/>
                      <a:r>
                        <a:rPr kumimoji="0" lang="es-ES" sz="1800" b="1" kern="1200" dirty="0" smtClean="0">
                          <a:solidFill>
                            <a:srgbClr val="FD9D24"/>
                          </a:solidFill>
                          <a:latin typeface="Arial Black" panose="020B0A04020102020204" pitchFamily="34" charset="0"/>
                          <a:ea typeface="+mn-ea"/>
                          <a:cs typeface="Arial" panose="020B0604020202020204" pitchFamily="34" charset="0"/>
                        </a:rPr>
                        <a:t>COMPROMETE</a:t>
                      </a:r>
                      <a:endParaRPr kumimoji="0" lang="es-ES" sz="1800" b="1" kern="1200" dirty="0">
                        <a:solidFill>
                          <a:srgbClr val="FD9D24"/>
                        </a:solidFill>
                        <a:latin typeface="Arial Black" panose="020B0A04020102020204" pitchFamily="34" charset="0"/>
                        <a:ea typeface="+mn-ea"/>
                        <a:cs typeface="Arial" panose="020B0604020202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s-ES" sz="1400" b="0" i="0" u="none" strike="noStrike" kern="1200" cap="none" spc="0" normalizeH="0" baseline="0" noProof="0" dirty="0" smtClean="0">
                          <a:ln>
                            <a:noFill/>
                          </a:ln>
                          <a:solidFill>
                            <a:srgbClr val="297FD5">
                              <a:lumMod val="75000"/>
                            </a:srgbClr>
                          </a:solidFill>
                          <a:effectLst/>
                          <a:uLnTx/>
                          <a:uFillTx/>
                          <a:latin typeface="Arial" panose="020B0604020202020204" pitchFamily="34" charset="0"/>
                          <a:ea typeface="+mn-ea"/>
                          <a:cs typeface="Arial" panose="020B0604020202020204" pitchFamily="34" charset="0"/>
                        </a:rPr>
                        <a:t>Estados y el resto de niveles de la Administración</a:t>
                      </a:r>
                      <a:endParaRPr lang="es-ES"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400" dirty="0" smtClean="0">
                          <a:solidFill>
                            <a:schemeClr val="accent2">
                              <a:lumMod val="75000"/>
                            </a:schemeClr>
                          </a:solidFill>
                          <a:latin typeface="Arial" panose="020B0604020202020204" pitchFamily="34" charset="0"/>
                          <a:cs typeface="Arial" panose="020B0604020202020204" pitchFamily="34" charset="0"/>
                        </a:rPr>
                        <a:t>Comisión Europea</a:t>
                      </a:r>
                      <a:endParaRPr lang="es-ES"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1" name="Grupo 10"/>
          <p:cNvGrpSpPr/>
          <p:nvPr/>
        </p:nvGrpSpPr>
        <p:grpSpPr>
          <a:xfrm>
            <a:off x="185551" y="1007293"/>
            <a:ext cx="2952328" cy="1323439"/>
            <a:chOff x="174403" y="1011917"/>
            <a:chExt cx="2952328" cy="1323439"/>
          </a:xfrm>
        </p:grpSpPr>
        <p:sp>
          <p:nvSpPr>
            <p:cNvPr id="8" name="3 Rectángulo"/>
            <p:cNvSpPr/>
            <p:nvPr/>
          </p:nvSpPr>
          <p:spPr>
            <a:xfrm>
              <a:off x="174403" y="1011917"/>
              <a:ext cx="2952328" cy="1323439"/>
            </a:xfrm>
            <a:prstGeom prst="rect">
              <a:avLst/>
            </a:prstGeom>
            <a:noFill/>
          </p:spPr>
          <p:txBody>
            <a:bodyPr wrap="square">
              <a:spAutoFit/>
            </a:bodyPr>
            <a:lstStyle/>
            <a:p>
              <a:r>
                <a:rPr lang="es-ES" altLang="es-ES" sz="2400" b="1" dirty="0" smtClean="0">
                  <a:latin typeface="Arial Black" panose="020B0A04020102020204" pitchFamily="34" charset="0"/>
                  <a:cs typeface="Arial" panose="020B0604020202020204" pitchFamily="34" charset="0"/>
                </a:rPr>
                <a:t>Agenda  2030 </a:t>
              </a:r>
            </a:p>
            <a:p>
              <a:r>
                <a:rPr lang="es-ES" altLang="es-ES" sz="2400" b="1" dirty="0" smtClean="0">
                  <a:latin typeface="Arial Black" panose="020B0A04020102020204" pitchFamily="34" charset="0"/>
                  <a:cs typeface="Arial" panose="020B0604020202020204" pitchFamily="34" charset="0"/>
                </a:rPr>
                <a:t>D</a:t>
              </a:r>
              <a:r>
                <a:rPr lang="es-ES" altLang="es-ES" sz="2000" b="1" dirty="0" smtClean="0">
                  <a:latin typeface="Arial Black" panose="020B0A04020102020204" pitchFamily="34" charset="0"/>
                  <a:cs typeface="Arial" panose="020B0604020202020204" pitchFamily="34" charset="0"/>
                </a:rPr>
                <a:t>esarrollo </a:t>
              </a:r>
              <a:r>
                <a:rPr lang="es-ES" altLang="es-ES" sz="2400" b="1" dirty="0" smtClean="0">
                  <a:latin typeface="Arial Black" panose="020B0A04020102020204" pitchFamily="34" charset="0"/>
                  <a:cs typeface="Arial" panose="020B0604020202020204" pitchFamily="34" charset="0"/>
                </a:rPr>
                <a:t>S</a:t>
              </a:r>
              <a:r>
                <a:rPr lang="es-ES" altLang="es-ES" sz="2000" b="1" dirty="0" smtClean="0">
                  <a:latin typeface="Arial Black" panose="020B0A04020102020204" pitchFamily="34" charset="0"/>
                  <a:cs typeface="Arial" panose="020B0604020202020204" pitchFamily="34" charset="0"/>
                </a:rPr>
                <a:t>ostenible</a:t>
              </a:r>
              <a:r>
                <a:rPr lang="es-ES" altLang="es-ES" sz="1100" b="1" dirty="0" smtClean="0">
                  <a:latin typeface="Arial Black" panose="020B0A04020102020204" pitchFamily="34" charset="0"/>
                  <a:cs typeface="Arial" panose="020B0604020202020204" pitchFamily="34" charset="0"/>
                </a:rPr>
                <a:t>  </a:t>
              </a:r>
              <a:endParaRPr lang="es-ES" altLang="es-ES" sz="800" dirty="0" smtClean="0">
                <a:latin typeface="Arial Black" panose="020B0A04020102020204" pitchFamily="34" charset="0"/>
                <a:cs typeface="Arial" panose="020B0604020202020204" pitchFamily="34" charset="0"/>
              </a:endParaRPr>
            </a:p>
            <a:p>
              <a:pPr marL="1257300" lvl="2" indent="-342900">
                <a:buFont typeface="Courier New" panose="02070309020205020404" pitchFamily="49" charset="0"/>
                <a:buChar char="o"/>
              </a:pPr>
              <a:endParaRPr lang="es-ES" altLang="es-ES" sz="800" dirty="0" smtClean="0">
                <a:latin typeface="Arial Black" panose="020B0A04020102020204" pitchFamily="34" charset="0"/>
                <a:cs typeface="Arial" panose="020B0604020202020204" pitchFamily="34" charset="0"/>
              </a:endParaRPr>
            </a:p>
          </p:txBody>
        </p:sp>
        <p:pic>
          <p:nvPicPr>
            <p:cNvPr id="23" name="Imagen 18"/>
            <p:cNvPicPr>
              <a:picLocks noChangeAspect="1"/>
            </p:cNvPicPr>
            <p:nvPr/>
          </p:nvPicPr>
          <p:blipFill rotWithShape="1">
            <a:blip r:embed="rId3" cstate="print">
              <a:extLst>
                <a:ext uri="{28A0092B-C50C-407E-A947-70E740481C1C}">
                  <a14:useLocalDpi xmlns:a14="http://schemas.microsoft.com/office/drawing/2010/main" val="0"/>
                </a:ext>
              </a:extLst>
            </a:blip>
            <a:srcRect l="17156" r="68352" b="80374"/>
            <a:stretch/>
          </p:blipFill>
          <p:spPr>
            <a:xfrm>
              <a:off x="1784988" y="1532361"/>
              <a:ext cx="766903" cy="678179"/>
            </a:xfrm>
            <a:prstGeom prst="rect">
              <a:avLst/>
            </a:prstGeom>
          </p:spPr>
        </p:pic>
      </p:grpSp>
      <p:sp>
        <p:nvSpPr>
          <p:cNvPr id="24" name="CuadroTexto 23"/>
          <p:cNvSpPr txBox="1"/>
          <p:nvPr/>
        </p:nvSpPr>
        <p:spPr>
          <a:xfrm>
            <a:off x="12252448" y="-1538788"/>
            <a:ext cx="1168049" cy="369332"/>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sz="1400" dirty="0" err="1" smtClean="0">
                <a:solidFill>
                  <a:srgbClr val="FF0000"/>
                </a:solidFill>
              </a:rPr>
              <a:t>xxxxx</a:t>
            </a:r>
            <a:endParaRPr lang="es-ES" sz="1400" dirty="0" smtClean="0">
              <a:solidFill>
                <a:srgbClr val="FF0000"/>
              </a:solidFill>
            </a:endParaRPr>
          </a:p>
          <a:p>
            <a:endParaRPr lang="es-ES" sz="400" b="1" dirty="0"/>
          </a:p>
        </p:txBody>
      </p:sp>
      <p:pic>
        <p:nvPicPr>
          <p:cNvPr id="25" name="Imagen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078" y="989970"/>
            <a:ext cx="1303277" cy="782489"/>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pic>
      <p:pic>
        <p:nvPicPr>
          <p:cNvPr id="27"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049" y="977684"/>
            <a:ext cx="1251071" cy="793161"/>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047912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31000"/>
          </a:schemeClr>
        </a:solidFill>
        <a:effectLst/>
      </p:bgPr>
    </p:bg>
    <p:spTree>
      <p:nvGrpSpPr>
        <p:cNvPr id="1" name=""/>
        <p:cNvGrpSpPr/>
        <p:nvPr/>
      </p:nvGrpSpPr>
      <p:grpSpPr>
        <a:xfrm>
          <a:off x="0" y="0"/>
          <a:ext cx="0" cy="0"/>
          <a:chOff x="0" y="0"/>
          <a:chExt cx="0" cy="0"/>
        </a:xfrm>
      </p:grpSpPr>
      <p:sp>
        <p:nvSpPr>
          <p:cNvPr id="2" name="Rectángulo 1"/>
          <p:cNvSpPr/>
          <p:nvPr/>
        </p:nvSpPr>
        <p:spPr>
          <a:xfrm>
            <a:off x="154468" y="1588731"/>
            <a:ext cx="4276647" cy="4056624"/>
          </a:xfrm>
          <a:prstGeom prst="rect">
            <a:avLst/>
          </a:prstGeom>
          <a:blipFill dpi="0" rotWithShape="1">
            <a:blip r:embed="rId2">
              <a:alphaModFix amt="2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2915444" y="836712"/>
            <a:ext cx="6214041" cy="4723479"/>
          </a:xfrm>
          <a:prstGeom prst="rect">
            <a:avLst/>
          </a:prstGeom>
          <a:solidFill>
            <a:schemeClr val="bg1">
              <a:lumMod val="85000"/>
              <a:alpha val="65000"/>
            </a:schemeClr>
          </a:solidFill>
        </p:spPr>
        <p:txBody>
          <a:bodyPr wrap="square" rtlCol="0">
            <a:spAutoFit/>
          </a:bodyPr>
          <a:lstStyle/>
          <a:p>
            <a:endParaRPr lang="es-ES" sz="2000" dirty="0"/>
          </a:p>
        </p:txBody>
      </p:sp>
      <p:sp>
        <p:nvSpPr>
          <p:cNvPr id="18" name="Forma libre 17"/>
          <p:cNvSpPr/>
          <p:nvPr/>
        </p:nvSpPr>
        <p:spPr>
          <a:xfrm>
            <a:off x="-1735" y="4293096"/>
            <a:ext cx="9149176" cy="2564965"/>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11112 w 9165844"/>
              <a:gd name="connsiteY4" fmla="*/ 3695700 h 3695700"/>
              <a:gd name="connsiteX5" fmla="*/ 0 w 9165844"/>
              <a:gd name="connsiteY5" fmla="*/ 0 h 3695700"/>
              <a:gd name="connsiteX0" fmla="*/ 0 w 9165844"/>
              <a:gd name="connsiteY0" fmla="*/ 0 h 3695786"/>
              <a:gd name="connsiteX1" fmla="*/ 2971800 w 9165844"/>
              <a:gd name="connsiteY1" fmla="*/ 1582718 h 3695786"/>
              <a:gd name="connsiteX2" fmla="*/ 9165844 w 9165844"/>
              <a:gd name="connsiteY2" fmla="*/ 1588868 h 3695786"/>
              <a:gd name="connsiteX3" fmla="*/ 9144000 w 9165844"/>
              <a:gd name="connsiteY3" fmla="*/ 3683000 h 3695786"/>
              <a:gd name="connsiteX4" fmla="*/ 11112 w 9165844"/>
              <a:gd name="connsiteY4" fmla="*/ 3695700 h 3695786"/>
              <a:gd name="connsiteX5" fmla="*/ 0 w 9165844"/>
              <a:gd name="connsiteY5" fmla="*/ 0 h 3695786"/>
              <a:gd name="connsiteX0" fmla="*/ 0 w 9158701"/>
              <a:gd name="connsiteY0" fmla="*/ 0 h 3695787"/>
              <a:gd name="connsiteX1" fmla="*/ 2964657 w 9158701"/>
              <a:gd name="connsiteY1" fmla="*/ 1582718 h 3695787"/>
              <a:gd name="connsiteX2" fmla="*/ 9158701 w 9158701"/>
              <a:gd name="connsiteY2" fmla="*/ 1588868 h 3695787"/>
              <a:gd name="connsiteX3" fmla="*/ 9136857 w 9158701"/>
              <a:gd name="connsiteY3" fmla="*/ 3683000 h 3695787"/>
              <a:gd name="connsiteX4" fmla="*/ 3969 w 9158701"/>
              <a:gd name="connsiteY4" fmla="*/ 3695700 h 3695787"/>
              <a:gd name="connsiteX5" fmla="*/ 0 w 9158701"/>
              <a:gd name="connsiteY5" fmla="*/ 0 h 3695787"/>
              <a:gd name="connsiteX0" fmla="*/ 0 w 9158701"/>
              <a:gd name="connsiteY0" fmla="*/ 0 h 3695787"/>
              <a:gd name="connsiteX1" fmla="*/ 2964657 w 9158701"/>
              <a:gd name="connsiteY1" fmla="*/ 1582718 h 3695787"/>
              <a:gd name="connsiteX2" fmla="*/ 9158701 w 9158701"/>
              <a:gd name="connsiteY2" fmla="*/ 1588868 h 3695787"/>
              <a:gd name="connsiteX3" fmla="*/ 9149557 w 9158701"/>
              <a:gd name="connsiteY3" fmla="*/ 3687575 h 3695787"/>
              <a:gd name="connsiteX4" fmla="*/ 3969 w 9158701"/>
              <a:gd name="connsiteY4" fmla="*/ 3695700 h 3695787"/>
              <a:gd name="connsiteX5" fmla="*/ 0 w 9158701"/>
              <a:gd name="connsiteY5" fmla="*/ 0 h 3695787"/>
              <a:gd name="connsiteX0" fmla="*/ 0 w 9158701"/>
              <a:gd name="connsiteY0" fmla="*/ 0 h 3696725"/>
              <a:gd name="connsiteX1" fmla="*/ 2964657 w 9158701"/>
              <a:gd name="connsiteY1" fmla="*/ 1582718 h 3696725"/>
              <a:gd name="connsiteX2" fmla="*/ 9158701 w 9158701"/>
              <a:gd name="connsiteY2" fmla="*/ 1588868 h 3696725"/>
              <a:gd name="connsiteX3" fmla="*/ 9152732 w 9158701"/>
              <a:gd name="connsiteY3" fmla="*/ 3696725 h 3696725"/>
              <a:gd name="connsiteX4" fmla="*/ 3969 w 9158701"/>
              <a:gd name="connsiteY4" fmla="*/ 3695700 h 3696725"/>
              <a:gd name="connsiteX5" fmla="*/ 0 w 9158701"/>
              <a:gd name="connsiteY5" fmla="*/ 0 h 3696725"/>
              <a:gd name="connsiteX0" fmla="*/ 0 w 9153649"/>
              <a:gd name="connsiteY0" fmla="*/ 0 h 3696725"/>
              <a:gd name="connsiteX1" fmla="*/ 2964657 w 9153649"/>
              <a:gd name="connsiteY1" fmla="*/ 1582718 h 3696725"/>
              <a:gd name="connsiteX2" fmla="*/ 9149176 w 9153649"/>
              <a:gd name="connsiteY2" fmla="*/ 1588869 h 3696725"/>
              <a:gd name="connsiteX3" fmla="*/ 9152732 w 9153649"/>
              <a:gd name="connsiteY3" fmla="*/ 3696725 h 3696725"/>
              <a:gd name="connsiteX4" fmla="*/ 3969 w 9153649"/>
              <a:gd name="connsiteY4" fmla="*/ 3695700 h 3696725"/>
              <a:gd name="connsiteX5" fmla="*/ 0 w 9153649"/>
              <a:gd name="connsiteY5" fmla="*/ 0 h 3696725"/>
              <a:gd name="connsiteX0" fmla="*/ 0 w 9149176"/>
              <a:gd name="connsiteY0" fmla="*/ 0 h 3695787"/>
              <a:gd name="connsiteX1" fmla="*/ 2964657 w 9149176"/>
              <a:gd name="connsiteY1" fmla="*/ 1582718 h 3695787"/>
              <a:gd name="connsiteX2" fmla="*/ 9149176 w 9149176"/>
              <a:gd name="connsiteY2" fmla="*/ 1588869 h 3695787"/>
              <a:gd name="connsiteX3" fmla="*/ 9143207 w 9149176"/>
              <a:gd name="connsiteY3" fmla="*/ 3692150 h 3695787"/>
              <a:gd name="connsiteX4" fmla="*/ 3969 w 9149176"/>
              <a:gd name="connsiteY4" fmla="*/ 3695700 h 3695787"/>
              <a:gd name="connsiteX5" fmla="*/ 0 w 9149176"/>
              <a:gd name="connsiteY5" fmla="*/ 0 h 369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176" h="3695787">
                <a:moveTo>
                  <a:pt x="0" y="0"/>
                </a:moveTo>
                <a:lnTo>
                  <a:pt x="2964657" y="1582718"/>
                </a:lnTo>
                <a:lnTo>
                  <a:pt x="9149176" y="1588869"/>
                </a:lnTo>
                <a:cubicBezTo>
                  <a:pt x="9144943" y="2156136"/>
                  <a:pt x="9147440" y="3124883"/>
                  <a:pt x="9143207" y="3692150"/>
                </a:cubicBezTo>
                <a:lnTo>
                  <a:pt x="3969" y="3695700"/>
                </a:lnTo>
                <a:cubicBezTo>
                  <a:pt x="5028" y="3712712"/>
                  <a:pt x="3704" y="1231900"/>
                  <a:pt x="0"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3419872" y="188640"/>
            <a:ext cx="5727569" cy="523220"/>
          </a:xfrm>
          <a:prstGeom prst="rect">
            <a:avLst/>
          </a:prstGeom>
          <a:noFill/>
        </p:spPr>
        <p:txBody>
          <a:bodyPr wrap="square" rtlCol="0">
            <a:spAutoFit/>
          </a:bodyPr>
          <a:lstStyle/>
          <a:p>
            <a:pPr algn="r"/>
            <a:r>
              <a:rPr lang="es-ES" sz="2800" b="1" dirty="0" smtClean="0">
                <a:solidFill>
                  <a:schemeClr val="bg1"/>
                </a:solidFill>
                <a:latin typeface="+mj-lt"/>
              </a:rPr>
              <a:t>Marco Estatal</a:t>
            </a:r>
            <a:endParaRPr lang="es-ES" sz="2400" b="1" dirty="0" smtClean="0">
              <a:solidFill>
                <a:schemeClr val="bg1"/>
              </a:solidFill>
              <a:latin typeface="+mj-lt"/>
            </a:endParaRPr>
          </a:p>
        </p:txBody>
      </p:sp>
      <p:sp>
        <p:nvSpPr>
          <p:cNvPr id="10" name="CuadroTexto 9"/>
          <p:cNvSpPr txBox="1"/>
          <p:nvPr/>
        </p:nvSpPr>
        <p:spPr>
          <a:xfrm>
            <a:off x="346968" y="5809372"/>
            <a:ext cx="8765108" cy="369332"/>
          </a:xfrm>
          <a:prstGeom prst="rect">
            <a:avLst/>
          </a:prstGeom>
          <a:noFill/>
        </p:spPr>
        <p:txBody>
          <a:bodyPr wrap="square" rtlCol="0">
            <a:spAutoFit/>
          </a:bodyPr>
          <a:lstStyle/>
          <a:p>
            <a:pPr algn="ctr"/>
            <a:r>
              <a:rPr lang="es-ES" i="1" dirty="0" smtClean="0">
                <a:latin typeface="Arial" panose="020B0604020202020204" pitchFamily="34" charset="0"/>
                <a:cs typeface="Arial" panose="020B0604020202020204" pitchFamily="34" charset="0"/>
              </a:rPr>
              <a:t>La implementación y el </a:t>
            </a:r>
            <a:r>
              <a:rPr lang="es-ES" i="1" dirty="0">
                <a:latin typeface="Arial" panose="020B0604020202020204" pitchFamily="34" charset="0"/>
                <a:cs typeface="Arial" panose="020B0604020202020204" pitchFamily="34" charset="0"/>
              </a:rPr>
              <a:t>cumplimiento de la Agenda 2030 es una </a:t>
            </a:r>
            <a:r>
              <a:rPr lang="es-ES" b="1" i="1" dirty="0" smtClean="0">
                <a:latin typeface="Arial" panose="020B0604020202020204" pitchFamily="34" charset="0"/>
                <a:cs typeface="Arial" panose="020B0604020202020204" pitchFamily="34" charset="0"/>
              </a:rPr>
              <a:t>política </a:t>
            </a:r>
            <a:r>
              <a:rPr lang="es-ES" b="1" i="1" dirty="0">
                <a:latin typeface="Arial" panose="020B0604020202020204" pitchFamily="34" charset="0"/>
                <a:cs typeface="Arial" panose="020B0604020202020204" pitchFamily="34" charset="0"/>
              </a:rPr>
              <a:t>de </a:t>
            </a:r>
            <a:r>
              <a:rPr lang="es-ES" b="1" i="1" dirty="0" smtClean="0">
                <a:latin typeface="Arial" panose="020B0604020202020204" pitchFamily="34" charset="0"/>
                <a:cs typeface="Arial" panose="020B0604020202020204" pitchFamily="34" charset="0"/>
              </a:rPr>
              <a:t>Estado</a:t>
            </a:r>
            <a:endParaRPr lang="es-ES" i="1" dirty="0">
              <a:latin typeface="Arial" panose="020B0604020202020204" pitchFamily="34" charset="0"/>
              <a:cs typeface="Arial" panose="020B0604020202020204" pitchFamily="34" charset="0"/>
            </a:endParaRPr>
          </a:p>
        </p:txBody>
      </p:sp>
      <p:sp>
        <p:nvSpPr>
          <p:cNvPr id="11" name="3 Rectángulo"/>
          <p:cNvSpPr/>
          <p:nvPr/>
        </p:nvSpPr>
        <p:spPr>
          <a:xfrm>
            <a:off x="130670" y="1022816"/>
            <a:ext cx="2808573" cy="1046440"/>
          </a:xfrm>
          <a:prstGeom prst="rect">
            <a:avLst/>
          </a:prstGeom>
          <a:solidFill>
            <a:schemeClr val="bg1">
              <a:alpha val="43000"/>
            </a:schemeClr>
          </a:solidFill>
        </p:spPr>
        <p:txBody>
          <a:bodyPr wrap="square">
            <a:spAutoFit/>
          </a:bodyPr>
          <a:lstStyle/>
          <a:p>
            <a:pPr algn="just"/>
            <a:r>
              <a:rPr lang="es-ES" altLang="es-ES" sz="2200" b="1" spc="-150" dirty="0" smtClean="0">
                <a:solidFill>
                  <a:srgbClr val="0070C0"/>
                </a:solidFill>
                <a:latin typeface="Arial Black" panose="020B0A04020102020204" pitchFamily="34" charset="0"/>
                <a:cs typeface="Arial" panose="020B0604020202020204" pitchFamily="34" charset="0"/>
              </a:rPr>
              <a:t>Grupo de Alto Nivel </a:t>
            </a:r>
          </a:p>
          <a:p>
            <a:pPr algn="just"/>
            <a:r>
              <a:rPr lang="es-ES" altLang="es-ES" sz="2000" dirty="0" smtClean="0">
                <a:solidFill>
                  <a:srgbClr val="0070C0"/>
                </a:solidFill>
                <a:latin typeface="Arial" panose="020B0604020202020204" pitchFamily="34" charset="0"/>
                <a:cs typeface="Arial" panose="020B0604020202020204" pitchFamily="34" charset="0"/>
              </a:rPr>
              <a:t>implementación de la </a:t>
            </a:r>
          </a:p>
          <a:p>
            <a:pPr algn="ctr"/>
            <a:r>
              <a:rPr lang="es-ES" altLang="es-ES" sz="2000" dirty="0" smtClean="0">
                <a:solidFill>
                  <a:srgbClr val="0070C0"/>
                </a:solidFill>
                <a:latin typeface="Arial" panose="020B0604020202020204" pitchFamily="34" charset="0"/>
                <a:cs typeface="Arial" panose="020B0604020202020204" pitchFamily="34" charset="0"/>
              </a:rPr>
              <a:t>Agenda 2030</a:t>
            </a:r>
            <a:r>
              <a:rPr lang="es-ES" altLang="es-ES" sz="1100" dirty="0" smtClean="0">
                <a:solidFill>
                  <a:srgbClr val="0070C0"/>
                </a:solidFill>
                <a:latin typeface="Arial" panose="020B0604020202020204" pitchFamily="34" charset="0"/>
                <a:cs typeface="Arial" panose="020B0604020202020204" pitchFamily="34" charset="0"/>
              </a:rPr>
              <a:t> </a:t>
            </a:r>
            <a:endParaRPr lang="es-ES" altLang="es-ES" sz="1600" dirty="0" smtClean="0">
              <a:solidFill>
                <a:srgbClr val="0070C0"/>
              </a:solidFill>
              <a:latin typeface="Arial" panose="020B0604020202020204" pitchFamily="34" charset="0"/>
              <a:cs typeface="Arial" panose="020B0604020202020204" pitchFamily="34" charset="0"/>
            </a:endParaRPr>
          </a:p>
        </p:txBody>
      </p:sp>
      <p:sp>
        <p:nvSpPr>
          <p:cNvPr id="12" name="Rectángulo 7"/>
          <p:cNvSpPr/>
          <p:nvPr/>
        </p:nvSpPr>
        <p:spPr>
          <a:xfrm>
            <a:off x="2915444" y="1807058"/>
            <a:ext cx="5905028" cy="3600986"/>
          </a:xfrm>
          <a:prstGeom prst="rect">
            <a:avLst/>
          </a:prstGeom>
        </p:spPr>
        <p:txBody>
          <a:bodyPr wrap="square">
            <a:spAutoFit/>
          </a:bodyPr>
          <a:lstStyle/>
          <a:p>
            <a:pPr algn="just"/>
            <a:r>
              <a:rPr lang="es-ES" sz="2400" b="1" dirty="0" smtClean="0">
                <a:solidFill>
                  <a:schemeClr val="accent2">
                    <a:lumMod val="75000"/>
                  </a:schemeClr>
                </a:solidFill>
                <a:latin typeface="Arial" panose="020B0604020202020204" pitchFamily="34" charset="0"/>
                <a:cs typeface="Arial" panose="020B0604020202020204" pitchFamily="34" charset="0"/>
              </a:rPr>
              <a:t>                 Políticas Palanca</a:t>
            </a:r>
          </a:p>
          <a:p>
            <a:pPr algn="just"/>
            <a:endParaRPr lang="es-ES" sz="2400" b="1" dirty="0" smtClean="0">
              <a:solidFill>
                <a:schemeClr val="accent2">
                  <a:lumMod val="75000"/>
                </a:schemeClr>
              </a:solidFill>
              <a:latin typeface="Arial" panose="020B0604020202020204" pitchFamily="34" charset="0"/>
              <a:cs typeface="Arial" panose="020B0604020202020204" pitchFamily="34" charset="0"/>
            </a:endParaRPr>
          </a:p>
          <a:p>
            <a:pPr indent="-285750" algn="just">
              <a:buFont typeface="Arial" panose="020B0604020202020204" pitchFamily="34" charset="0"/>
              <a:buChar char="•"/>
            </a:pPr>
            <a:r>
              <a:rPr lang="es-ES" b="1" dirty="0" smtClean="0">
                <a:solidFill>
                  <a:srgbClr val="FD900B"/>
                </a:solidFill>
                <a:latin typeface="Arial Black" panose="020B0A04020102020204" pitchFamily="34" charset="0"/>
                <a:cs typeface="Arial" panose="020B0604020202020204" pitchFamily="34" charset="0"/>
              </a:rPr>
              <a:t>La </a:t>
            </a:r>
            <a:r>
              <a:rPr lang="es-ES" b="1" dirty="0">
                <a:solidFill>
                  <a:srgbClr val="FD900B"/>
                </a:solidFill>
                <a:latin typeface="Arial Black" panose="020B0A04020102020204" pitchFamily="34" charset="0"/>
                <a:cs typeface="Arial" panose="020B0604020202020204" pitchFamily="34" charset="0"/>
              </a:rPr>
              <a:t>Agenda Urbana Española </a:t>
            </a:r>
            <a:r>
              <a:rPr lang="es-ES" b="1" dirty="0" smtClean="0">
                <a:solidFill>
                  <a:srgbClr val="FD900B"/>
                </a:solidFill>
                <a:latin typeface="Arial Black" panose="020B0A04020102020204" pitchFamily="34" charset="0"/>
                <a:cs typeface="Arial" panose="020B0604020202020204" pitchFamily="34" charset="0"/>
              </a:rPr>
              <a:t>(22/02/2019)</a:t>
            </a:r>
            <a:endParaRPr lang="es-ES" b="1" dirty="0">
              <a:solidFill>
                <a:srgbClr val="FD900B"/>
              </a:solidFill>
              <a:latin typeface="Arial Black" panose="020B0A04020102020204" pitchFamily="34" charset="0"/>
              <a:cs typeface="Arial" panose="020B0604020202020204" pitchFamily="34" charset="0"/>
            </a:endParaRPr>
          </a:p>
          <a:p>
            <a:pPr marL="285750" indent="-285750" algn="just">
              <a:buFont typeface="Arial" panose="020B0604020202020204" pitchFamily="34" charset="0"/>
              <a:buChar char="•"/>
            </a:pPr>
            <a:r>
              <a:rPr lang="es-ES" dirty="0">
                <a:solidFill>
                  <a:schemeClr val="accent2">
                    <a:lumMod val="75000"/>
                  </a:schemeClr>
                </a:solidFill>
                <a:latin typeface="Arial" panose="020B0604020202020204" pitchFamily="34" charset="0"/>
                <a:cs typeface="Arial" panose="020B0604020202020204" pitchFamily="34" charset="0"/>
              </a:rPr>
              <a:t>El Plan de prevención y erradicación de la pobreza y la exclusión social </a:t>
            </a:r>
          </a:p>
          <a:p>
            <a:pPr marL="285750" indent="-285750" algn="just">
              <a:buFont typeface="Arial" panose="020B0604020202020204" pitchFamily="34" charset="0"/>
              <a:buChar char="•"/>
            </a:pPr>
            <a:r>
              <a:rPr lang="es-ES" dirty="0">
                <a:solidFill>
                  <a:schemeClr val="accent2">
                    <a:lumMod val="75000"/>
                  </a:schemeClr>
                </a:solidFill>
                <a:latin typeface="Arial" panose="020B0604020202020204" pitchFamily="34" charset="0"/>
                <a:cs typeface="Arial" panose="020B0604020202020204" pitchFamily="34" charset="0"/>
              </a:rPr>
              <a:t>La Ley de Cambio Climático y transición energética </a:t>
            </a:r>
          </a:p>
          <a:p>
            <a:pPr marL="285750" indent="-285750" algn="just">
              <a:buFont typeface="Arial" panose="020B0604020202020204" pitchFamily="34" charset="0"/>
              <a:buChar char="•"/>
            </a:pPr>
            <a:r>
              <a:rPr lang="es-ES" dirty="0">
                <a:solidFill>
                  <a:schemeClr val="accent2">
                    <a:lumMod val="75000"/>
                  </a:schemeClr>
                </a:solidFill>
                <a:latin typeface="Arial" panose="020B0604020202020204" pitchFamily="34" charset="0"/>
                <a:cs typeface="Arial" panose="020B0604020202020204" pitchFamily="34" charset="0"/>
              </a:rPr>
              <a:t>La Estrategia de economía circular </a:t>
            </a:r>
          </a:p>
          <a:p>
            <a:pPr marL="285750" indent="-285750" algn="just">
              <a:buFont typeface="Arial" panose="020B0604020202020204" pitchFamily="34" charset="0"/>
              <a:buChar char="•"/>
            </a:pPr>
            <a:r>
              <a:rPr lang="es-ES" dirty="0">
                <a:solidFill>
                  <a:schemeClr val="accent2">
                    <a:lumMod val="75000"/>
                  </a:schemeClr>
                </a:solidFill>
                <a:latin typeface="Arial" panose="020B0604020202020204" pitchFamily="34" charset="0"/>
                <a:cs typeface="Arial" panose="020B0604020202020204" pitchFamily="34" charset="0"/>
              </a:rPr>
              <a:t>La Estrategia digital para una España inteligente </a:t>
            </a:r>
          </a:p>
          <a:p>
            <a:pPr marL="285750" indent="-285750" algn="just">
              <a:buFont typeface="Arial" panose="020B0604020202020204" pitchFamily="34" charset="0"/>
              <a:buChar char="•"/>
            </a:pPr>
            <a:r>
              <a:rPr lang="es-ES" dirty="0">
                <a:solidFill>
                  <a:schemeClr val="accent2">
                    <a:lumMod val="75000"/>
                  </a:schemeClr>
                </a:solidFill>
              </a:rPr>
              <a:t>La investigación científica y técnica para los ODS</a:t>
            </a:r>
          </a:p>
          <a:p>
            <a:pPr marL="285750" indent="-285750" algn="just">
              <a:buFont typeface="Arial" panose="020B0604020202020204" pitchFamily="34" charset="0"/>
              <a:buChar char="•"/>
            </a:pPr>
            <a:r>
              <a:rPr lang="es-ES" dirty="0">
                <a:solidFill>
                  <a:schemeClr val="accent2">
                    <a:lumMod val="75000"/>
                  </a:schemeClr>
                </a:solidFill>
              </a:rPr>
              <a:t>La Economía Social: Estrategia 2017-2020</a:t>
            </a:r>
          </a:p>
          <a:p>
            <a:pPr marL="285750" indent="-285750" algn="just">
              <a:buFont typeface="Arial" panose="020B0604020202020204" pitchFamily="34" charset="0"/>
              <a:buChar char="•"/>
            </a:pPr>
            <a:r>
              <a:rPr lang="es-ES" dirty="0">
                <a:solidFill>
                  <a:schemeClr val="accent2">
                    <a:lumMod val="75000"/>
                  </a:schemeClr>
                </a:solidFill>
              </a:rPr>
              <a:t>Plan de Gobierno Abierto</a:t>
            </a:r>
          </a:p>
          <a:p>
            <a:pPr marL="285750" indent="-285750" algn="just">
              <a:buFont typeface="Arial" panose="020B0604020202020204" pitchFamily="34" charset="0"/>
              <a:buChar char="•"/>
            </a:pPr>
            <a:r>
              <a:rPr lang="es-ES" dirty="0" smtClean="0">
                <a:solidFill>
                  <a:schemeClr val="accent2">
                    <a:lumMod val="75000"/>
                  </a:schemeClr>
                </a:solidFill>
              </a:rPr>
              <a:t>La </a:t>
            </a:r>
            <a:r>
              <a:rPr lang="es-ES" dirty="0">
                <a:solidFill>
                  <a:schemeClr val="accent2">
                    <a:lumMod val="75000"/>
                  </a:schemeClr>
                </a:solidFill>
              </a:rPr>
              <a:t>cooperación española al servicio de los </a:t>
            </a:r>
            <a:r>
              <a:rPr lang="es-ES" dirty="0" smtClean="0">
                <a:solidFill>
                  <a:schemeClr val="accent2">
                    <a:lumMod val="75000"/>
                  </a:schemeClr>
                </a:solidFill>
              </a:rPr>
              <a:t>ODS</a:t>
            </a:r>
            <a:endParaRPr lang="es-ES" dirty="0">
              <a:solidFill>
                <a:schemeClr val="accent2">
                  <a:lumMod val="75000"/>
                </a:schemeClr>
              </a:solidFill>
              <a:latin typeface="Arial" panose="020B0604020202020204" pitchFamily="34" charset="0"/>
              <a:cs typeface="Arial" panose="020B0604020202020204" pitchFamily="34" charset="0"/>
            </a:endParaRPr>
          </a:p>
        </p:txBody>
      </p:sp>
      <p:sp>
        <p:nvSpPr>
          <p:cNvPr id="13" name="CuadroTexto 12"/>
          <p:cNvSpPr txBox="1"/>
          <p:nvPr/>
        </p:nvSpPr>
        <p:spPr>
          <a:xfrm>
            <a:off x="3038902" y="957047"/>
            <a:ext cx="1325061" cy="723275"/>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600" dirty="0" smtClean="0">
                <a:solidFill>
                  <a:schemeClr val="accent2">
                    <a:lumMod val="75000"/>
                  </a:schemeClr>
                </a:solidFill>
                <a:latin typeface="Arial" panose="020B0604020202020204" pitchFamily="34" charset="0"/>
                <a:cs typeface="Arial" panose="020B0604020202020204" pitchFamily="34" charset="0"/>
              </a:rPr>
              <a:t>Todos </a:t>
            </a:r>
            <a:r>
              <a:rPr lang="es-ES" sz="1600" dirty="0">
                <a:solidFill>
                  <a:schemeClr val="accent2">
                    <a:lumMod val="75000"/>
                  </a:schemeClr>
                </a:solidFill>
                <a:latin typeface="Arial" panose="020B0604020202020204" pitchFamily="34" charset="0"/>
                <a:cs typeface="Arial" panose="020B0604020202020204" pitchFamily="34" charset="0"/>
              </a:rPr>
              <a:t>los </a:t>
            </a:r>
            <a:r>
              <a:rPr lang="es-ES" sz="1600" b="1" dirty="0" smtClean="0">
                <a:solidFill>
                  <a:schemeClr val="accent2">
                    <a:lumMod val="75000"/>
                  </a:schemeClr>
                </a:solidFill>
                <a:latin typeface="Arial" panose="020B0604020202020204" pitchFamily="34" charset="0"/>
                <a:cs typeface="Arial" panose="020B0604020202020204" pitchFamily="34" charset="0"/>
              </a:rPr>
              <a:t>Ministerios</a:t>
            </a:r>
            <a:endParaRPr lang="es-ES" sz="3600" b="1" dirty="0" smtClean="0">
              <a:solidFill>
                <a:schemeClr val="accent2">
                  <a:lumMod val="75000"/>
                </a:schemeClr>
              </a:solidFill>
              <a:latin typeface="Arial" panose="020B0604020202020204" pitchFamily="34" charset="0"/>
              <a:cs typeface="Arial" panose="020B0604020202020204" pitchFamily="34" charset="0"/>
            </a:endParaRPr>
          </a:p>
          <a:p>
            <a:endParaRPr lang="es-ES" sz="900" b="1" dirty="0">
              <a:solidFill>
                <a:schemeClr val="accent2">
                  <a:lumMod val="75000"/>
                </a:schemeClr>
              </a:solidFill>
              <a:latin typeface="Arial" panose="020B0604020202020204" pitchFamily="34" charset="0"/>
              <a:cs typeface="Arial" panose="020B0604020202020204" pitchFamily="34" charset="0"/>
            </a:endParaRPr>
          </a:p>
        </p:txBody>
      </p:sp>
      <p:sp>
        <p:nvSpPr>
          <p:cNvPr id="15" name="CuadroTexto 14"/>
          <p:cNvSpPr txBox="1"/>
          <p:nvPr/>
        </p:nvSpPr>
        <p:spPr>
          <a:xfrm>
            <a:off x="4504148" y="954823"/>
            <a:ext cx="1293026" cy="770400"/>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dirty="0" smtClean="0"/>
              <a:t>Creado en </a:t>
            </a:r>
            <a:r>
              <a:rPr lang="es-ES" b="1" dirty="0" smtClean="0"/>
              <a:t>2017</a:t>
            </a:r>
            <a:endParaRPr lang="es-ES" sz="2800" b="1" dirty="0" smtClean="0"/>
          </a:p>
          <a:p>
            <a:endParaRPr lang="es-ES" sz="1000" dirty="0"/>
          </a:p>
        </p:txBody>
      </p:sp>
      <p:sp>
        <p:nvSpPr>
          <p:cNvPr id="16" name="CuadroTexto 15"/>
          <p:cNvSpPr txBox="1"/>
          <p:nvPr/>
        </p:nvSpPr>
        <p:spPr>
          <a:xfrm>
            <a:off x="5937359" y="954823"/>
            <a:ext cx="2783902" cy="738664"/>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sz="1400" dirty="0" smtClean="0"/>
              <a:t>Informe de España y evaluación nacional voluntaria ante NN.UU. el 18 julio </a:t>
            </a:r>
            <a:r>
              <a:rPr lang="es-ES" sz="1400" dirty="0"/>
              <a:t>de </a:t>
            </a:r>
            <a:r>
              <a:rPr lang="es-ES" sz="1400" dirty="0" smtClean="0"/>
              <a:t>2018</a:t>
            </a:r>
            <a:endParaRPr lang="es-ES" sz="800" dirty="0"/>
          </a:p>
        </p:txBody>
      </p:sp>
      <p:sp>
        <p:nvSpPr>
          <p:cNvPr id="14" name="Rectángulo 7"/>
          <p:cNvSpPr/>
          <p:nvPr/>
        </p:nvSpPr>
        <p:spPr>
          <a:xfrm>
            <a:off x="763464" y="3555301"/>
            <a:ext cx="1573409" cy="1815882"/>
          </a:xfrm>
          <a:prstGeom prst="rect">
            <a:avLst/>
          </a:prstGeom>
          <a:gradFill flip="none" rotWithShape="1">
            <a:gsLst>
              <a:gs pos="0">
                <a:schemeClr val="bg1">
                  <a:lumMod val="95000"/>
                </a:schemeClr>
              </a:gs>
              <a:gs pos="23000">
                <a:schemeClr val="bg1">
                  <a:lumMod val="85000"/>
                </a:schemeClr>
              </a:gs>
              <a:gs pos="45000">
                <a:schemeClr val="bg1">
                  <a:lumMod val="75000"/>
                </a:schemeClr>
              </a:gs>
              <a:gs pos="100000">
                <a:schemeClr val="bg1">
                  <a:lumMod val="85000"/>
                </a:schemeClr>
              </a:gs>
            </a:gsLst>
            <a:path path="rect">
              <a:fillToRect l="100000" t="100000"/>
            </a:path>
            <a:tileRect r="-100000" b="-100000"/>
          </a:gradFill>
        </p:spPr>
        <p:txBody>
          <a:bodyPr wrap="square">
            <a:spAutoFit/>
          </a:bodyPr>
          <a:lstStyle/>
          <a:p>
            <a:pPr algn="ctr"/>
            <a:r>
              <a:rPr lang="es-ES" sz="2000" b="1" dirty="0" smtClean="0">
                <a:solidFill>
                  <a:schemeClr val="accent2">
                    <a:lumMod val="75000"/>
                  </a:schemeClr>
                </a:solidFill>
                <a:latin typeface="Arial" panose="020B0604020202020204" pitchFamily="34" charset="0"/>
                <a:cs typeface="Arial" panose="020B0604020202020204" pitchFamily="34" charset="0"/>
              </a:rPr>
              <a:t>Coordina </a:t>
            </a:r>
          </a:p>
          <a:p>
            <a:pPr algn="ctr"/>
            <a:r>
              <a:rPr lang="es-ES" dirty="0" smtClean="0">
                <a:solidFill>
                  <a:schemeClr val="accent2">
                    <a:lumMod val="75000"/>
                  </a:schemeClr>
                </a:solidFill>
                <a:latin typeface="Arial" panose="020B0604020202020204" pitchFamily="34" charset="0"/>
                <a:cs typeface="Arial" panose="020B0604020202020204" pitchFamily="34" charset="0"/>
              </a:rPr>
              <a:t>Acciones</a:t>
            </a:r>
            <a:r>
              <a:rPr lang="es-ES" dirty="0">
                <a:solidFill>
                  <a:schemeClr val="accent2">
                    <a:lumMod val="75000"/>
                  </a:schemeClr>
                </a:solidFill>
                <a:latin typeface="Arial" panose="020B0604020202020204" pitchFamily="34" charset="0"/>
                <a:cs typeface="Arial" panose="020B0604020202020204" pitchFamily="34" charset="0"/>
              </a:rPr>
              <a:t>, </a:t>
            </a:r>
            <a:endParaRPr lang="es-ES" dirty="0" smtClean="0">
              <a:solidFill>
                <a:schemeClr val="accent2">
                  <a:lumMod val="75000"/>
                </a:schemeClr>
              </a:solidFill>
              <a:latin typeface="Arial" panose="020B0604020202020204" pitchFamily="34" charset="0"/>
              <a:cs typeface="Arial" panose="020B0604020202020204" pitchFamily="34" charset="0"/>
            </a:endParaRPr>
          </a:p>
          <a:p>
            <a:pPr algn="ctr"/>
            <a:r>
              <a:rPr lang="es-ES" dirty="0" smtClean="0">
                <a:solidFill>
                  <a:schemeClr val="accent2">
                    <a:lumMod val="75000"/>
                  </a:schemeClr>
                </a:solidFill>
                <a:latin typeface="Arial" panose="020B0604020202020204" pitchFamily="34" charset="0"/>
                <a:cs typeface="Arial" panose="020B0604020202020204" pitchFamily="34" charset="0"/>
              </a:rPr>
              <a:t>Políticas y</a:t>
            </a:r>
          </a:p>
          <a:p>
            <a:pPr algn="ctr"/>
            <a:r>
              <a:rPr lang="es-ES" dirty="0" smtClean="0">
                <a:solidFill>
                  <a:schemeClr val="accent2">
                    <a:lumMod val="75000"/>
                  </a:schemeClr>
                </a:solidFill>
                <a:latin typeface="Arial" panose="020B0604020202020204" pitchFamily="34" charset="0"/>
                <a:cs typeface="Arial" panose="020B0604020202020204" pitchFamily="34" charset="0"/>
              </a:rPr>
              <a:t> Estrategias </a:t>
            </a:r>
          </a:p>
          <a:p>
            <a:pPr algn="ctr"/>
            <a:r>
              <a:rPr lang="es-ES" dirty="0" smtClean="0">
                <a:solidFill>
                  <a:schemeClr val="accent2">
                    <a:lumMod val="75000"/>
                  </a:schemeClr>
                </a:solidFill>
                <a:latin typeface="Arial" panose="020B0604020202020204" pitchFamily="34" charset="0"/>
                <a:cs typeface="Arial" panose="020B0604020202020204" pitchFamily="34" charset="0"/>
              </a:rPr>
              <a:t>sectoriales. </a:t>
            </a:r>
            <a:endParaRPr lang="es-ES" dirty="0">
              <a:solidFill>
                <a:schemeClr val="accent2">
                  <a:lumMod val="75000"/>
                </a:schemeClr>
              </a:solidFill>
              <a:latin typeface="Arial" panose="020B0604020202020204" pitchFamily="34" charset="0"/>
              <a:cs typeface="Arial" panose="020B0604020202020204" pitchFamily="34" charset="0"/>
            </a:endParaRPr>
          </a:p>
          <a:p>
            <a:pPr algn="ctr"/>
            <a:r>
              <a:rPr lang="es-ES" sz="2000" b="1" dirty="0" smtClean="0">
                <a:solidFill>
                  <a:schemeClr val="accent2">
                    <a:lumMod val="75000"/>
                  </a:schemeClr>
                </a:solidFill>
                <a:latin typeface="Arial" panose="020B0604020202020204" pitchFamily="34" charset="0"/>
                <a:cs typeface="Arial" panose="020B0604020202020204" pitchFamily="34" charset="0"/>
              </a:rPr>
              <a:t> </a:t>
            </a:r>
            <a:endParaRPr lang="es-ES" sz="1600" dirty="0">
              <a:solidFill>
                <a:schemeClr val="accent2">
                  <a:lumMod val="75000"/>
                </a:schemeClr>
              </a:solidFill>
              <a:latin typeface="Arial" panose="020B0604020202020204" pitchFamily="34" charset="0"/>
              <a:cs typeface="Arial" panose="020B0604020202020204" pitchFamily="34" charset="0"/>
            </a:endParaRPr>
          </a:p>
        </p:txBody>
      </p:sp>
      <p:sp>
        <p:nvSpPr>
          <p:cNvPr id="17" name="Flecha abajo 16"/>
          <p:cNvSpPr/>
          <p:nvPr/>
        </p:nvSpPr>
        <p:spPr>
          <a:xfrm>
            <a:off x="1472843" y="2807051"/>
            <a:ext cx="144016" cy="732331"/>
          </a:xfrm>
          <a:prstGeom prst="downArrow">
            <a:avLst/>
          </a:prstGeom>
          <a:solidFill>
            <a:srgbClr val="FD9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D900B"/>
              </a:solidFill>
            </a:endParaRPr>
          </a:p>
        </p:txBody>
      </p:sp>
      <p:sp>
        <p:nvSpPr>
          <p:cNvPr id="19" name="3 Rectángulo"/>
          <p:cNvSpPr/>
          <p:nvPr/>
        </p:nvSpPr>
        <p:spPr>
          <a:xfrm>
            <a:off x="140564" y="2097352"/>
            <a:ext cx="2808573" cy="646331"/>
          </a:xfrm>
          <a:prstGeom prst="rect">
            <a:avLst/>
          </a:prstGeom>
          <a:solidFill>
            <a:schemeClr val="bg1">
              <a:alpha val="43000"/>
            </a:schemeClr>
          </a:solidFill>
        </p:spPr>
        <p:txBody>
          <a:bodyPr wrap="square">
            <a:spAutoFit/>
          </a:bodyPr>
          <a:lstStyle/>
          <a:p>
            <a:pPr algn="ctr"/>
            <a:r>
              <a:rPr lang="es-ES" altLang="es-ES" sz="2200" b="1" spc="-150" dirty="0" smtClean="0">
                <a:solidFill>
                  <a:srgbClr val="0070C0"/>
                </a:solidFill>
                <a:latin typeface="Arial Black" panose="020B0A04020102020204" pitchFamily="34" charset="0"/>
                <a:cs typeface="Arial" panose="020B0604020202020204" pitchFamily="34" charset="0"/>
              </a:rPr>
              <a:t>Alta Comisionada </a:t>
            </a:r>
            <a:r>
              <a:rPr lang="es-ES" altLang="es-ES" sz="1400" spc="-150" dirty="0" smtClean="0">
                <a:solidFill>
                  <a:srgbClr val="0070C0"/>
                </a:solidFill>
                <a:latin typeface="Arial" panose="020B0604020202020204" pitchFamily="34" charset="0"/>
                <a:cs typeface="Arial" panose="020B0604020202020204" pitchFamily="34" charset="0"/>
              </a:rPr>
              <a:t>para la Agenda 2030</a:t>
            </a:r>
            <a:endParaRPr lang="es-ES" altLang="es-ES" sz="1400" dirty="0" smtClean="0">
              <a:solidFill>
                <a:srgbClr val="0070C0"/>
              </a:solidFill>
              <a:latin typeface="Arial" panose="020B0604020202020204" pitchFamily="34" charset="0"/>
              <a:cs typeface="Arial" panose="020B0604020202020204" pitchFamily="34" charset="0"/>
            </a:endParaRP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317443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15917"/>
            <a:ext cx="5148064" cy="3729381"/>
          </a:xfrm>
          <a:prstGeom prst="rect">
            <a:avLst/>
          </a:prstGeom>
          <a:blipFill dpi="0" rotWithShape="1">
            <a:blip r:embed="rId2">
              <a:alphaModFix amt="25000"/>
            </a:blip>
            <a:srcRect/>
            <a:stretch>
              <a:fillRect l="-20229"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2915444" y="836712"/>
            <a:ext cx="6214041" cy="4723479"/>
          </a:xfrm>
          <a:prstGeom prst="rect">
            <a:avLst/>
          </a:prstGeom>
          <a:solidFill>
            <a:schemeClr val="bg1">
              <a:lumMod val="85000"/>
              <a:alpha val="65000"/>
            </a:schemeClr>
          </a:solidFill>
        </p:spPr>
        <p:txBody>
          <a:bodyPr wrap="square" rtlCol="0">
            <a:spAutoFit/>
          </a:bodyPr>
          <a:lstStyle/>
          <a:p>
            <a:endParaRPr lang="es-ES" sz="2000" dirty="0"/>
          </a:p>
        </p:txBody>
      </p:sp>
      <p:sp>
        <p:nvSpPr>
          <p:cNvPr id="18" name="Forma libre 17"/>
          <p:cNvSpPr/>
          <p:nvPr/>
        </p:nvSpPr>
        <p:spPr>
          <a:xfrm>
            <a:off x="-905" y="4293096"/>
            <a:ext cx="9146823" cy="256966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702561"/>
              <a:gd name="connsiteX1" fmla="*/ 2971800 w 9165844"/>
              <a:gd name="connsiteY1" fmla="*/ 1582718 h 3702561"/>
              <a:gd name="connsiteX2" fmla="*/ 9165844 w 9165844"/>
              <a:gd name="connsiteY2" fmla="*/ 1588868 h 3702561"/>
              <a:gd name="connsiteX3" fmla="*/ 9144000 w 9165844"/>
              <a:gd name="connsiteY3" fmla="*/ 3683000 h 3702561"/>
              <a:gd name="connsiteX4" fmla="*/ 8731 w 9165844"/>
              <a:gd name="connsiteY4" fmla="*/ 3702561 h 3702561"/>
              <a:gd name="connsiteX5" fmla="*/ 0 w 9165844"/>
              <a:gd name="connsiteY5" fmla="*/ 0 h 3702561"/>
              <a:gd name="connsiteX0" fmla="*/ 1552 w 9157871"/>
              <a:gd name="connsiteY0" fmla="*/ 0 h 3702561"/>
              <a:gd name="connsiteX1" fmla="*/ 2963827 w 9157871"/>
              <a:gd name="connsiteY1" fmla="*/ 1582718 h 3702561"/>
              <a:gd name="connsiteX2" fmla="*/ 9157871 w 9157871"/>
              <a:gd name="connsiteY2" fmla="*/ 1588868 h 3702561"/>
              <a:gd name="connsiteX3" fmla="*/ 9136027 w 9157871"/>
              <a:gd name="connsiteY3" fmla="*/ 3683000 h 3702561"/>
              <a:gd name="connsiteX4" fmla="*/ 758 w 9157871"/>
              <a:gd name="connsiteY4" fmla="*/ 3702561 h 3702561"/>
              <a:gd name="connsiteX5" fmla="*/ 1552 w 9157871"/>
              <a:gd name="connsiteY5" fmla="*/ 0 h 3702561"/>
              <a:gd name="connsiteX0" fmla="*/ 1552 w 9145964"/>
              <a:gd name="connsiteY0" fmla="*/ 0 h 3702561"/>
              <a:gd name="connsiteX1" fmla="*/ 2963827 w 9145964"/>
              <a:gd name="connsiteY1" fmla="*/ 1582718 h 3702561"/>
              <a:gd name="connsiteX2" fmla="*/ 9145964 w 9145964"/>
              <a:gd name="connsiteY2" fmla="*/ 1588869 h 3702561"/>
              <a:gd name="connsiteX3" fmla="*/ 9136027 w 9145964"/>
              <a:gd name="connsiteY3" fmla="*/ 3683000 h 3702561"/>
              <a:gd name="connsiteX4" fmla="*/ 758 w 9145964"/>
              <a:gd name="connsiteY4" fmla="*/ 3702561 h 3702561"/>
              <a:gd name="connsiteX5" fmla="*/ 1552 w 9145964"/>
              <a:gd name="connsiteY5" fmla="*/ 0 h 3702561"/>
              <a:gd name="connsiteX0" fmla="*/ 1552 w 9146823"/>
              <a:gd name="connsiteY0" fmla="*/ 0 h 3702561"/>
              <a:gd name="connsiteX1" fmla="*/ 2963827 w 9146823"/>
              <a:gd name="connsiteY1" fmla="*/ 1582718 h 3702561"/>
              <a:gd name="connsiteX2" fmla="*/ 9145964 w 9146823"/>
              <a:gd name="connsiteY2" fmla="*/ 1588869 h 3702561"/>
              <a:gd name="connsiteX3" fmla="*/ 9145552 w 9146823"/>
              <a:gd name="connsiteY3" fmla="*/ 3693293 h 3702561"/>
              <a:gd name="connsiteX4" fmla="*/ 758 w 9146823"/>
              <a:gd name="connsiteY4" fmla="*/ 3702561 h 3702561"/>
              <a:gd name="connsiteX5" fmla="*/ 1552 w 9146823"/>
              <a:gd name="connsiteY5" fmla="*/ 0 h 37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6823" h="3702561">
                <a:moveTo>
                  <a:pt x="1552" y="0"/>
                </a:moveTo>
                <a:lnTo>
                  <a:pt x="2963827" y="1582718"/>
                </a:lnTo>
                <a:lnTo>
                  <a:pt x="9145964" y="1588869"/>
                </a:lnTo>
                <a:cubicBezTo>
                  <a:pt x="9141731" y="2156136"/>
                  <a:pt x="9149785" y="3126026"/>
                  <a:pt x="9145552" y="3693293"/>
                </a:cubicBezTo>
                <a:lnTo>
                  <a:pt x="758" y="3702561"/>
                </a:lnTo>
                <a:cubicBezTo>
                  <a:pt x="-2152" y="2468374"/>
                  <a:pt x="4462" y="1234187"/>
                  <a:pt x="1552" y="0"/>
                </a:cubicBez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3419872" y="188640"/>
            <a:ext cx="5726046" cy="523220"/>
          </a:xfrm>
          <a:prstGeom prst="rect">
            <a:avLst/>
          </a:prstGeom>
          <a:noFill/>
        </p:spPr>
        <p:txBody>
          <a:bodyPr wrap="square" rtlCol="0">
            <a:spAutoFit/>
          </a:bodyPr>
          <a:lstStyle/>
          <a:p>
            <a:pPr algn="r"/>
            <a:r>
              <a:rPr lang="es-ES" sz="2800" b="1" dirty="0" smtClean="0">
                <a:solidFill>
                  <a:schemeClr val="bg1"/>
                </a:solidFill>
                <a:latin typeface="+mj-lt"/>
              </a:rPr>
              <a:t>Proceso de elaboración</a:t>
            </a:r>
            <a:endParaRPr lang="es-ES" sz="2400" b="1" dirty="0" smtClean="0">
              <a:solidFill>
                <a:schemeClr val="bg1"/>
              </a:solidFill>
              <a:latin typeface="+mj-lt"/>
            </a:endParaRPr>
          </a:p>
        </p:txBody>
      </p:sp>
      <p:sp>
        <p:nvSpPr>
          <p:cNvPr id="7" name="3 Rectángulo"/>
          <p:cNvSpPr/>
          <p:nvPr/>
        </p:nvSpPr>
        <p:spPr>
          <a:xfrm>
            <a:off x="179512" y="921819"/>
            <a:ext cx="2735932" cy="769441"/>
          </a:xfrm>
          <a:prstGeom prst="rect">
            <a:avLst/>
          </a:prstGeom>
          <a:solidFill>
            <a:schemeClr val="bg1">
              <a:alpha val="43000"/>
            </a:schemeClr>
          </a:solidFill>
        </p:spPr>
        <p:txBody>
          <a:bodyPr wrap="square">
            <a:spAutoFit/>
          </a:bodyPr>
          <a:lstStyle/>
          <a:p>
            <a:r>
              <a:rPr lang="es-ES" altLang="es-ES" sz="2200" b="1" dirty="0">
                <a:solidFill>
                  <a:schemeClr val="accent2">
                    <a:lumMod val="75000"/>
                  </a:schemeClr>
                </a:solidFill>
                <a:latin typeface="Arial Black" panose="020B0A04020102020204" pitchFamily="34" charset="0"/>
                <a:cs typeface="Arial" panose="020B0604020202020204" pitchFamily="34" charset="0"/>
              </a:rPr>
              <a:t>Agenda Urbana Española</a:t>
            </a:r>
          </a:p>
        </p:txBody>
      </p:sp>
      <p:sp>
        <p:nvSpPr>
          <p:cNvPr id="9" name="Rectángulo 2"/>
          <p:cNvSpPr/>
          <p:nvPr/>
        </p:nvSpPr>
        <p:spPr>
          <a:xfrm>
            <a:off x="-8272818" y="-628456"/>
            <a:ext cx="7923697" cy="707886"/>
          </a:xfrm>
          <a:prstGeom prst="rect">
            <a:avLst/>
          </a:prstGeom>
        </p:spPr>
        <p:txBody>
          <a:bodyPr wrap="square">
            <a:spAutoFit/>
          </a:bodyPr>
          <a:lstStyle/>
          <a:p>
            <a:pPr marL="285750" indent="-285750" algn="just">
              <a:buFont typeface="Wingdings" panose="05000000000000000000" pitchFamily="2" charset="2"/>
              <a:buChar char="ü"/>
            </a:pPr>
            <a:endParaRPr lang="es-ES" sz="2000" b="1" dirty="0">
              <a:solidFill>
                <a:schemeClr val="accent2">
                  <a:lumMod val="75000"/>
                </a:schemeClr>
              </a:solidFill>
              <a:latin typeface="Arial Narrow" panose="020B0606020202030204" pitchFamily="34" charset="0"/>
              <a:ea typeface="Calibri" panose="020F0502020204030204" pitchFamily="34" charset="0"/>
              <a:cs typeface="Arial" panose="020B0604020202020204" pitchFamily="34" charset="0"/>
            </a:endParaRPr>
          </a:p>
          <a:p>
            <a:pPr algn="just">
              <a:spcAft>
                <a:spcPts val="0"/>
              </a:spcAft>
            </a:pPr>
            <a:endParaRPr lang="es-ES" sz="2000" dirty="0" smtClean="0">
              <a:solidFill>
                <a:srgbClr val="444444"/>
              </a:solidFill>
              <a:latin typeface="Verdana" panose="020B0604030504040204" pitchFamily="34" charset="0"/>
              <a:ea typeface="Times New Roman" panose="02020603050405020304" pitchFamily="18" charset="0"/>
              <a:cs typeface="Arial" panose="020B0604020202020204" pitchFamily="34" charset="0"/>
            </a:endParaRPr>
          </a:p>
        </p:txBody>
      </p:sp>
      <p:sp>
        <p:nvSpPr>
          <p:cNvPr id="14" name="Rectángulo 7"/>
          <p:cNvSpPr/>
          <p:nvPr/>
        </p:nvSpPr>
        <p:spPr>
          <a:xfrm>
            <a:off x="3231382" y="2143069"/>
            <a:ext cx="5301429" cy="3200876"/>
          </a:xfrm>
          <a:prstGeom prst="rect">
            <a:avLst/>
          </a:prstGeom>
        </p:spPr>
        <p:txBody>
          <a:bodyPr wrap="square">
            <a:spAutoFit/>
          </a:bodyPr>
          <a:lstStyle/>
          <a:p>
            <a:pPr algn="just"/>
            <a:endParaRPr lang="es-ES" b="1" dirty="0" smtClean="0">
              <a:solidFill>
                <a:schemeClr val="accent2">
                  <a:lumMod val="50000"/>
                </a:schemeClr>
              </a:solidFill>
              <a:latin typeface="Arial Black" panose="020B0A04020102020204" pitchFamily="34" charset="0"/>
              <a:cs typeface="Arial" panose="020B0604020202020204" pitchFamily="34" charset="0"/>
            </a:endParaRPr>
          </a:p>
          <a:p>
            <a:pPr algn="just"/>
            <a:r>
              <a:rPr lang="es-ES" b="1" dirty="0" smtClean="0">
                <a:solidFill>
                  <a:schemeClr val="accent2">
                    <a:lumMod val="50000"/>
                  </a:schemeClr>
                </a:solidFill>
                <a:latin typeface="Arial Black" panose="020B0A04020102020204" pitchFamily="34" charset="0"/>
                <a:cs typeface="Arial" panose="020B0604020202020204" pitchFamily="34" charset="0"/>
              </a:rPr>
              <a:t>                 GRUPOS DE TRABAJO</a:t>
            </a:r>
          </a:p>
          <a:p>
            <a:pPr algn="just"/>
            <a:endParaRPr lang="es-ES" b="1" dirty="0">
              <a:solidFill>
                <a:schemeClr val="accent2">
                  <a:lumMod val="50000"/>
                </a:schemeClr>
              </a:solidFill>
              <a:latin typeface="Arial Black" panose="020B0A04020102020204" pitchFamily="34" charset="0"/>
              <a:cs typeface="Arial" panose="020B0604020202020204" pitchFamily="34" charset="0"/>
            </a:endParaRPr>
          </a:p>
          <a:p>
            <a:pPr marL="622300" lvl="1" indent="-541338" algn="just">
              <a:spcBef>
                <a:spcPts val="600"/>
              </a:spcBef>
              <a:buFont typeface="Arial" panose="020B0604020202020204" pitchFamily="34" charset="0"/>
              <a:buChar char="•"/>
            </a:pPr>
            <a:r>
              <a:rPr lang="es-ES" sz="1600" b="1" dirty="0" smtClean="0">
                <a:solidFill>
                  <a:schemeClr val="accent2">
                    <a:lumMod val="75000"/>
                  </a:schemeClr>
                </a:solidFill>
                <a:latin typeface="Arial" panose="020B0604020202020204" pitchFamily="34" charset="0"/>
                <a:cs typeface="Arial" panose="020B0604020202020204" pitchFamily="34" charset="0"/>
              </a:rPr>
              <a:t>Los Ministerios</a:t>
            </a:r>
            <a:endParaRPr lang="es-ES" sz="1600" b="1" dirty="0">
              <a:solidFill>
                <a:schemeClr val="accent2">
                  <a:lumMod val="75000"/>
                </a:schemeClr>
              </a:solidFill>
              <a:latin typeface="Arial" panose="020B0604020202020204" pitchFamily="34" charset="0"/>
              <a:cs typeface="Arial" panose="020B0604020202020204" pitchFamily="34" charset="0"/>
            </a:endParaRPr>
          </a:p>
          <a:p>
            <a:pPr marL="622300" lvl="1" indent="-541338" algn="just">
              <a:spcBef>
                <a:spcPts val="600"/>
              </a:spcBef>
              <a:buFont typeface="Arial" panose="020B0604020202020204" pitchFamily="34" charset="0"/>
              <a:buChar char="•"/>
            </a:pPr>
            <a:r>
              <a:rPr lang="es-ES" sz="1600" b="1" dirty="0" smtClean="0">
                <a:solidFill>
                  <a:schemeClr val="accent2">
                    <a:lumMod val="75000"/>
                  </a:schemeClr>
                </a:solidFill>
                <a:latin typeface="Arial" panose="020B0604020202020204" pitchFamily="34" charset="0"/>
                <a:cs typeface="Arial" panose="020B0604020202020204" pitchFamily="34" charset="0"/>
              </a:rPr>
              <a:t>Las </a:t>
            </a:r>
            <a:r>
              <a:rPr lang="es-ES" sz="1600" b="1" dirty="0">
                <a:solidFill>
                  <a:schemeClr val="accent2">
                    <a:lumMod val="75000"/>
                  </a:schemeClr>
                </a:solidFill>
                <a:latin typeface="Arial" panose="020B0604020202020204" pitchFamily="34" charset="0"/>
                <a:cs typeface="Arial" panose="020B0604020202020204" pitchFamily="34" charset="0"/>
              </a:rPr>
              <a:t>Comunidades Autónomas y la Federación Española de Municipios y Provincias </a:t>
            </a:r>
            <a:r>
              <a:rPr lang="es-ES" sz="1600" dirty="0">
                <a:solidFill>
                  <a:schemeClr val="accent2">
                    <a:lumMod val="75000"/>
                  </a:schemeClr>
                </a:solidFill>
                <a:latin typeface="Arial" panose="020B0604020202020204" pitchFamily="34" charset="0"/>
                <a:cs typeface="Arial" panose="020B0604020202020204" pitchFamily="34" charset="0"/>
              </a:rPr>
              <a:t>(FEMP), además de la </a:t>
            </a:r>
            <a:r>
              <a:rPr lang="es-ES" sz="1600" b="1" dirty="0">
                <a:solidFill>
                  <a:schemeClr val="accent2">
                    <a:lumMod val="75000"/>
                  </a:schemeClr>
                </a:solidFill>
                <a:latin typeface="Arial" panose="020B0604020202020204" pitchFamily="34" charset="0"/>
                <a:cs typeface="Arial" panose="020B0604020202020204" pitchFamily="34" charset="0"/>
              </a:rPr>
              <a:t>Red de Iniciativas Urbanas (RIU).</a:t>
            </a:r>
          </a:p>
          <a:p>
            <a:pPr marL="622300" lvl="1" indent="-541338" algn="just">
              <a:spcBef>
                <a:spcPts val="600"/>
              </a:spcBef>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El </a:t>
            </a:r>
            <a:r>
              <a:rPr lang="es-ES" sz="1600" b="1" dirty="0">
                <a:solidFill>
                  <a:schemeClr val="accent2">
                    <a:lumMod val="75000"/>
                  </a:schemeClr>
                </a:solidFill>
                <a:latin typeface="Arial" panose="020B0604020202020204" pitchFamily="34" charset="0"/>
                <a:cs typeface="Arial" panose="020B0604020202020204" pitchFamily="34" charset="0"/>
              </a:rPr>
              <a:t>sector profesional y el sector privado </a:t>
            </a:r>
            <a:r>
              <a:rPr lang="es-ES" sz="1600" dirty="0">
                <a:solidFill>
                  <a:schemeClr val="accent2">
                    <a:lumMod val="75000"/>
                  </a:schemeClr>
                </a:solidFill>
                <a:latin typeface="Arial" panose="020B0604020202020204" pitchFamily="34" charset="0"/>
                <a:cs typeface="Arial" panose="020B0604020202020204" pitchFamily="34" charset="0"/>
              </a:rPr>
              <a:t>relacionados con los temas urbanos y</a:t>
            </a:r>
          </a:p>
          <a:p>
            <a:pPr marL="622300" lvl="1" indent="-541338" algn="just">
              <a:spcBef>
                <a:spcPts val="600"/>
              </a:spcBef>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El </a:t>
            </a:r>
            <a:r>
              <a:rPr lang="es-ES" sz="1600" b="1" dirty="0">
                <a:solidFill>
                  <a:schemeClr val="accent2">
                    <a:lumMod val="75000"/>
                  </a:schemeClr>
                </a:solidFill>
                <a:latin typeface="Arial" panose="020B0604020202020204" pitchFamily="34" charset="0"/>
                <a:cs typeface="Arial" panose="020B0604020202020204" pitchFamily="34" charset="0"/>
              </a:rPr>
              <a:t>tercer sector</a:t>
            </a:r>
            <a:r>
              <a:rPr lang="es-ES" sz="1600" dirty="0">
                <a:solidFill>
                  <a:schemeClr val="accent2">
                    <a:lumMod val="75000"/>
                  </a:schemeClr>
                </a:solidFill>
                <a:latin typeface="Arial" panose="020B0604020202020204" pitchFamily="34" charset="0"/>
                <a:cs typeface="Arial" panose="020B0604020202020204" pitchFamily="34" charset="0"/>
              </a:rPr>
              <a:t>: sociedad civil, universidades, </a:t>
            </a:r>
            <a:r>
              <a:rPr lang="es-ES" sz="1600" dirty="0" smtClean="0">
                <a:solidFill>
                  <a:schemeClr val="accent2">
                    <a:lumMod val="75000"/>
                  </a:schemeClr>
                </a:solidFill>
                <a:latin typeface="Arial" panose="020B0604020202020204" pitchFamily="34" charset="0"/>
                <a:cs typeface="Arial" panose="020B0604020202020204" pitchFamily="34" charset="0"/>
              </a:rPr>
              <a:t>etc</a:t>
            </a:r>
            <a:r>
              <a:rPr lang="es-ES" sz="1600" dirty="0">
                <a:solidFill>
                  <a:schemeClr val="accent2">
                    <a:lumMod val="75000"/>
                  </a:schemeClr>
                </a:solidFill>
                <a:latin typeface="Arial" panose="020B0604020202020204" pitchFamily="34" charset="0"/>
                <a:cs typeface="Arial" panose="020B0604020202020204" pitchFamily="34" charset="0"/>
              </a:rPr>
              <a:t>.</a:t>
            </a:r>
          </a:p>
        </p:txBody>
      </p:sp>
      <p:sp>
        <p:nvSpPr>
          <p:cNvPr id="4" name="Rectángulo 3"/>
          <p:cNvSpPr/>
          <p:nvPr/>
        </p:nvSpPr>
        <p:spPr>
          <a:xfrm>
            <a:off x="251521" y="5635265"/>
            <a:ext cx="8712968" cy="646331"/>
          </a:xfrm>
          <a:prstGeom prst="rect">
            <a:avLst/>
          </a:prstGeom>
          <a:noFill/>
        </p:spPr>
        <p:txBody>
          <a:bodyPr wrap="square" rtlCol="0">
            <a:spAutoFit/>
          </a:bodyPr>
          <a:lstStyle/>
          <a:p>
            <a:pPr algn="ctr"/>
            <a:r>
              <a:rPr lang="es-ES" i="1" dirty="0">
                <a:latin typeface="Arial" panose="020B0604020202020204" pitchFamily="34" charset="0"/>
                <a:cs typeface="Arial" panose="020B0604020202020204" pitchFamily="34" charset="0"/>
              </a:rPr>
              <a:t>Las poblaciones, las actividades económicas, las interacciones sociales y culturales y las repercusiones </a:t>
            </a:r>
            <a:r>
              <a:rPr lang="es-ES" i="1" dirty="0" smtClean="0">
                <a:latin typeface="Arial" panose="020B0604020202020204" pitchFamily="34" charset="0"/>
                <a:cs typeface="Arial" panose="020B0604020202020204" pitchFamily="34" charset="0"/>
              </a:rPr>
              <a:t>ambientales </a:t>
            </a:r>
            <a:r>
              <a:rPr lang="es-ES" b="1" i="1" dirty="0">
                <a:latin typeface="Arial" panose="020B0604020202020204" pitchFamily="34" charset="0"/>
                <a:cs typeface="Arial" panose="020B0604020202020204" pitchFamily="34" charset="0"/>
              </a:rPr>
              <a:t>se concentran </a:t>
            </a:r>
            <a:r>
              <a:rPr lang="es-ES" i="1" dirty="0">
                <a:latin typeface="Arial" panose="020B0604020202020204" pitchFamily="34" charset="0"/>
                <a:cs typeface="Arial" panose="020B0604020202020204" pitchFamily="34" charset="0"/>
              </a:rPr>
              <a:t>cada vez más en las </a:t>
            </a:r>
            <a:r>
              <a:rPr lang="es-ES" b="1" i="1" dirty="0">
                <a:latin typeface="Arial" panose="020B0604020202020204" pitchFamily="34" charset="0"/>
                <a:cs typeface="Arial" panose="020B0604020202020204" pitchFamily="34" charset="0"/>
              </a:rPr>
              <a:t>ciudades</a:t>
            </a:r>
            <a:r>
              <a:rPr lang="es-E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16" name="CuadroTexto 15"/>
          <p:cNvSpPr txBox="1"/>
          <p:nvPr/>
        </p:nvSpPr>
        <p:spPr>
          <a:xfrm>
            <a:off x="3265170" y="978574"/>
            <a:ext cx="2527404" cy="1169551"/>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pPr algn="just"/>
            <a:r>
              <a:rPr lang="es-ES" sz="1400" b="1" dirty="0" smtClean="0">
                <a:solidFill>
                  <a:schemeClr val="accent2">
                    <a:lumMod val="75000"/>
                  </a:schemeClr>
                </a:solidFill>
                <a:latin typeface="Arial" panose="020B0604020202020204" pitchFamily="34" charset="0"/>
                <a:cs typeface="Arial" panose="020B0604020202020204" pitchFamily="34" charset="0"/>
              </a:rPr>
              <a:t>Marco </a:t>
            </a:r>
            <a:r>
              <a:rPr lang="es-ES" sz="1400" b="1" dirty="0">
                <a:solidFill>
                  <a:schemeClr val="accent2">
                    <a:lumMod val="75000"/>
                  </a:schemeClr>
                </a:solidFill>
                <a:latin typeface="Arial" panose="020B0604020202020204" pitchFamily="34" charset="0"/>
                <a:cs typeface="Arial" panose="020B0604020202020204" pitchFamily="34" charset="0"/>
              </a:rPr>
              <a:t>estratégico </a:t>
            </a:r>
            <a:r>
              <a:rPr lang="es-ES" sz="1400" dirty="0">
                <a:solidFill>
                  <a:schemeClr val="accent2">
                    <a:lumMod val="75000"/>
                  </a:schemeClr>
                </a:solidFill>
                <a:latin typeface="Arial" panose="020B0604020202020204" pitchFamily="34" charset="0"/>
                <a:cs typeface="Arial" panose="020B0604020202020204" pitchFamily="34" charset="0"/>
              </a:rPr>
              <a:t>para orientar el sentido de las políticas urbanas sostenibles con objetivos sociales, ambientales y </a:t>
            </a:r>
            <a:r>
              <a:rPr lang="es-ES" sz="1400" dirty="0" smtClean="0">
                <a:solidFill>
                  <a:schemeClr val="accent2">
                    <a:lumMod val="75000"/>
                  </a:schemeClr>
                </a:solidFill>
                <a:latin typeface="Arial" panose="020B0604020202020204" pitchFamily="34" charset="0"/>
                <a:cs typeface="Arial" panose="020B0604020202020204" pitchFamily="34" charset="0"/>
              </a:rPr>
              <a:t>económicos</a:t>
            </a:r>
            <a:endParaRPr lang="es-ES" sz="1400" dirty="0">
              <a:solidFill>
                <a:schemeClr val="accent2">
                  <a:lumMod val="75000"/>
                </a:schemeClr>
              </a:solidFill>
              <a:latin typeface="Arial" panose="020B0604020202020204" pitchFamily="34" charset="0"/>
              <a:cs typeface="Arial" panose="020B0604020202020204" pitchFamily="34" charset="0"/>
            </a:endParaRPr>
          </a:p>
        </p:txBody>
      </p:sp>
      <p:sp>
        <p:nvSpPr>
          <p:cNvPr id="17" name="CuadroTexto 16"/>
          <p:cNvSpPr txBox="1"/>
          <p:nvPr/>
        </p:nvSpPr>
        <p:spPr>
          <a:xfrm>
            <a:off x="6048335" y="1069135"/>
            <a:ext cx="2537711" cy="861774"/>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600">
                <a:solidFill>
                  <a:schemeClr val="accent2">
                    <a:lumMod val="75000"/>
                  </a:schemeClr>
                </a:solidFill>
                <a:latin typeface="Arial" panose="020B0604020202020204" pitchFamily="34" charset="0"/>
                <a:cs typeface="Arial" panose="020B0604020202020204" pitchFamily="34" charset="0"/>
              </a:defRPr>
            </a:lvl1pPr>
          </a:lstStyle>
          <a:p>
            <a:r>
              <a:rPr lang="es-ES" b="1" dirty="0" smtClean="0"/>
              <a:t>Sin rango normativo:</a:t>
            </a:r>
            <a:r>
              <a:rPr lang="es-ES" dirty="0" smtClean="0"/>
              <a:t> voluntariedad en la aplicación</a:t>
            </a:r>
            <a:endParaRPr lang="es-ES" dirty="0"/>
          </a:p>
          <a:p>
            <a:endParaRPr lang="es-ES" sz="200" dirty="0"/>
          </a:p>
        </p:txBody>
      </p: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95" y="1713943"/>
            <a:ext cx="2520280" cy="3564047"/>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80581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6879" y="1962021"/>
            <a:ext cx="4104456" cy="3096344"/>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15444" y="836712"/>
            <a:ext cx="6214041" cy="4723479"/>
          </a:xfrm>
          <a:prstGeom prst="rect">
            <a:avLst/>
          </a:prstGeom>
          <a:solidFill>
            <a:schemeClr val="accent1">
              <a:lumMod val="20000"/>
              <a:lumOff val="80000"/>
              <a:alpha val="65000"/>
            </a:schemeClr>
          </a:solidFill>
        </p:spPr>
        <p:txBody>
          <a:bodyPr wrap="square" rtlCol="0">
            <a:spAutoFit/>
          </a:bodyPr>
          <a:lstStyle/>
          <a:p>
            <a:endParaRPr lang="es-ES" sz="2000" dirty="0"/>
          </a:p>
        </p:txBody>
      </p:sp>
      <p:sp>
        <p:nvSpPr>
          <p:cNvPr id="13" name="Forma libre 12"/>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r>
              <a:rPr lang="es-ES" i="1" dirty="0"/>
              <a:t>España está, en principio, en </a:t>
            </a:r>
            <a:r>
              <a:rPr lang="es-ES" b="1" i="1" dirty="0"/>
              <a:t>una buena posición de partida</a:t>
            </a:r>
            <a:r>
              <a:rPr lang="es-ES" i="1" dirty="0"/>
              <a:t>, pero aún existen retos importantes</a:t>
            </a:r>
          </a:p>
        </p:txBody>
      </p:sp>
      <p:sp>
        <p:nvSpPr>
          <p:cNvPr id="6" name="CuadroTexto 5"/>
          <p:cNvSpPr txBox="1"/>
          <p:nvPr/>
        </p:nvSpPr>
        <p:spPr>
          <a:xfrm>
            <a:off x="3419872" y="188640"/>
            <a:ext cx="5709613" cy="523220"/>
          </a:xfrm>
          <a:prstGeom prst="rect">
            <a:avLst/>
          </a:prstGeom>
          <a:noFill/>
        </p:spPr>
        <p:txBody>
          <a:bodyPr wrap="square" rtlCol="0">
            <a:spAutoFit/>
          </a:bodyPr>
          <a:lstStyle/>
          <a:p>
            <a:pPr algn="r"/>
            <a:r>
              <a:rPr lang="es-ES" sz="2800" b="1" dirty="0" smtClean="0">
                <a:solidFill>
                  <a:schemeClr val="bg1"/>
                </a:solidFill>
                <a:latin typeface="+mj-lt"/>
              </a:rPr>
              <a:t>Contenidos de la AUE</a:t>
            </a:r>
            <a:endParaRPr lang="es-ES" sz="2400" b="1" dirty="0" smtClean="0">
              <a:solidFill>
                <a:schemeClr val="bg1"/>
              </a:solidFill>
              <a:latin typeface="+mj-lt"/>
            </a:endParaRPr>
          </a:p>
        </p:txBody>
      </p:sp>
      <p:sp>
        <p:nvSpPr>
          <p:cNvPr id="10" name="Rectángulo 9"/>
          <p:cNvSpPr/>
          <p:nvPr/>
        </p:nvSpPr>
        <p:spPr>
          <a:xfrm>
            <a:off x="142852" y="908159"/>
            <a:ext cx="3148976" cy="4176464"/>
          </a:xfrm>
          <a:prstGeom prst="rect">
            <a:avLst/>
          </a:prstGeom>
          <a:solidFill>
            <a:schemeClr val="bg1"/>
          </a:solidFill>
        </p:spPr>
        <p:txBody>
          <a:bodyPr wrap="square">
            <a:spAutoFit/>
          </a:bodyPr>
          <a:lstStyle/>
          <a:p>
            <a:r>
              <a:rPr lang="es-ES" b="1" dirty="0" smtClean="0">
                <a:solidFill>
                  <a:schemeClr val="accent2">
                    <a:lumMod val="75000"/>
                  </a:schemeClr>
                </a:solidFill>
                <a:latin typeface="Arial" panose="020B0604020202020204" pitchFamily="34" charset="0"/>
                <a:cs typeface="Arial" panose="020B0604020202020204" pitchFamily="34" charset="0"/>
              </a:rPr>
              <a:t>Índice de contenidos:</a:t>
            </a:r>
          </a:p>
          <a:p>
            <a:endParaRPr lang="es-ES" b="1" dirty="0" smtClean="0">
              <a:solidFill>
                <a:schemeClr val="accent2">
                  <a:lumMod val="75000"/>
                </a:schemeClr>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400" b="1" dirty="0">
                <a:solidFill>
                  <a:schemeClr val="accent2">
                    <a:lumMod val="75000"/>
                  </a:schemeClr>
                </a:solidFill>
                <a:latin typeface="Arial" panose="020B0604020202020204" pitchFamily="34" charset="0"/>
                <a:cs typeface="Arial" panose="020B0604020202020204" pitchFamily="34" charset="0"/>
              </a:rPr>
              <a:t>Diagnóstico</a:t>
            </a:r>
            <a:r>
              <a:rPr lang="es-ES" sz="1400" dirty="0">
                <a:solidFill>
                  <a:schemeClr val="accent2">
                    <a:lumMod val="75000"/>
                  </a:schemeClr>
                </a:solidFill>
                <a:latin typeface="Arial" panose="020B0604020202020204" pitchFamily="34" charset="0"/>
                <a:cs typeface="Arial" panose="020B0604020202020204" pitchFamily="34" charset="0"/>
              </a:rPr>
              <a:t> </a:t>
            </a:r>
            <a:r>
              <a:rPr lang="es-ES" sz="1200" dirty="0" smtClean="0">
                <a:solidFill>
                  <a:schemeClr val="accent2">
                    <a:lumMod val="75000"/>
                  </a:schemeClr>
                </a:solidFill>
                <a:latin typeface="Arial" panose="020B0604020202020204" pitchFamily="34" charset="0"/>
                <a:cs typeface="Arial" panose="020B0604020202020204" pitchFamily="34" charset="0"/>
              </a:rPr>
              <a:t>de situación y </a:t>
            </a:r>
            <a:r>
              <a:rPr lang="es-ES" sz="1200" dirty="0">
                <a:solidFill>
                  <a:schemeClr val="accent2">
                    <a:lumMod val="75000"/>
                  </a:schemeClr>
                </a:solidFill>
                <a:latin typeface="Arial" panose="020B0604020202020204" pitchFamily="34" charset="0"/>
                <a:cs typeface="Arial" panose="020B0604020202020204" pitchFamily="34" charset="0"/>
              </a:rPr>
              <a:t>punto de partida de la realidad urbana y rural en España</a:t>
            </a:r>
            <a:r>
              <a:rPr lang="es-ES" sz="1400" dirty="0">
                <a:solidFill>
                  <a:schemeClr val="accent2">
                    <a:lumMod val="75000"/>
                  </a:schemeClr>
                </a:solidFill>
                <a:latin typeface="Arial" panose="020B0604020202020204" pitchFamily="34" charset="0"/>
                <a:cs typeface="Arial" panose="020B0604020202020204" pitchFamily="34" charset="0"/>
              </a:rPr>
              <a:t>. </a:t>
            </a:r>
            <a:endParaRPr lang="es-ES" sz="1400" dirty="0" smtClean="0">
              <a:solidFill>
                <a:schemeClr val="accent2">
                  <a:lumMod val="75000"/>
                </a:schemeClr>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endParaRPr lang="es-ES" sz="1400" dirty="0">
              <a:solidFill>
                <a:schemeClr val="accent2">
                  <a:lumMod val="75000"/>
                </a:schemeClr>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400" b="1" dirty="0">
                <a:solidFill>
                  <a:schemeClr val="accent2">
                    <a:lumMod val="75000"/>
                  </a:schemeClr>
                </a:solidFill>
                <a:latin typeface="Arial" panose="020B0604020202020204" pitchFamily="34" charset="0"/>
                <a:cs typeface="Arial" panose="020B0604020202020204" pitchFamily="34" charset="0"/>
              </a:rPr>
              <a:t>Marco estratégico</a:t>
            </a:r>
            <a:r>
              <a:rPr lang="es-ES" sz="1400" dirty="0">
                <a:solidFill>
                  <a:schemeClr val="accent2">
                    <a:lumMod val="75000"/>
                  </a:schemeClr>
                </a:solidFill>
                <a:latin typeface="Arial" panose="020B0604020202020204" pitchFamily="34" charset="0"/>
                <a:cs typeface="Arial" panose="020B0604020202020204" pitchFamily="34" charset="0"/>
              </a:rPr>
              <a:t>, </a:t>
            </a:r>
            <a:r>
              <a:rPr lang="es-ES" sz="1200" dirty="0">
                <a:solidFill>
                  <a:schemeClr val="accent2">
                    <a:lumMod val="75000"/>
                  </a:schemeClr>
                </a:solidFill>
                <a:latin typeface="Arial" panose="020B0604020202020204" pitchFamily="34" charset="0"/>
                <a:cs typeface="Arial" panose="020B0604020202020204" pitchFamily="34" charset="0"/>
              </a:rPr>
              <a:t>modelo de ciudad y listado de posibles acciones para alcanzar objetivos predefinidos</a:t>
            </a:r>
            <a:r>
              <a:rPr lang="es-ES" sz="1200" dirty="0" smtClean="0">
                <a:solidFill>
                  <a:schemeClr val="accent2">
                    <a:lumMod val="75000"/>
                  </a:schemeClr>
                </a:solidFill>
                <a:latin typeface="Arial" panose="020B0604020202020204" pitchFamily="34" charset="0"/>
                <a:cs typeface="Arial" panose="020B0604020202020204" pitchFamily="34" charset="0"/>
              </a:rPr>
              <a:t>.</a:t>
            </a:r>
          </a:p>
          <a:p>
            <a:pPr marL="177800" indent="-177800">
              <a:buFont typeface="Arial" panose="020B0604020202020204" pitchFamily="34" charset="0"/>
              <a:buChar char="–"/>
            </a:pPr>
            <a:endParaRPr lang="es-ES" sz="1200" dirty="0">
              <a:solidFill>
                <a:schemeClr val="accent2">
                  <a:lumMod val="75000"/>
                </a:schemeClr>
              </a:solidFill>
              <a:latin typeface="Arial" panose="020B0604020202020204" pitchFamily="34" charset="0"/>
              <a:cs typeface="Arial" panose="020B0604020202020204" pitchFamily="34" charset="0"/>
            </a:endParaRPr>
          </a:p>
          <a:p>
            <a:pPr marL="177800" indent="-177800">
              <a:buFont typeface="Arial" panose="020B0604020202020204" pitchFamily="34" charset="0"/>
              <a:buChar char="–"/>
            </a:pPr>
            <a:r>
              <a:rPr lang="es-ES" sz="1400" b="1" dirty="0" smtClean="0">
                <a:solidFill>
                  <a:schemeClr val="accent2">
                    <a:lumMod val="75000"/>
                  </a:schemeClr>
                </a:solidFill>
                <a:latin typeface="Arial" panose="020B0604020202020204" pitchFamily="34" charset="0"/>
                <a:cs typeface="Arial" panose="020B0604020202020204" pitchFamily="34" charset="0"/>
              </a:rPr>
              <a:t>Un sistema </a:t>
            </a:r>
            <a:r>
              <a:rPr lang="es-ES" sz="1400" b="1" dirty="0">
                <a:solidFill>
                  <a:schemeClr val="accent2">
                    <a:lumMod val="75000"/>
                  </a:schemeClr>
                </a:solidFill>
                <a:latin typeface="Arial" panose="020B0604020202020204" pitchFamily="34" charset="0"/>
                <a:cs typeface="Arial" panose="020B0604020202020204" pitchFamily="34" charset="0"/>
              </a:rPr>
              <a:t>de indicadores </a:t>
            </a:r>
            <a:r>
              <a:rPr lang="es-ES" sz="1200" dirty="0">
                <a:solidFill>
                  <a:schemeClr val="accent2">
                    <a:lumMod val="75000"/>
                  </a:schemeClr>
                </a:solidFill>
                <a:latin typeface="Arial" panose="020B0604020202020204" pitchFamily="34" charset="0"/>
                <a:cs typeface="Arial" panose="020B0604020202020204" pitchFamily="34" charset="0"/>
              </a:rPr>
              <a:t>para medir la situación de partida y los avances (flexible y adaptable a la realidad de los Municipios). </a:t>
            </a:r>
            <a:r>
              <a:rPr lang="es-ES" sz="1400" dirty="0">
                <a:solidFill>
                  <a:schemeClr val="accent2">
                    <a:lumMod val="75000"/>
                  </a:schemeClr>
                </a:solidFill>
                <a:latin typeface="Arial" panose="020B0604020202020204" pitchFamily="34" charset="0"/>
                <a:cs typeface="Arial" panose="020B0604020202020204" pitchFamily="34" charset="0"/>
              </a:rPr>
              <a:t> </a:t>
            </a:r>
            <a:endParaRPr lang="es-ES" sz="1400" dirty="0" smtClean="0">
              <a:solidFill>
                <a:schemeClr val="accent2">
                  <a:lumMod val="75000"/>
                </a:schemeClr>
              </a:solidFill>
              <a:latin typeface="Arial" panose="020B0604020202020204" pitchFamily="34" charset="0"/>
              <a:cs typeface="Arial" panose="020B0604020202020204" pitchFamily="34" charset="0"/>
            </a:endParaRPr>
          </a:p>
          <a:p>
            <a:endParaRPr lang="es-ES" sz="1400" dirty="0" smtClean="0">
              <a:solidFill>
                <a:schemeClr val="accent2">
                  <a:lumMod val="75000"/>
                </a:schemeClr>
              </a:solidFill>
              <a:latin typeface="Arial" panose="020B0604020202020204" pitchFamily="34" charset="0"/>
              <a:cs typeface="Arial" panose="020B0604020202020204" pitchFamily="34" charset="0"/>
            </a:endParaRPr>
          </a:p>
          <a:p>
            <a:pPr marL="177800" indent="-177800" algn="just">
              <a:buFont typeface="Arial" panose="020B0604020202020204" pitchFamily="34" charset="0"/>
              <a:buChar char="–"/>
            </a:pPr>
            <a:r>
              <a:rPr lang="es-ES" sz="1400" b="1" dirty="0" smtClean="0">
                <a:solidFill>
                  <a:schemeClr val="accent2">
                    <a:lumMod val="75000"/>
                  </a:schemeClr>
                </a:solidFill>
                <a:latin typeface="Arial" panose="020B0604020202020204" pitchFamily="34" charset="0"/>
                <a:cs typeface="Arial" panose="020B0604020202020204" pitchFamily="34" charset="0"/>
              </a:rPr>
              <a:t>Un plan de acción </a:t>
            </a:r>
            <a:r>
              <a:rPr lang="es-ES" sz="1200" dirty="0" smtClean="0">
                <a:solidFill>
                  <a:schemeClr val="accent2">
                    <a:lumMod val="75000"/>
                  </a:schemeClr>
                </a:solidFill>
                <a:latin typeface="Arial" panose="020B0604020202020204" pitchFamily="34" charset="0"/>
                <a:cs typeface="Arial" panose="020B0604020202020204" pitchFamily="34" charset="0"/>
              </a:rPr>
              <a:t>específico para su implementación dentro del marco de competencias o actividades que corresponda a cada uno de los agentes.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279" y="901871"/>
            <a:ext cx="2844934" cy="2133701"/>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1234" y="3222183"/>
            <a:ext cx="2862978" cy="1618459"/>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6678" y="901871"/>
            <a:ext cx="2413458" cy="160076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44208" y="2562971"/>
            <a:ext cx="1956976" cy="2689756"/>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4127342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69140" y="1898066"/>
            <a:ext cx="2579709" cy="2773836"/>
          </a:xfrm>
          <a:prstGeom prst="rect">
            <a:avLst/>
          </a:prstGeom>
          <a:blipFill dpi="0" rotWithShape="1">
            <a:blip r:embed="rId2">
              <a:alphaModFix amt="36000"/>
            </a:blip>
            <a:srcRect/>
            <a:stretch>
              <a:fillRect l="-23696" b="-42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29959" y="881025"/>
            <a:ext cx="6214041" cy="4723479"/>
          </a:xfrm>
          <a:prstGeom prst="rect">
            <a:avLst/>
          </a:prstGeom>
          <a:solidFill>
            <a:schemeClr val="bg1">
              <a:lumMod val="95000"/>
              <a:alpha val="65000"/>
            </a:schemeClr>
          </a:solidFill>
        </p:spPr>
        <p:txBody>
          <a:bodyPr wrap="square" rtlCol="0">
            <a:spAutoFit/>
          </a:bodyPr>
          <a:lstStyle/>
          <a:p>
            <a:endParaRPr lang="es-ES" sz="2000" dirty="0"/>
          </a:p>
        </p:txBody>
      </p:sp>
      <p:sp>
        <p:nvSpPr>
          <p:cNvPr id="14" name="Forma libre 13"/>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a:p>
            <a:pPr algn="ctr"/>
            <a:endParaRPr lang="es-ES" sz="1600" dirty="0"/>
          </a:p>
          <a:p>
            <a:pPr algn="ctr"/>
            <a:endParaRPr lang="es-ES" sz="1600" dirty="0"/>
          </a:p>
          <a:p>
            <a:pPr algn="ctr"/>
            <a:endParaRPr lang="es-ES" sz="1600" dirty="0"/>
          </a:p>
          <a:p>
            <a:pPr algn="ctr"/>
            <a:endParaRPr lang="es-ES" sz="1600" dirty="0" smtClean="0"/>
          </a:p>
          <a:p>
            <a:pPr algn="ctr"/>
            <a:r>
              <a:rPr lang="es-ES" sz="1600" i="1" dirty="0" smtClean="0"/>
              <a:t>Los principales retos socio-demográficos se concentran en los altos niveles de envejecimiento y bajos nacimientos, la despoblación de muchas zonas rurales, los desequilibrios territoriales y la falta de oportunidades y las dificultades </a:t>
            </a:r>
            <a:r>
              <a:rPr lang="es-ES" sz="1600" i="1" dirty="0"/>
              <a:t>de </a:t>
            </a:r>
            <a:r>
              <a:rPr lang="es-ES" sz="1600" i="1" dirty="0" smtClean="0"/>
              <a:t>acceso a servicios básicos por la población más vulnerable.</a:t>
            </a:r>
            <a:endParaRPr lang="es-ES" sz="1600" i="1" dirty="0"/>
          </a:p>
        </p:txBody>
      </p:sp>
      <p:sp>
        <p:nvSpPr>
          <p:cNvPr id="6" name="CuadroTexto 5"/>
          <p:cNvSpPr txBox="1"/>
          <p:nvPr/>
        </p:nvSpPr>
        <p:spPr>
          <a:xfrm>
            <a:off x="3419872" y="227948"/>
            <a:ext cx="5724128" cy="523220"/>
          </a:xfrm>
          <a:prstGeom prst="rect">
            <a:avLst/>
          </a:prstGeom>
          <a:noFill/>
        </p:spPr>
        <p:txBody>
          <a:bodyPr wrap="square" rtlCol="0">
            <a:spAutoFit/>
          </a:bodyPr>
          <a:lstStyle/>
          <a:p>
            <a:pPr algn="r"/>
            <a:r>
              <a:rPr lang="es-ES" sz="2800" b="1" dirty="0" smtClean="0">
                <a:solidFill>
                  <a:schemeClr val="bg1"/>
                </a:solidFill>
                <a:latin typeface="+mj-lt"/>
              </a:rPr>
              <a:t>Diagnóstico</a:t>
            </a:r>
            <a:endParaRPr lang="es-ES" sz="2400" b="1" dirty="0" smtClean="0">
              <a:solidFill>
                <a:schemeClr val="bg1"/>
              </a:solidFill>
              <a:latin typeface="+mj-lt"/>
            </a:endParaRPr>
          </a:p>
        </p:txBody>
      </p:sp>
      <p:sp>
        <p:nvSpPr>
          <p:cNvPr id="9" name="3 Rectángulo"/>
          <p:cNvSpPr/>
          <p:nvPr/>
        </p:nvSpPr>
        <p:spPr>
          <a:xfrm>
            <a:off x="2986287" y="2693821"/>
            <a:ext cx="5722694" cy="3016210"/>
          </a:xfrm>
          <a:prstGeom prst="rect">
            <a:avLst/>
          </a:prstGeom>
          <a:noFill/>
        </p:spPr>
        <p:txBody>
          <a:bodyPr wrap="square">
            <a:spAutoFit/>
          </a:bodyPr>
          <a:lstStyle/>
          <a:p>
            <a:pPr algn="just"/>
            <a:r>
              <a:rPr lang="es-ES" altLang="es-ES" b="1" dirty="0" smtClean="0">
                <a:solidFill>
                  <a:srgbClr val="4F97A3"/>
                </a:solidFill>
                <a:latin typeface="Arial" panose="020B0604020202020204" pitchFamily="34" charset="0"/>
                <a:cs typeface="Arial" panose="020B0604020202020204" pitchFamily="34" charset="0"/>
              </a:rPr>
              <a:t>Retos:</a:t>
            </a:r>
          </a:p>
          <a:p>
            <a:pPr algn="just"/>
            <a:endParaRPr lang="es-ES" altLang="es-ES" sz="1400" b="1" dirty="0" smtClean="0">
              <a:solidFill>
                <a:srgbClr val="F763EC"/>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ES" dirty="0">
                <a:solidFill>
                  <a:srgbClr val="297FD5">
                    <a:lumMod val="75000"/>
                  </a:srgbClr>
                </a:solidFill>
                <a:latin typeface="Arial" panose="020B0604020202020204" pitchFamily="34" charset="0"/>
                <a:cs typeface="Arial" panose="020B0604020202020204" pitchFamily="34" charset="0"/>
              </a:rPr>
              <a:t>Hacer frente al envejecimiento y a la pérdida de población (</a:t>
            </a:r>
            <a:r>
              <a:rPr lang="es-ES" sz="1400" dirty="0">
                <a:solidFill>
                  <a:srgbClr val="297FD5">
                    <a:lumMod val="75000"/>
                  </a:srgbClr>
                </a:solidFill>
                <a:latin typeface="Arial" panose="020B0604020202020204" pitchFamily="34" charset="0"/>
                <a:cs typeface="Arial" panose="020B0604020202020204" pitchFamily="34" charset="0"/>
              </a:rPr>
              <a:t>prevista en un 28,5% en los próximos 15 años para el tramo de edad entre los 30 y los 49 años).</a:t>
            </a:r>
          </a:p>
          <a:p>
            <a:pPr marL="342900" lvl="0" indent="-342900">
              <a:buFont typeface="Arial" panose="020B0604020202020204" pitchFamily="34" charset="0"/>
              <a:buChar char="•"/>
            </a:pPr>
            <a:r>
              <a:rPr lang="es-ES" dirty="0" smtClean="0">
                <a:solidFill>
                  <a:srgbClr val="297FD5">
                    <a:lumMod val="75000"/>
                  </a:srgbClr>
                </a:solidFill>
                <a:latin typeface="Arial" panose="020B0604020202020204" pitchFamily="34" charset="0"/>
                <a:cs typeface="Arial" panose="020B0604020202020204" pitchFamily="34" charset="0"/>
              </a:rPr>
              <a:t>Reducir </a:t>
            </a:r>
            <a:r>
              <a:rPr lang="es-ES" dirty="0">
                <a:solidFill>
                  <a:srgbClr val="297FD5">
                    <a:lumMod val="75000"/>
                  </a:srgbClr>
                </a:solidFill>
                <a:latin typeface="Arial" panose="020B0604020202020204" pitchFamily="34" charset="0"/>
                <a:cs typeface="Arial" panose="020B0604020202020204" pitchFamily="34" charset="0"/>
              </a:rPr>
              <a:t>los niveles de </a:t>
            </a:r>
            <a:r>
              <a:rPr lang="es-ES" dirty="0" smtClean="0">
                <a:solidFill>
                  <a:srgbClr val="297FD5">
                    <a:lumMod val="75000"/>
                  </a:srgbClr>
                </a:solidFill>
                <a:latin typeface="Arial" panose="020B0604020202020204" pitchFamily="34" charset="0"/>
                <a:cs typeface="Arial" panose="020B0604020202020204" pitchFamily="34" charset="0"/>
              </a:rPr>
              <a:t>pobreza, inequidad y de exclusión </a:t>
            </a:r>
            <a:r>
              <a:rPr lang="es-ES" dirty="0">
                <a:solidFill>
                  <a:srgbClr val="297FD5">
                    <a:lumMod val="75000"/>
                  </a:srgbClr>
                </a:solidFill>
                <a:latin typeface="Arial" panose="020B0604020202020204" pitchFamily="34" charset="0"/>
                <a:cs typeface="Arial" panose="020B0604020202020204" pitchFamily="34" charset="0"/>
              </a:rPr>
              <a:t>social.</a:t>
            </a:r>
          </a:p>
          <a:p>
            <a:pPr marL="342900" lvl="0" indent="-342900">
              <a:buFont typeface="Arial" panose="020B0604020202020204" pitchFamily="34" charset="0"/>
              <a:buChar char="•"/>
            </a:pPr>
            <a:r>
              <a:rPr lang="es-ES" dirty="0">
                <a:solidFill>
                  <a:srgbClr val="297FD5">
                    <a:lumMod val="75000"/>
                  </a:srgbClr>
                </a:solidFill>
                <a:latin typeface="Arial" panose="020B0604020202020204" pitchFamily="34" charset="0"/>
                <a:cs typeface="Arial" panose="020B0604020202020204" pitchFamily="34" charset="0"/>
              </a:rPr>
              <a:t>Fomentar la igualdad de oportunidades, desde una perspectiva de género, edad y capacidad.</a:t>
            </a:r>
          </a:p>
          <a:p>
            <a:pPr algn="just"/>
            <a:endParaRPr lang="es-ES" b="1" dirty="0">
              <a:solidFill>
                <a:schemeClr val="accent2">
                  <a:lumMod val="75000"/>
                </a:schemeClr>
              </a:solidFill>
              <a:latin typeface="Arial" panose="020B0604020202020204" pitchFamily="34" charset="0"/>
              <a:cs typeface="Arial" panose="020B0604020202020204" pitchFamily="34" charset="0"/>
            </a:endParaRPr>
          </a:p>
          <a:p>
            <a:pPr algn="just"/>
            <a:endParaRPr lang="es-ES" b="1" dirty="0">
              <a:solidFill>
                <a:schemeClr val="accent2">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3014036" y="1049211"/>
            <a:ext cx="1819363" cy="1200329"/>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200" dirty="0" smtClean="0">
                <a:solidFill>
                  <a:schemeClr val="accent2">
                    <a:lumMod val="75000"/>
                  </a:schemeClr>
                </a:solidFill>
                <a:latin typeface="Arial" panose="020B0604020202020204" pitchFamily="34" charset="0"/>
                <a:cs typeface="Arial" panose="020B0604020202020204" pitchFamily="34" charset="0"/>
              </a:rPr>
              <a:t>Más del </a:t>
            </a:r>
            <a:r>
              <a:rPr lang="es-ES" sz="1200" b="1" dirty="0" smtClean="0">
                <a:solidFill>
                  <a:schemeClr val="accent2">
                    <a:lumMod val="75000"/>
                  </a:schemeClr>
                </a:solidFill>
                <a:latin typeface="Arial" panose="020B0604020202020204" pitchFamily="34" charset="0"/>
                <a:cs typeface="Arial" panose="020B0604020202020204" pitchFamily="34" charset="0"/>
              </a:rPr>
              <a:t>80%</a:t>
            </a:r>
            <a:r>
              <a:rPr lang="es-ES" sz="1200" dirty="0" smtClean="0">
                <a:solidFill>
                  <a:schemeClr val="accent2">
                    <a:lumMod val="75000"/>
                  </a:schemeClr>
                </a:solidFill>
                <a:latin typeface="Arial" panose="020B0604020202020204" pitchFamily="34" charset="0"/>
                <a:cs typeface="Arial" panose="020B0604020202020204" pitchFamily="34" charset="0"/>
              </a:rPr>
              <a:t> de la población se concentra en </a:t>
            </a:r>
            <a:r>
              <a:rPr lang="es-ES" sz="1200" b="1" dirty="0" smtClean="0">
                <a:solidFill>
                  <a:schemeClr val="accent2">
                    <a:lumMod val="75000"/>
                  </a:schemeClr>
                </a:solidFill>
                <a:latin typeface="Arial" panose="020B0604020202020204" pitchFamily="34" charset="0"/>
                <a:cs typeface="Arial" panose="020B0604020202020204" pitchFamily="34" charset="0"/>
              </a:rPr>
              <a:t>áreas urbanas </a:t>
            </a:r>
            <a:r>
              <a:rPr lang="es-ES" sz="1200" dirty="0" smtClean="0">
                <a:solidFill>
                  <a:schemeClr val="accent2">
                    <a:lumMod val="75000"/>
                  </a:schemeClr>
                </a:solidFill>
                <a:latin typeface="Arial" panose="020B0604020202020204" pitchFamily="34" charset="0"/>
                <a:cs typeface="Arial" panose="020B0604020202020204" pitchFamily="34" charset="0"/>
              </a:rPr>
              <a:t>y un</a:t>
            </a:r>
          </a:p>
          <a:p>
            <a:r>
              <a:rPr lang="es-ES" sz="1200" dirty="0" smtClean="0">
                <a:solidFill>
                  <a:schemeClr val="accent2">
                    <a:lumMod val="75000"/>
                  </a:schemeClr>
                </a:solidFill>
                <a:latin typeface="Arial" panose="020B0604020202020204" pitchFamily="34" charset="0"/>
                <a:cs typeface="Arial" panose="020B0604020202020204" pitchFamily="34" charset="0"/>
              </a:rPr>
              <a:t>9</a:t>
            </a:r>
            <a:r>
              <a:rPr lang="es-ES" sz="1200" dirty="0">
                <a:solidFill>
                  <a:schemeClr val="accent2">
                    <a:lumMod val="75000"/>
                  </a:schemeClr>
                </a:solidFill>
                <a:latin typeface="Arial" panose="020B0604020202020204" pitchFamily="34" charset="0"/>
                <a:cs typeface="Arial" panose="020B0604020202020204" pitchFamily="34" charset="0"/>
              </a:rPr>
              <a:t>% de los municipios alberga el 68% de la población total</a:t>
            </a:r>
          </a:p>
        </p:txBody>
      </p:sp>
      <p:sp>
        <p:nvSpPr>
          <p:cNvPr id="13" name="CuadroTexto 12"/>
          <p:cNvSpPr txBox="1"/>
          <p:nvPr/>
        </p:nvSpPr>
        <p:spPr>
          <a:xfrm>
            <a:off x="7422069" y="1048106"/>
            <a:ext cx="1255964" cy="1384995"/>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dirty="0"/>
              <a:t>Desequilibrio de la pirámide poblacional </a:t>
            </a:r>
            <a:r>
              <a:rPr lang="es-ES" b="0" dirty="0"/>
              <a:t>(envejecimiento </a:t>
            </a:r>
            <a:r>
              <a:rPr lang="es-ES" b="0" dirty="0" smtClean="0"/>
              <a:t>frente a escasez de jóvenes)</a:t>
            </a:r>
            <a:endParaRPr lang="es-ES" b="0" dirty="0"/>
          </a:p>
        </p:txBody>
      </p:sp>
      <p:sp>
        <p:nvSpPr>
          <p:cNvPr id="16" name="CuadroTexto 15"/>
          <p:cNvSpPr txBox="1"/>
          <p:nvPr/>
        </p:nvSpPr>
        <p:spPr>
          <a:xfrm>
            <a:off x="4862814" y="1049210"/>
            <a:ext cx="1256065" cy="1569660"/>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b="0" dirty="0" smtClean="0"/>
              <a:t>Es el </a:t>
            </a:r>
            <a:r>
              <a:rPr lang="es-ES" dirty="0" smtClean="0"/>
              <a:t>segundo </a:t>
            </a:r>
            <a:r>
              <a:rPr lang="es-ES" dirty="0"/>
              <a:t>país europeo en esperanza de vida </a:t>
            </a:r>
            <a:r>
              <a:rPr lang="es-ES" b="0" dirty="0" smtClean="0"/>
              <a:t>y el cuarto </a:t>
            </a:r>
            <a:r>
              <a:rPr lang="es-ES" b="0" dirty="0"/>
              <a:t>del mundo (82.8 años) </a:t>
            </a:r>
            <a:endParaRPr lang="es-ES" b="0" dirty="0" smtClean="0"/>
          </a:p>
          <a:p>
            <a:endParaRPr lang="es-ES" b="0" dirty="0"/>
          </a:p>
        </p:txBody>
      </p:sp>
      <p:sp>
        <p:nvSpPr>
          <p:cNvPr id="17" name="CuadroTexto 16"/>
          <p:cNvSpPr txBox="1"/>
          <p:nvPr/>
        </p:nvSpPr>
        <p:spPr>
          <a:xfrm>
            <a:off x="6142274" y="1048107"/>
            <a:ext cx="1256400" cy="1200329"/>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dirty="0" smtClean="0"/>
              <a:t>Índices persistentes de </a:t>
            </a:r>
            <a:r>
              <a:rPr lang="es-ES" dirty="0"/>
              <a:t>pobreza y exclusión social </a:t>
            </a:r>
            <a:r>
              <a:rPr lang="es-ES" b="0" dirty="0"/>
              <a:t>a causa de la </a:t>
            </a:r>
            <a:r>
              <a:rPr lang="es-ES" b="0" dirty="0" smtClean="0"/>
              <a:t>crisis.</a:t>
            </a:r>
            <a:endParaRPr lang="es-ES" b="0" dirty="0"/>
          </a:p>
        </p:txBody>
      </p:sp>
      <p:sp>
        <p:nvSpPr>
          <p:cNvPr id="19" name="Rectángulo 18"/>
          <p:cNvSpPr/>
          <p:nvPr/>
        </p:nvSpPr>
        <p:spPr>
          <a:xfrm>
            <a:off x="395536" y="881026"/>
            <a:ext cx="2403768" cy="1176778"/>
          </a:xfrm>
          <a:prstGeom prst="rect">
            <a:avLst/>
          </a:prstGeom>
        </p:spPr>
        <p:txBody>
          <a:bodyPr wrap="square">
            <a:spAutoFit/>
          </a:bodyPr>
          <a:lstStyle/>
          <a:p>
            <a:pPr algn="ctr"/>
            <a:r>
              <a:rPr lang="es-ES" b="1" dirty="0" smtClean="0">
                <a:solidFill>
                  <a:schemeClr val="accent2">
                    <a:lumMod val="75000"/>
                  </a:schemeClr>
                </a:solidFill>
                <a:latin typeface="Arial" panose="020B0604020202020204" pitchFamily="34" charset="0"/>
                <a:cs typeface="Arial" panose="020B0604020202020204" pitchFamily="34" charset="0"/>
              </a:rPr>
              <a:t>Principales conclusiones del </a:t>
            </a:r>
            <a:r>
              <a:rPr lang="es-ES" b="1" dirty="0" smtClean="0">
                <a:solidFill>
                  <a:srgbClr val="4F97A3"/>
                </a:solidFill>
                <a:latin typeface="Arial" panose="020B0604020202020204" pitchFamily="34" charset="0"/>
                <a:cs typeface="Arial" panose="020B0604020202020204" pitchFamily="34" charset="0"/>
              </a:rPr>
              <a:t>diagnóstico</a:t>
            </a:r>
            <a:endParaRPr lang="es-ES" sz="1400" b="1" dirty="0">
              <a:solidFill>
                <a:srgbClr val="4F97A3"/>
              </a:solidFill>
              <a:latin typeface="Arial" panose="020B0604020202020204" pitchFamily="34" charset="0"/>
              <a:cs typeface="Arial" panose="020B0604020202020204" pitchFamily="34" charset="0"/>
            </a:endParaRPr>
          </a:p>
          <a:p>
            <a:pPr marL="177800" indent="-177800" algn="r">
              <a:buFont typeface="Arial" panose="020B0604020202020204" pitchFamily="34" charset="0"/>
              <a:buChar char="–"/>
            </a:pPr>
            <a:endParaRPr lang="es-ES" sz="1400" dirty="0">
              <a:solidFill>
                <a:schemeClr val="accent2">
                  <a:lumMod val="75000"/>
                </a:schemeClr>
              </a:solidFill>
              <a:latin typeface="Arial" panose="020B0604020202020204" pitchFamily="34" charset="0"/>
              <a:cs typeface="Arial" panose="020B0604020202020204" pitchFamily="34" charset="0"/>
            </a:endParaRPr>
          </a:p>
        </p:txBody>
      </p:sp>
      <p:cxnSp>
        <p:nvCxnSpPr>
          <p:cNvPr id="5" name="Conector recto 4"/>
          <p:cNvCxnSpPr/>
          <p:nvPr/>
        </p:nvCxnSpPr>
        <p:spPr>
          <a:xfrm>
            <a:off x="2790162" y="1048106"/>
            <a:ext cx="7064" cy="1228766"/>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21550" y="4653136"/>
            <a:ext cx="1258980" cy="461665"/>
          </a:xfrm>
          <a:prstGeom prst="rect">
            <a:avLst/>
          </a:prstGeom>
          <a:noFill/>
        </p:spPr>
        <p:txBody>
          <a:bodyPr wrap="square" rtlCol="0">
            <a:spAutoFit/>
          </a:bodyPr>
          <a:lstStyle/>
          <a:p>
            <a:r>
              <a:rPr lang="es-ES" sz="800" i="1" dirty="0" smtClean="0">
                <a:latin typeface="Arial" panose="020B0604020202020204" pitchFamily="34" charset="0"/>
                <a:cs typeface="Arial" panose="020B0604020202020204" pitchFamily="34" charset="0"/>
              </a:rPr>
              <a:t>Pirámide de la población española a 1 de enero de 2016. INE</a:t>
            </a:r>
            <a:endParaRPr lang="es-ES" sz="800" i="1" dirty="0">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1369709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836713"/>
            <a:ext cx="2929958" cy="4557342"/>
          </a:xfrm>
          <a:prstGeom prst="rect">
            <a:avLst/>
          </a:prstGeom>
          <a:blipFill dpi="0" rotWithShape="1">
            <a:blip r:embed="rId2">
              <a:alphaModFix amt="34000"/>
            </a:blip>
            <a:srcRect/>
            <a:stretch>
              <a:fillRect l="-24013" r="-1216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p:cNvSpPr txBox="1"/>
          <p:nvPr/>
        </p:nvSpPr>
        <p:spPr>
          <a:xfrm>
            <a:off x="2929959" y="836712"/>
            <a:ext cx="6214041" cy="4723479"/>
          </a:xfrm>
          <a:prstGeom prst="rect">
            <a:avLst/>
          </a:prstGeom>
          <a:solidFill>
            <a:schemeClr val="bg1">
              <a:lumMod val="75000"/>
              <a:alpha val="65000"/>
            </a:schemeClr>
          </a:solidFill>
        </p:spPr>
        <p:txBody>
          <a:bodyPr wrap="square" rtlCol="0">
            <a:spAutoFit/>
          </a:bodyPr>
          <a:lstStyle/>
          <a:p>
            <a:endParaRPr lang="es-ES" sz="2000" dirty="0"/>
          </a:p>
        </p:txBody>
      </p:sp>
      <p:sp>
        <p:nvSpPr>
          <p:cNvPr id="15" name="Forma libre 14"/>
          <p:cNvSpPr/>
          <p:nvPr/>
        </p:nvSpPr>
        <p:spPr>
          <a:xfrm>
            <a:off x="-2913" y="4293096"/>
            <a:ext cx="9152736" cy="2567996"/>
          </a:xfrm>
          <a:custGeom>
            <a:avLst/>
            <a:gdLst>
              <a:gd name="connsiteX0" fmla="*/ 0 w 9156700"/>
              <a:gd name="connsiteY0" fmla="*/ 0 h 3695700"/>
              <a:gd name="connsiteX1" fmla="*/ 2959100 w 9156700"/>
              <a:gd name="connsiteY1" fmla="*/ 1930400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56700"/>
              <a:gd name="connsiteY0" fmla="*/ 0 h 3695700"/>
              <a:gd name="connsiteX1" fmla="*/ 2971800 w 9156700"/>
              <a:gd name="connsiteY1" fmla="*/ 1582718 h 3695700"/>
              <a:gd name="connsiteX2" fmla="*/ 9156700 w 9156700"/>
              <a:gd name="connsiteY2" fmla="*/ 1981200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9400"/>
              <a:gd name="connsiteY0" fmla="*/ 0 h 3695700"/>
              <a:gd name="connsiteX1" fmla="*/ 2971800 w 9169400"/>
              <a:gd name="connsiteY1" fmla="*/ 1582718 h 3695700"/>
              <a:gd name="connsiteX2" fmla="*/ 9169400 w 9169400"/>
              <a:gd name="connsiteY2" fmla="*/ 1651816 h 3695700"/>
              <a:gd name="connsiteX3" fmla="*/ 9144000 w 9169400"/>
              <a:gd name="connsiteY3" fmla="*/ 3683000 h 3695700"/>
              <a:gd name="connsiteX4" fmla="*/ 25400 w 9169400"/>
              <a:gd name="connsiteY4" fmla="*/ 3695700 h 3695700"/>
              <a:gd name="connsiteX5" fmla="*/ 0 w 9169400"/>
              <a:gd name="connsiteY5" fmla="*/ 0 h 3695700"/>
              <a:gd name="connsiteX0" fmla="*/ 0 w 9156700"/>
              <a:gd name="connsiteY0" fmla="*/ 0 h 3695700"/>
              <a:gd name="connsiteX1" fmla="*/ 2971800 w 9156700"/>
              <a:gd name="connsiteY1" fmla="*/ 1582718 h 3695700"/>
              <a:gd name="connsiteX2" fmla="*/ 9156700 w 9156700"/>
              <a:gd name="connsiteY2" fmla="*/ 1615218 h 3695700"/>
              <a:gd name="connsiteX3" fmla="*/ 9144000 w 9156700"/>
              <a:gd name="connsiteY3" fmla="*/ 3683000 h 3695700"/>
              <a:gd name="connsiteX4" fmla="*/ 25400 w 9156700"/>
              <a:gd name="connsiteY4" fmla="*/ 3695700 h 3695700"/>
              <a:gd name="connsiteX5" fmla="*/ 0 w 9156700"/>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25400 w 9165844"/>
              <a:gd name="connsiteY4" fmla="*/ 3695700 h 3695700"/>
              <a:gd name="connsiteX5" fmla="*/ 0 w 9165844"/>
              <a:gd name="connsiteY5" fmla="*/ 0 h 3695700"/>
              <a:gd name="connsiteX0" fmla="*/ 0 w 9165844"/>
              <a:gd name="connsiteY0" fmla="*/ 0 h 3695700"/>
              <a:gd name="connsiteX1" fmla="*/ 2971800 w 9165844"/>
              <a:gd name="connsiteY1" fmla="*/ 1582718 h 3695700"/>
              <a:gd name="connsiteX2" fmla="*/ 9165844 w 9165844"/>
              <a:gd name="connsiteY2" fmla="*/ 1588868 h 3695700"/>
              <a:gd name="connsiteX3" fmla="*/ 9144000 w 9165844"/>
              <a:gd name="connsiteY3" fmla="*/ 3683000 h 3695700"/>
              <a:gd name="connsiteX4" fmla="*/ 6350 w 9165844"/>
              <a:gd name="connsiteY4" fmla="*/ 3695700 h 3695700"/>
              <a:gd name="connsiteX5" fmla="*/ 0 w 9165844"/>
              <a:gd name="connsiteY5" fmla="*/ 0 h 3695700"/>
              <a:gd name="connsiteX0" fmla="*/ 3560 w 9159879"/>
              <a:gd name="connsiteY0" fmla="*/ 0 h 3695700"/>
              <a:gd name="connsiteX1" fmla="*/ 2965835 w 9159879"/>
              <a:gd name="connsiteY1" fmla="*/ 1582718 h 3695700"/>
              <a:gd name="connsiteX2" fmla="*/ 9159879 w 9159879"/>
              <a:gd name="connsiteY2" fmla="*/ 1588868 h 3695700"/>
              <a:gd name="connsiteX3" fmla="*/ 9138035 w 9159879"/>
              <a:gd name="connsiteY3" fmla="*/ 3683000 h 3695700"/>
              <a:gd name="connsiteX4" fmla="*/ 385 w 9159879"/>
              <a:gd name="connsiteY4" fmla="*/ 3695700 h 3695700"/>
              <a:gd name="connsiteX5" fmla="*/ 3560 w 9159879"/>
              <a:gd name="connsiteY5" fmla="*/ 0 h 3695700"/>
              <a:gd name="connsiteX0" fmla="*/ 3560 w 9152736"/>
              <a:gd name="connsiteY0" fmla="*/ 0 h 3695700"/>
              <a:gd name="connsiteX1" fmla="*/ 2965835 w 9152736"/>
              <a:gd name="connsiteY1" fmla="*/ 1582718 h 3695700"/>
              <a:gd name="connsiteX2" fmla="*/ 9152736 w 9152736"/>
              <a:gd name="connsiteY2" fmla="*/ 1588868 h 3695700"/>
              <a:gd name="connsiteX3" fmla="*/ 9138035 w 9152736"/>
              <a:gd name="connsiteY3" fmla="*/ 3683000 h 3695700"/>
              <a:gd name="connsiteX4" fmla="*/ 385 w 9152736"/>
              <a:gd name="connsiteY4" fmla="*/ 3695700 h 3695700"/>
              <a:gd name="connsiteX5" fmla="*/ 3560 w 9152736"/>
              <a:gd name="connsiteY5" fmla="*/ 0 h 3695700"/>
              <a:gd name="connsiteX0" fmla="*/ 3560 w 9152736"/>
              <a:gd name="connsiteY0" fmla="*/ 0 h 3700155"/>
              <a:gd name="connsiteX1" fmla="*/ 2965835 w 9152736"/>
              <a:gd name="connsiteY1" fmla="*/ 1582718 h 3700155"/>
              <a:gd name="connsiteX2" fmla="*/ 9152736 w 9152736"/>
              <a:gd name="connsiteY2" fmla="*/ 1588868 h 3700155"/>
              <a:gd name="connsiteX3" fmla="*/ 9147560 w 9152736"/>
              <a:gd name="connsiteY3" fmla="*/ 3700155 h 3700155"/>
              <a:gd name="connsiteX4" fmla="*/ 385 w 9152736"/>
              <a:gd name="connsiteY4" fmla="*/ 3695700 h 3700155"/>
              <a:gd name="connsiteX5" fmla="*/ 3560 w 9152736"/>
              <a:gd name="connsiteY5" fmla="*/ 0 h 370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736" h="3700155">
                <a:moveTo>
                  <a:pt x="3560" y="0"/>
                </a:moveTo>
                <a:lnTo>
                  <a:pt x="2965835" y="1582718"/>
                </a:lnTo>
                <a:lnTo>
                  <a:pt x="9152736" y="1588868"/>
                </a:lnTo>
                <a:cubicBezTo>
                  <a:pt x="9148503" y="2156135"/>
                  <a:pt x="9151793" y="3132888"/>
                  <a:pt x="9147560" y="3700155"/>
                </a:cubicBezTo>
                <a:lnTo>
                  <a:pt x="385" y="3695700"/>
                </a:lnTo>
                <a:cubicBezTo>
                  <a:pt x="-1732" y="2463800"/>
                  <a:pt x="5677" y="1231900"/>
                  <a:pt x="35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p>
          <a:p>
            <a:pPr algn="ctr"/>
            <a:endParaRPr lang="es-ES" sz="1600" dirty="0"/>
          </a:p>
          <a:p>
            <a:pPr algn="ctr"/>
            <a:endParaRPr lang="es-ES" sz="1600" dirty="0"/>
          </a:p>
          <a:p>
            <a:pPr algn="ctr"/>
            <a:endParaRPr lang="es-ES" sz="1600" dirty="0"/>
          </a:p>
          <a:p>
            <a:pPr algn="ctr"/>
            <a:endParaRPr lang="es-ES" sz="1600" dirty="0"/>
          </a:p>
          <a:p>
            <a:pPr algn="ctr"/>
            <a:endParaRPr lang="es-ES" sz="1600" i="1" dirty="0" smtClean="0"/>
          </a:p>
          <a:p>
            <a:pPr algn="ctr"/>
            <a:r>
              <a:rPr lang="es-ES" sz="1600" i="1" dirty="0" smtClean="0"/>
              <a:t>Apuesta </a:t>
            </a:r>
            <a:r>
              <a:rPr lang="es-ES" sz="1600" i="1" dirty="0"/>
              <a:t>por </a:t>
            </a:r>
            <a:r>
              <a:rPr lang="es-ES" sz="1600" i="1" dirty="0" smtClean="0"/>
              <a:t>el modelo tradicional de ciudad mediterránea, la reversión de los procesos de clasificación o urbanización sobredimensionada y la prioridad de </a:t>
            </a:r>
            <a:r>
              <a:rPr lang="es-ES" sz="1600" i="1" dirty="0"/>
              <a:t>las actuaciones sobre los barrios </a:t>
            </a:r>
            <a:r>
              <a:rPr lang="es-ES" sz="1600" i="1" dirty="0" smtClean="0"/>
              <a:t>más vulnerables</a:t>
            </a:r>
            <a:endParaRPr lang="es-ES" sz="1600" i="1" dirty="0"/>
          </a:p>
          <a:p>
            <a:pPr algn="ctr"/>
            <a:endParaRPr lang="es-ES" sz="1600" i="1" dirty="0"/>
          </a:p>
        </p:txBody>
      </p:sp>
      <p:sp>
        <p:nvSpPr>
          <p:cNvPr id="9" name="3 Rectángulo"/>
          <p:cNvSpPr/>
          <p:nvPr/>
        </p:nvSpPr>
        <p:spPr>
          <a:xfrm>
            <a:off x="2947738" y="2484759"/>
            <a:ext cx="5872734" cy="3224049"/>
          </a:xfrm>
          <a:prstGeom prst="rect">
            <a:avLst/>
          </a:prstGeom>
          <a:solidFill>
            <a:schemeClr val="bg1">
              <a:lumMod val="95000"/>
            </a:schemeClr>
          </a:solidFill>
        </p:spPr>
        <p:txBody>
          <a:bodyPr wrap="square">
            <a:spAutoFit/>
          </a:bodyPr>
          <a:lstStyle/>
          <a:p>
            <a:pPr algn="just"/>
            <a:endParaRPr lang="es-ES" altLang="es-ES" b="1" dirty="0" smtClean="0">
              <a:solidFill>
                <a:srgbClr val="4F97A3"/>
              </a:solidFill>
              <a:latin typeface="Arial" panose="020B0604020202020204" pitchFamily="34" charset="0"/>
              <a:cs typeface="Arial" panose="020B0604020202020204" pitchFamily="34" charset="0"/>
            </a:endParaRPr>
          </a:p>
          <a:p>
            <a:pPr algn="just"/>
            <a:r>
              <a:rPr lang="es-ES" altLang="es-ES" b="1" dirty="0" smtClean="0">
                <a:solidFill>
                  <a:srgbClr val="4F97A3"/>
                </a:solidFill>
                <a:latin typeface="Arial" panose="020B0604020202020204" pitchFamily="34" charset="0"/>
                <a:cs typeface="Arial" panose="020B0604020202020204" pitchFamily="34" charset="0"/>
              </a:rPr>
              <a:t>Retos:</a:t>
            </a:r>
          </a:p>
          <a:p>
            <a:pPr marL="342900" indent="-342900">
              <a:buFont typeface="Arial" panose="020B0604020202020204" pitchFamily="34" charset="0"/>
              <a:buChar char="•"/>
            </a:pPr>
            <a:r>
              <a:rPr lang="es-ES" sz="1600" dirty="0">
                <a:solidFill>
                  <a:schemeClr val="accent2">
                    <a:lumMod val="75000"/>
                  </a:schemeClr>
                </a:solidFill>
                <a:latin typeface="Arial" panose="020B0604020202020204" pitchFamily="34" charset="0"/>
                <a:cs typeface="Arial" panose="020B0604020202020204" pitchFamily="34" charset="0"/>
              </a:rPr>
              <a:t>Limitar la </a:t>
            </a:r>
            <a:r>
              <a:rPr lang="es-ES" sz="1600" b="1" dirty="0">
                <a:solidFill>
                  <a:schemeClr val="accent2">
                    <a:lumMod val="75000"/>
                  </a:schemeClr>
                </a:solidFill>
                <a:latin typeface="Arial" panose="020B0604020202020204" pitchFamily="34" charset="0"/>
                <a:cs typeface="Arial" panose="020B0604020202020204" pitchFamily="34" charset="0"/>
              </a:rPr>
              <a:t>urbanización dispersa</a:t>
            </a:r>
            <a:r>
              <a:rPr lang="es-ES" sz="1600" dirty="0">
                <a:solidFill>
                  <a:schemeClr val="accent2">
                    <a:lumMod val="75000"/>
                  </a:schemeClr>
                </a:solidFill>
                <a:latin typeface="Arial" panose="020B0604020202020204" pitchFamily="34" charset="0"/>
                <a:cs typeface="Arial" panose="020B0604020202020204" pitchFamily="34" charset="0"/>
              </a:rPr>
              <a:t> y con baja densidad, zonificada por usos y con una alta demanda de movilidad basada en el vehículo privado.</a:t>
            </a:r>
          </a:p>
          <a:p>
            <a:pPr marL="342900" indent="-342900">
              <a:buFont typeface="Arial" panose="020B0604020202020204" pitchFamily="34" charset="0"/>
              <a:buChar char="•"/>
            </a:pPr>
            <a:r>
              <a:rPr lang="es-ES" sz="1600" b="1" dirty="0">
                <a:solidFill>
                  <a:schemeClr val="accent2">
                    <a:lumMod val="75000"/>
                  </a:schemeClr>
                </a:solidFill>
                <a:latin typeface="Arial" panose="020B0604020202020204" pitchFamily="34" charset="0"/>
                <a:cs typeface="Arial" panose="020B0604020202020204" pitchFamily="34" charset="0"/>
              </a:rPr>
              <a:t>Reducir los desequilibrios territoriales </a:t>
            </a:r>
            <a:r>
              <a:rPr lang="es-ES" sz="1600" dirty="0">
                <a:solidFill>
                  <a:schemeClr val="accent2">
                    <a:lumMod val="75000"/>
                  </a:schemeClr>
                </a:solidFill>
                <a:latin typeface="Arial" panose="020B0604020202020204" pitchFamily="34" charset="0"/>
                <a:cs typeface="Arial" panose="020B0604020202020204" pitchFamily="34" charset="0"/>
              </a:rPr>
              <a:t>y </a:t>
            </a:r>
            <a:r>
              <a:rPr lang="es-ES" sz="1600" b="1" dirty="0">
                <a:solidFill>
                  <a:schemeClr val="accent2">
                    <a:lumMod val="75000"/>
                  </a:schemeClr>
                </a:solidFill>
                <a:latin typeface="Arial" panose="020B0604020202020204" pitchFamily="34" charset="0"/>
                <a:cs typeface="Arial" panose="020B0604020202020204" pitchFamily="34" charset="0"/>
              </a:rPr>
              <a:t>luchar contra la despoblación </a:t>
            </a:r>
            <a:r>
              <a:rPr lang="es-ES" sz="1600" dirty="0">
                <a:solidFill>
                  <a:schemeClr val="accent2">
                    <a:lumMod val="75000"/>
                  </a:schemeClr>
                </a:solidFill>
                <a:latin typeface="Arial" panose="020B0604020202020204" pitchFamily="34" charset="0"/>
                <a:cs typeface="Arial" panose="020B0604020202020204" pitchFamily="34" charset="0"/>
              </a:rPr>
              <a:t>de las zonas rurales. </a:t>
            </a:r>
            <a:r>
              <a:rPr lang="es-ES" sz="1600" b="1" dirty="0">
                <a:solidFill>
                  <a:schemeClr val="accent2">
                    <a:lumMod val="75000"/>
                  </a:schemeClr>
                </a:solidFill>
                <a:latin typeface="Arial" panose="020B0604020202020204" pitchFamily="34" charset="0"/>
                <a:cs typeface="Arial" panose="020B0604020202020204" pitchFamily="34" charset="0"/>
              </a:rPr>
              <a:t>Fomentar la rehabilitación y la </a:t>
            </a:r>
            <a:r>
              <a:rPr lang="es-ES" sz="1600" b="1" dirty="0" smtClean="0">
                <a:solidFill>
                  <a:schemeClr val="accent2">
                    <a:lumMod val="75000"/>
                  </a:schemeClr>
                </a:solidFill>
                <a:latin typeface="Arial" panose="020B0604020202020204" pitchFamily="34" charset="0"/>
                <a:cs typeface="Arial" panose="020B0604020202020204" pitchFamily="34" charset="0"/>
              </a:rPr>
              <a:t>regeneración urbanas</a:t>
            </a:r>
            <a:r>
              <a:rPr lang="es-ES" sz="1600" dirty="0" smtClean="0">
                <a:solidFill>
                  <a:schemeClr val="accent2">
                    <a:lumMod val="75000"/>
                  </a:schemeClr>
                </a:solidFill>
                <a:latin typeface="Arial" panose="020B0604020202020204" pitchFamily="34" charset="0"/>
                <a:cs typeface="Arial" panose="020B0604020202020204" pitchFamily="34" charset="0"/>
              </a:rPr>
              <a:t>.</a:t>
            </a:r>
            <a:endParaRPr lang="es-ES" sz="16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1600" b="1" dirty="0">
                <a:solidFill>
                  <a:schemeClr val="accent2">
                    <a:lumMod val="75000"/>
                  </a:schemeClr>
                </a:solidFill>
                <a:latin typeface="Arial" panose="020B0604020202020204" pitchFamily="34" charset="0"/>
                <a:cs typeface="Arial" panose="020B0604020202020204" pitchFamily="34" charset="0"/>
              </a:rPr>
              <a:t>Impulsar el alquiler </a:t>
            </a:r>
            <a:r>
              <a:rPr lang="es-ES" sz="1600" dirty="0">
                <a:solidFill>
                  <a:schemeClr val="accent2">
                    <a:lumMod val="75000"/>
                  </a:schemeClr>
                </a:solidFill>
                <a:latin typeface="Arial" panose="020B0604020202020204" pitchFamily="34" charset="0"/>
                <a:cs typeface="Arial" panose="020B0604020202020204" pitchFamily="34" charset="0"/>
              </a:rPr>
              <a:t>y crear </a:t>
            </a:r>
            <a:r>
              <a:rPr lang="es-ES" sz="1600" b="1" dirty="0">
                <a:solidFill>
                  <a:schemeClr val="accent2">
                    <a:lumMod val="75000"/>
                  </a:schemeClr>
                </a:solidFill>
                <a:latin typeface="Arial" panose="020B0604020202020204" pitchFamily="34" charset="0"/>
                <a:cs typeface="Arial" panose="020B0604020202020204" pitchFamily="34" charset="0"/>
              </a:rPr>
              <a:t>parques públicos de vivienda en alquiler </a:t>
            </a:r>
            <a:r>
              <a:rPr lang="es-ES" sz="1600" dirty="0">
                <a:solidFill>
                  <a:schemeClr val="accent2">
                    <a:lumMod val="75000"/>
                  </a:schemeClr>
                </a:solidFill>
                <a:latin typeface="Arial" panose="020B0604020202020204" pitchFamily="34" charset="0"/>
                <a:cs typeface="Arial" panose="020B0604020202020204" pitchFamily="34" charset="0"/>
              </a:rPr>
              <a:t>que garanticen a la población más vulnerable su acceso a la </a:t>
            </a:r>
            <a:r>
              <a:rPr lang="es-ES" sz="1600" dirty="0" smtClean="0">
                <a:solidFill>
                  <a:schemeClr val="accent2">
                    <a:lumMod val="75000"/>
                  </a:schemeClr>
                </a:solidFill>
                <a:latin typeface="Arial" panose="020B0604020202020204" pitchFamily="34" charset="0"/>
                <a:cs typeface="Arial" panose="020B0604020202020204" pitchFamily="34" charset="0"/>
              </a:rPr>
              <a:t>vivienda a precios asequibles.</a:t>
            </a:r>
            <a:endParaRPr lang="es-ES" sz="1600" dirty="0">
              <a:solidFill>
                <a:schemeClr val="accent2">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1600" b="1" dirty="0">
                <a:solidFill>
                  <a:schemeClr val="accent2">
                    <a:lumMod val="75000"/>
                  </a:schemeClr>
                </a:solidFill>
                <a:latin typeface="Arial" panose="020B0604020202020204" pitchFamily="34" charset="0"/>
                <a:cs typeface="Arial" panose="020B0604020202020204" pitchFamily="34" charset="0"/>
              </a:rPr>
              <a:t>Mejorar la accesibilidad </a:t>
            </a:r>
            <a:r>
              <a:rPr lang="es-ES" sz="1600" dirty="0">
                <a:solidFill>
                  <a:schemeClr val="accent2">
                    <a:lumMod val="75000"/>
                  </a:schemeClr>
                </a:solidFill>
                <a:latin typeface="Arial" panose="020B0604020202020204" pitchFamily="34" charset="0"/>
                <a:cs typeface="Arial" panose="020B0604020202020204" pitchFamily="34" charset="0"/>
              </a:rPr>
              <a:t>universal</a:t>
            </a:r>
            <a:r>
              <a:rPr lang="es-ES" sz="1600" dirty="0" smtClean="0">
                <a:solidFill>
                  <a:schemeClr val="accent2">
                    <a:lumMod val="75000"/>
                  </a:schemeClr>
                </a:solidFill>
                <a:latin typeface="Arial" panose="020B0604020202020204" pitchFamily="34" charset="0"/>
                <a:cs typeface="Arial" panose="020B0604020202020204" pitchFamily="34" charset="0"/>
              </a:rPr>
              <a:t>.</a:t>
            </a:r>
            <a:endParaRPr lang="es-ES" b="1" dirty="0">
              <a:solidFill>
                <a:schemeClr val="accent2">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2985815" y="989845"/>
            <a:ext cx="1841681" cy="1569660"/>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p>
            <a:r>
              <a:rPr lang="es-ES" sz="1200" b="1" dirty="0" smtClean="0">
                <a:solidFill>
                  <a:schemeClr val="accent2">
                    <a:lumMod val="75000"/>
                  </a:schemeClr>
                </a:solidFill>
                <a:latin typeface="Arial" panose="020B0604020202020204" pitchFamily="34" charset="0"/>
                <a:cs typeface="Arial" panose="020B0604020202020204" pitchFamily="34" charset="0"/>
              </a:rPr>
              <a:t>Modelo </a:t>
            </a:r>
            <a:r>
              <a:rPr lang="es-ES" sz="1200" b="1" dirty="0">
                <a:solidFill>
                  <a:schemeClr val="accent2">
                    <a:lumMod val="75000"/>
                  </a:schemeClr>
                </a:solidFill>
                <a:latin typeface="Arial" panose="020B0604020202020204" pitchFamily="34" charset="0"/>
                <a:cs typeface="Arial" panose="020B0604020202020204" pitchFamily="34" charset="0"/>
              </a:rPr>
              <a:t>urbano compacto</a:t>
            </a:r>
            <a:r>
              <a:rPr lang="es-ES" sz="1200" dirty="0">
                <a:solidFill>
                  <a:schemeClr val="accent2">
                    <a:lumMod val="75000"/>
                  </a:schemeClr>
                </a:solidFill>
                <a:latin typeface="Arial" panose="020B0604020202020204" pitchFamily="34" charset="0"/>
                <a:cs typeface="Arial" panose="020B0604020202020204" pitchFamily="34" charset="0"/>
              </a:rPr>
              <a:t>, complejo y razonablemente denso, con ciudades bien planificadas, equipadas, conectadas entre sí, seguras y saludables, inclusivas y </a:t>
            </a:r>
            <a:r>
              <a:rPr lang="es-ES" sz="1200" dirty="0" err="1">
                <a:solidFill>
                  <a:schemeClr val="accent2">
                    <a:lumMod val="75000"/>
                  </a:schemeClr>
                </a:solidFill>
                <a:latin typeface="Arial" panose="020B0604020202020204" pitchFamily="34" charset="0"/>
                <a:cs typeface="Arial" panose="020B0604020202020204" pitchFamily="34" charset="0"/>
              </a:rPr>
              <a:t>resilientes</a:t>
            </a:r>
            <a:r>
              <a:rPr lang="es-ES" sz="1200" dirty="0" smtClean="0">
                <a:solidFill>
                  <a:schemeClr val="accent2">
                    <a:lumMod val="75000"/>
                  </a:schemeClr>
                </a:solidFill>
                <a:latin typeface="Arial" panose="020B0604020202020204" pitchFamily="34" charset="0"/>
                <a:cs typeface="Arial" panose="020B0604020202020204" pitchFamily="34" charset="0"/>
              </a:rPr>
              <a:t>.</a:t>
            </a:r>
            <a:endParaRPr lang="es-ES" sz="1200" dirty="0">
              <a:solidFill>
                <a:schemeClr val="accent2">
                  <a:lumMod val="75000"/>
                </a:schemeClr>
              </a:solidFill>
              <a:latin typeface="Arial" panose="020B0604020202020204" pitchFamily="34" charset="0"/>
              <a:cs typeface="Arial" panose="020B0604020202020204" pitchFamily="34" charset="0"/>
            </a:endParaRPr>
          </a:p>
        </p:txBody>
      </p:sp>
      <p:sp>
        <p:nvSpPr>
          <p:cNvPr id="16" name="CuadroTexto 15"/>
          <p:cNvSpPr txBox="1"/>
          <p:nvPr/>
        </p:nvSpPr>
        <p:spPr>
          <a:xfrm>
            <a:off x="4926034" y="989845"/>
            <a:ext cx="1843200" cy="1569660"/>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dirty="0" smtClean="0"/>
              <a:t>Desequilibrios </a:t>
            </a:r>
            <a:r>
              <a:rPr lang="es-ES" b="0" dirty="0" smtClean="0"/>
              <a:t>entre </a:t>
            </a:r>
            <a:r>
              <a:rPr lang="es-ES" b="0" dirty="0"/>
              <a:t>la construcción de nueva ciudad y la rehabilitación y regeneración </a:t>
            </a:r>
            <a:r>
              <a:rPr lang="es-ES" b="0" dirty="0" smtClean="0"/>
              <a:t>urbanas y entre la tenencia de vivienda en propiedad </a:t>
            </a:r>
            <a:r>
              <a:rPr lang="es-ES" dirty="0" smtClean="0"/>
              <a:t>(77%) </a:t>
            </a:r>
            <a:r>
              <a:rPr lang="es-ES" b="0" dirty="0" smtClean="0"/>
              <a:t>y en alquiler.</a:t>
            </a:r>
            <a:endParaRPr lang="es-ES" b="0" dirty="0"/>
          </a:p>
        </p:txBody>
      </p:sp>
      <p:sp>
        <p:nvSpPr>
          <p:cNvPr id="17" name="CuadroTexto 16"/>
          <p:cNvSpPr txBox="1"/>
          <p:nvPr/>
        </p:nvSpPr>
        <p:spPr>
          <a:xfrm>
            <a:off x="6865781" y="989845"/>
            <a:ext cx="1843200" cy="1754326"/>
          </a:xfrm>
          <a:prstGeom prst="rect">
            <a:avLst/>
          </a:prstGeom>
          <a:gradFill>
            <a:gsLst>
              <a:gs pos="69000">
                <a:schemeClr val="bg1">
                  <a:lumMod val="75000"/>
                </a:schemeClr>
              </a:gs>
              <a:gs pos="100000">
                <a:schemeClr val="bg1">
                  <a:lumMod val="85000"/>
                </a:schemeClr>
              </a:gs>
            </a:gsLst>
            <a:path path="rect">
              <a:fillToRect l="100000" b="100000"/>
            </a:path>
          </a:gradFill>
          <a:ln w="12700" cmpd="sng">
            <a:solidFill>
              <a:schemeClr val="accent2">
                <a:lumMod val="75000"/>
              </a:schemeClr>
            </a:solidFill>
            <a:miter lim="800000"/>
          </a:ln>
          <a:effectLst>
            <a:outerShdw blurRad="25400" dist="25400" dir="5400000" algn="ctr" rotWithShape="0">
              <a:schemeClr val="tx2"/>
            </a:outerShdw>
          </a:effectLst>
        </p:spPr>
        <p:txBody>
          <a:bodyPr wrap="square" rtlCol="0">
            <a:spAutoFit/>
          </a:bodyPr>
          <a:lstStyle>
            <a:defPPr>
              <a:defRPr lang="es-ES"/>
            </a:defPPr>
            <a:lvl1pPr>
              <a:defRPr sz="1200" b="1">
                <a:solidFill>
                  <a:schemeClr val="accent2">
                    <a:lumMod val="75000"/>
                  </a:schemeClr>
                </a:solidFill>
                <a:latin typeface="Arial" panose="020B0604020202020204" pitchFamily="34" charset="0"/>
                <a:cs typeface="Arial" panose="020B0604020202020204" pitchFamily="34" charset="0"/>
              </a:defRPr>
            </a:lvl1pPr>
          </a:lstStyle>
          <a:p>
            <a:r>
              <a:rPr lang="es-ES" b="0" dirty="0" smtClean="0"/>
              <a:t>Escasez de vivienda pública en alquiler (apuesta sistemática por la propiedad). El </a:t>
            </a:r>
            <a:r>
              <a:rPr lang="es-ES" dirty="0" smtClean="0"/>
              <a:t>36,8</a:t>
            </a:r>
            <a:r>
              <a:rPr lang="es-ES" b="0" dirty="0"/>
              <a:t>% de las viviendas construidas entre 1951 y </a:t>
            </a:r>
            <a:r>
              <a:rPr lang="es-ES" b="0" dirty="0" smtClean="0"/>
              <a:t>2015 </a:t>
            </a:r>
            <a:r>
              <a:rPr lang="es-ES" b="0" dirty="0"/>
              <a:t>gozó de algún tipo de protección </a:t>
            </a:r>
            <a:r>
              <a:rPr lang="es-ES" b="0" dirty="0" smtClean="0"/>
              <a:t>pública.</a:t>
            </a:r>
            <a:endParaRPr lang="es-ES" b="0" dirty="0"/>
          </a:p>
        </p:txBody>
      </p:sp>
      <p:sp>
        <p:nvSpPr>
          <p:cNvPr id="19" name="Rectángulo 18"/>
          <p:cNvSpPr/>
          <p:nvPr/>
        </p:nvSpPr>
        <p:spPr>
          <a:xfrm>
            <a:off x="-17778" y="1171721"/>
            <a:ext cx="2807940" cy="1231106"/>
          </a:xfrm>
          <a:prstGeom prst="rect">
            <a:avLst/>
          </a:prstGeom>
        </p:spPr>
        <p:txBody>
          <a:bodyPr wrap="square">
            <a:spAutoFit/>
          </a:bodyPr>
          <a:lstStyle/>
          <a:p>
            <a:pPr algn="ctr"/>
            <a:r>
              <a:rPr lang="es-ES" sz="2000" b="1" dirty="0" smtClean="0">
                <a:solidFill>
                  <a:schemeClr val="accent2">
                    <a:lumMod val="75000"/>
                  </a:schemeClr>
                </a:solidFill>
                <a:latin typeface="Arial" panose="020B0604020202020204" pitchFamily="34" charset="0"/>
                <a:cs typeface="Arial" panose="020B0604020202020204" pitchFamily="34" charset="0"/>
              </a:rPr>
              <a:t>Principales conclusiones del </a:t>
            </a:r>
            <a:r>
              <a:rPr lang="es-ES" sz="2000" b="1" dirty="0" smtClean="0">
                <a:solidFill>
                  <a:srgbClr val="4F97A3"/>
                </a:solidFill>
                <a:latin typeface="Arial" panose="020B0604020202020204" pitchFamily="34" charset="0"/>
                <a:cs typeface="Arial" panose="020B0604020202020204" pitchFamily="34" charset="0"/>
              </a:rPr>
              <a:t>diagnóstico</a:t>
            </a:r>
            <a:endParaRPr lang="es-ES" sz="2000" b="1" dirty="0">
              <a:solidFill>
                <a:srgbClr val="4F97A3"/>
              </a:solidFill>
              <a:latin typeface="Arial" panose="020B0604020202020204" pitchFamily="34" charset="0"/>
              <a:cs typeface="Arial" panose="020B0604020202020204" pitchFamily="34" charset="0"/>
            </a:endParaRPr>
          </a:p>
          <a:p>
            <a:pPr marL="177800" indent="-177800" algn="r">
              <a:buFont typeface="Arial" panose="020B0604020202020204" pitchFamily="34" charset="0"/>
              <a:buChar char="–"/>
            </a:pPr>
            <a:endParaRPr lang="es-ES" sz="1400" dirty="0">
              <a:solidFill>
                <a:schemeClr val="accent2">
                  <a:lumMod val="75000"/>
                </a:schemeClr>
              </a:solidFill>
              <a:latin typeface="Arial" panose="020B0604020202020204" pitchFamily="34" charset="0"/>
              <a:cs typeface="Arial" panose="020B0604020202020204" pitchFamily="34" charset="0"/>
            </a:endParaRPr>
          </a:p>
        </p:txBody>
      </p:sp>
      <p:cxnSp>
        <p:nvCxnSpPr>
          <p:cNvPr id="5" name="Conector recto 4"/>
          <p:cNvCxnSpPr/>
          <p:nvPr/>
        </p:nvCxnSpPr>
        <p:spPr>
          <a:xfrm>
            <a:off x="2797226" y="1196752"/>
            <a:ext cx="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2932471" y="1571604"/>
            <a:ext cx="4221655" cy="707886"/>
          </a:xfrm>
          <a:prstGeom prst="rect">
            <a:avLst/>
          </a:prstGeom>
        </p:spPr>
        <p:txBody>
          <a:bodyPr wrap="square">
            <a:spAutoFit/>
          </a:bodyPr>
          <a:lstStyle/>
          <a:p>
            <a:pPr marL="342900" indent="-342900">
              <a:buFont typeface="Arial" panose="020B0604020202020204" pitchFamily="34" charset="0"/>
              <a:buChar char="•"/>
            </a:pPr>
            <a:endParaRPr lang="es-ES" sz="2000" dirty="0">
              <a:solidFill>
                <a:schemeClr val="accent2">
                  <a:lumMod val="75000"/>
                </a:schemeClr>
              </a:solidFill>
              <a:latin typeface="Arial Narrow" panose="020B0606020202030204" pitchFamily="34" charset="0"/>
            </a:endParaRPr>
          </a:p>
          <a:p>
            <a:pPr marL="342900" indent="-342900">
              <a:buFont typeface="Arial" panose="020B0604020202020204" pitchFamily="34" charset="0"/>
              <a:buChar char="•"/>
            </a:pPr>
            <a:endParaRPr lang="es-ES" sz="2000" dirty="0" smtClean="0">
              <a:solidFill>
                <a:schemeClr val="accent2">
                  <a:lumMod val="75000"/>
                </a:schemeClr>
              </a:solidFill>
              <a:latin typeface="Arial Narrow" panose="020B0606020202030204" pitchFamily="34" charset="0"/>
            </a:endParaRPr>
          </a:p>
        </p:txBody>
      </p:sp>
      <p:sp>
        <p:nvSpPr>
          <p:cNvPr id="13" name="CuadroTexto 12"/>
          <p:cNvSpPr txBox="1"/>
          <p:nvPr/>
        </p:nvSpPr>
        <p:spPr>
          <a:xfrm>
            <a:off x="3419872" y="227948"/>
            <a:ext cx="5724128" cy="523220"/>
          </a:xfrm>
          <a:prstGeom prst="rect">
            <a:avLst/>
          </a:prstGeom>
          <a:noFill/>
        </p:spPr>
        <p:txBody>
          <a:bodyPr wrap="square" rtlCol="0">
            <a:spAutoFit/>
          </a:bodyPr>
          <a:lstStyle/>
          <a:p>
            <a:pPr algn="r"/>
            <a:r>
              <a:rPr lang="es-ES" sz="2800" b="1" dirty="0" smtClean="0">
                <a:solidFill>
                  <a:schemeClr val="bg1"/>
                </a:solidFill>
                <a:latin typeface="+mj-lt"/>
              </a:rPr>
              <a:t>Diagnóstico (II)</a:t>
            </a:r>
            <a:endParaRPr lang="es-ES" sz="2400" b="1" dirty="0" smtClean="0">
              <a:solidFill>
                <a:schemeClr val="bg1"/>
              </a:solidFill>
              <a:latin typeface="+mj-lt"/>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08" y="2737835"/>
            <a:ext cx="2502381" cy="1407589"/>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7" y="1"/>
            <a:ext cx="3423049" cy="836712"/>
          </a:xfrm>
          <a:prstGeom prst="rect">
            <a:avLst/>
          </a:prstGeom>
        </p:spPr>
      </p:pic>
    </p:spTree>
    <p:extLst>
      <p:ext uri="{BB962C8B-B14F-4D97-AF65-F5344CB8AC3E}">
        <p14:creationId xmlns:p14="http://schemas.microsoft.com/office/powerpoint/2010/main" val="3775171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19529</TotalTime>
  <Words>2631</Words>
  <Application>Microsoft Office PowerPoint</Application>
  <PresentationFormat>Presentación en pantalla (4:3)</PresentationFormat>
  <Paragraphs>330</Paragraphs>
  <Slides>33</Slides>
  <Notes>7</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33</vt:i4>
      </vt:variant>
    </vt:vector>
  </HeadingPairs>
  <TitlesOfParts>
    <vt:vector size="49" baseType="lpstr">
      <vt:lpstr>Arial</vt:lpstr>
      <vt:lpstr>Arial Black</vt:lpstr>
      <vt:lpstr>Arial Narrow</vt:lpstr>
      <vt:lpstr>Calibri</vt:lpstr>
      <vt:lpstr>Candara</vt:lpstr>
      <vt:lpstr>Century Schoolbook</vt:lpstr>
      <vt:lpstr>Courier New</vt:lpstr>
      <vt:lpstr>Impact</vt:lpstr>
      <vt:lpstr>Novecentosanswide-Bold</vt:lpstr>
      <vt:lpstr>Novecentosanswide-Book</vt:lpstr>
      <vt:lpstr>Novecentosanswide-Medium</vt:lpstr>
      <vt:lpstr>Times New Roman</vt:lpstr>
      <vt:lpstr>Verdana</vt:lpstr>
      <vt:lpstr>Wingdings</vt:lpstr>
      <vt:lpstr>Wingdings 2</vt:lpstr>
      <vt:lpstr>Mirador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ESTRATÉGICO</dc:title>
  <dc:creator>Hernández Partal Sonia</dc:creator>
  <cp:lastModifiedBy>Revisor 1</cp:lastModifiedBy>
  <cp:revision>1768</cp:revision>
  <cp:lastPrinted>2020-01-21T18:22:00Z</cp:lastPrinted>
  <dcterms:created xsi:type="dcterms:W3CDTF">2012-01-24T16:31:47Z</dcterms:created>
  <dcterms:modified xsi:type="dcterms:W3CDTF">2020-01-21T18:24:01Z</dcterms:modified>
</cp:coreProperties>
</file>