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8"/>
  </p:notesMasterIdLst>
  <p:sldIdLst>
    <p:sldId id="428" r:id="rId5"/>
    <p:sldId id="384" r:id="rId6"/>
    <p:sldId id="429" r:id="rId7"/>
    <p:sldId id="845" r:id="rId8"/>
    <p:sldId id="829" r:id="rId9"/>
    <p:sldId id="834" r:id="rId10"/>
    <p:sldId id="835" r:id="rId11"/>
    <p:sldId id="830" r:id="rId12"/>
    <p:sldId id="833" r:id="rId13"/>
    <p:sldId id="836" r:id="rId14"/>
    <p:sldId id="837" r:id="rId15"/>
    <p:sldId id="846" r:id="rId16"/>
    <p:sldId id="847" r:id="rId17"/>
    <p:sldId id="838" r:id="rId18"/>
    <p:sldId id="839" r:id="rId19"/>
    <p:sldId id="390" r:id="rId20"/>
    <p:sldId id="840" r:id="rId21"/>
    <p:sldId id="388" r:id="rId22"/>
    <p:sldId id="841" r:id="rId23"/>
    <p:sldId id="842" r:id="rId24"/>
    <p:sldId id="843" r:id="rId25"/>
    <p:sldId id="844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3"/>
    <a:srgbClr val="FFFFFF"/>
    <a:srgbClr val="50EEE3"/>
    <a:srgbClr val="B1F6F2"/>
    <a:srgbClr val="F3E397"/>
    <a:srgbClr val="D7919E"/>
    <a:srgbClr val="DDDDDC"/>
    <a:srgbClr val="D5D7E5"/>
    <a:srgbClr val="E7E8E7"/>
    <a:srgbClr val="F2E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4"/>
    <p:restoredTop sz="96460"/>
  </p:normalViewPr>
  <p:slideViewPr>
    <p:cSldViewPr snapToGrid="0" snapToObjects="1" showGuides="1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83C66-9E99-BE4D-97B7-1073E0E2EA30}" type="datetimeFigureOut">
              <a:rPr lang="es-ES_tradnl" smtClean="0"/>
              <a:t>13/05/2022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0FD9-907B-2244-9060-9C269717914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0620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0FD9-907B-2244-9060-9C269717914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295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0FD9-907B-2244-9060-9C2697179149}" type="slidenum">
              <a:rPr lang="es-ES_tradnl" smtClean="0"/>
              <a:t>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731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0FD9-907B-2244-9060-9C2697179149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110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https://us06web.zoom.us/wb/doc/OQO256MEQ7CV2bWthHrhnw/p/171534467334144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F0FD9-907B-2244-9060-9C2697179149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237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echfriendly.es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1CA59C-2B7A-FB4D-9EE7-E006C4EA4821}"/>
              </a:ext>
            </a:extLst>
          </p:cNvPr>
          <p:cNvSpPr>
            <a:spLocks noChangeAspect="1"/>
          </p:cNvSpPr>
          <p:nvPr/>
        </p:nvSpPr>
        <p:spPr>
          <a:xfrm>
            <a:off x="-183821" y="-81000"/>
            <a:ext cx="12559643" cy="70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0178CDED-C1ED-1746-9F82-87008FD87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347882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>
                <a:solidFill>
                  <a:schemeClr val="tx2"/>
                </a:solidFill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C83B-4664-5844-A6E7-0E135BBC8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987" y="282947"/>
            <a:ext cx="792076" cy="362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C37D4-7C0C-E048-BA5B-5C2E01064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624" y="1318463"/>
            <a:ext cx="8208022" cy="5655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65F45-30B3-2E4D-8A1B-505F0836DC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5461" y="2521272"/>
            <a:ext cx="6288832" cy="88993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/>
              <a:t>Haz </a:t>
            </a:r>
            <a:r>
              <a:rPr lang="es-ES_tradnl" noProof="0" dirty="0" err="1"/>
              <a:t>click</a:t>
            </a:r>
            <a:br>
              <a:rPr lang="es-ES_tradnl" noProof="0" dirty="0"/>
            </a:br>
            <a:r>
              <a:rPr lang="es-ES_tradnl" noProof="0" dirty="0"/>
              <a:t>para añadir nuevo título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F4CC2-DC3E-A444-BF89-47C11CE17D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5461" y="3640945"/>
            <a:ext cx="4559559" cy="2363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en-US" sz="20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fecha</a:t>
            </a:r>
          </a:p>
        </p:txBody>
      </p:sp>
    </p:spTree>
    <p:extLst>
      <p:ext uri="{BB962C8B-B14F-4D97-AF65-F5344CB8AC3E}">
        <p14:creationId xmlns:p14="http://schemas.microsoft.com/office/powerpoint/2010/main" val="3309847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CC9FDD76-4BC7-4043-8168-CC5E840C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99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F1EE0F-A474-7842-868B-506FCA0F874A}"/>
              </a:ext>
            </a:extLst>
          </p:cNvPr>
          <p:cNvSpPr/>
          <p:nvPr/>
        </p:nvSpPr>
        <p:spPr>
          <a:xfrm>
            <a:off x="-235058" y="-189854"/>
            <a:ext cx="12662116" cy="7237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BF947E26-B975-D648-B99B-1F21B5F2A571}"/>
              </a:ext>
            </a:extLst>
          </p:cNvPr>
          <p:cNvSpPr txBox="1"/>
          <p:nvPr/>
        </p:nvSpPr>
        <p:spPr>
          <a:xfrm>
            <a:off x="4237133" y="5964155"/>
            <a:ext cx="3717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agendaruralyurbana@famp.es</a:t>
            </a:r>
            <a:endParaRPr lang="es-ES_tradnl" sz="1600" b="0" noProof="0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4A9F146B-2996-6A4E-8F72-050644BDD2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124" y="5857091"/>
            <a:ext cx="1208785" cy="55268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15808F-5BE9-4069-144E-20E7B6927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76" y="2567454"/>
            <a:ext cx="3938237" cy="148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0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5353-9C9C-1645-97B1-01731300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596766"/>
            <a:ext cx="5580062" cy="35855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 de agenda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AAE7E7-7A41-BD47-ADA1-6D996DE6D1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369426"/>
            <a:ext cx="5580062" cy="30416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2000"/>
              </a:lnSpc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/>
              <a:t>1_Añadir título 1</a:t>
            </a:r>
          </a:p>
          <a:p>
            <a:pPr lvl="0"/>
            <a:r>
              <a:rPr lang="es-ES_tradnl" noProof="0" dirty="0"/>
              <a:t>2_ Añadir título 2 </a:t>
            </a:r>
          </a:p>
          <a:p>
            <a:pPr lvl="0"/>
            <a:r>
              <a:rPr lang="es-ES_tradnl" noProof="0" dirty="0"/>
              <a:t>3_ Añadir título 3 </a:t>
            </a:r>
          </a:p>
          <a:p>
            <a:pPr lvl="0"/>
            <a:r>
              <a:rPr lang="es-ES_tradnl" noProof="0" dirty="0"/>
              <a:t>4_ Añadir título 4</a:t>
            </a:r>
          </a:p>
          <a:p>
            <a:pPr lvl="0"/>
            <a:r>
              <a:rPr lang="es-ES_tradnl" noProof="0" dirty="0"/>
              <a:t>5_ Añadir título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7F5E1-4D53-FA48-92B1-5FA92D9BDC7B}"/>
              </a:ext>
            </a:extLst>
          </p:cNvPr>
          <p:cNvSpPr/>
          <p:nvPr userDrawn="1"/>
        </p:nvSpPr>
        <p:spPr>
          <a:xfrm>
            <a:off x="515938" y="2004020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2579401D-C7EE-D94D-89E6-77426FF70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79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FFF0D8-1E9E-644C-A5EC-E15BF954090B}"/>
              </a:ext>
            </a:extLst>
          </p:cNvPr>
          <p:cNvSpPr>
            <a:spLocks noChangeAspect="1"/>
          </p:cNvSpPr>
          <p:nvPr/>
        </p:nvSpPr>
        <p:spPr>
          <a:xfrm>
            <a:off x="-184232" y="-153000"/>
            <a:ext cx="12560464" cy="71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BADDB0-3A66-E04D-853B-B1506CE3CB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195" y="3135494"/>
            <a:ext cx="9016221" cy="44496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/>
              <a:t>Haz </a:t>
            </a:r>
            <a:r>
              <a:rPr lang="es-ES_tradnl" noProof="0" dirty="0" err="1"/>
              <a:t>click</a:t>
            </a:r>
            <a:r>
              <a:rPr lang="es-ES_tradnl" noProof="0" dirty="0"/>
              <a:t> para añadir título sección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C52CD9-52A2-C94F-9BDC-5D45281C4B93}"/>
              </a:ext>
            </a:extLst>
          </p:cNvPr>
          <p:cNvSpPr/>
          <p:nvPr userDrawn="1"/>
        </p:nvSpPr>
        <p:spPr>
          <a:xfrm>
            <a:off x="515938" y="3667524"/>
            <a:ext cx="108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A81B4-F8F2-854A-BE08-7E4C18860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626" y="368300"/>
            <a:ext cx="1001437" cy="457877"/>
          </a:xfrm>
          <a:prstGeom prst="rect">
            <a:avLst/>
          </a:prstGeom>
        </p:spPr>
      </p:pic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2A5D03F9-CB8E-C745-857B-6F217F96F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16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77D80FF-7C0B-E042-82BB-0538C486F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95" y="451912"/>
            <a:ext cx="8737535" cy="2998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48ED987-DC2B-E84A-99B4-1F875EA18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95" y="1529580"/>
            <a:ext cx="11160268" cy="46923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lvl="0"/>
            <a:endParaRPr lang="es-ES_tradnl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E8BB6E-B74A-3340-8299-56D9FEB8D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95" y="1043356"/>
            <a:ext cx="8737535" cy="276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201238-2E83-8849-A646-59842283C9DA}"/>
              </a:ext>
            </a:extLst>
          </p:cNvPr>
          <p:cNvSpPr/>
          <p:nvPr userDrawn="1"/>
        </p:nvSpPr>
        <p:spPr>
          <a:xfrm>
            <a:off x="515795" y="86652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7B28253F-D2A7-7C45-8FDE-90506E488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19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ido Centr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2E5CE1-6F63-AD4C-946F-EB35D5705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7441" y="451912"/>
            <a:ext cx="7438596" cy="30978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92411F-49CC-1C4B-BE18-A228A3612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5615" y="1529580"/>
            <a:ext cx="8737535" cy="46923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lvl="0"/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B0C0593-53DF-5C46-971D-B817E5BEC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7440" y="1043356"/>
            <a:ext cx="7438597" cy="3093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BF1CD-5820-8442-B538-DE7A41A3C124}"/>
              </a:ext>
            </a:extLst>
          </p:cNvPr>
          <p:cNvSpPr/>
          <p:nvPr userDrawn="1"/>
        </p:nvSpPr>
        <p:spPr>
          <a:xfrm>
            <a:off x="5554382" y="86652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0E7446D-F7D0-AF42-B661-D184A2F62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026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ido con viñ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53CF5F-2136-5C4B-9BF5-728C0824F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95" y="451912"/>
            <a:ext cx="8737535" cy="2998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6BD9672-3B74-ED4B-82CA-ED588D4B5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95" y="1043356"/>
            <a:ext cx="8737535" cy="276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F26EA-36C5-844B-899C-B557070BB13B}"/>
              </a:ext>
            </a:extLst>
          </p:cNvPr>
          <p:cNvSpPr/>
          <p:nvPr userDrawn="1"/>
        </p:nvSpPr>
        <p:spPr>
          <a:xfrm>
            <a:off x="515795" y="86652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2158A39-CF93-C646-80AA-70CF17C84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795" y="1542687"/>
            <a:ext cx="11163600" cy="467920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1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Clr>
                <a:schemeClr val="tx2"/>
              </a:buClr>
              <a:defRPr sz="1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>
                <a:schemeClr val="tx2"/>
              </a:buClr>
              <a:defRPr sz="1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>
                <a:schemeClr val="tx2"/>
              </a:buClr>
              <a:defRPr sz="1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chemeClr val="tx2"/>
              </a:buClr>
              <a:defRPr sz="1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_tradnl" noProof="0" dirty="0" err="1"/>
              <a:t>Edit</a:t>
            </a:r>
            <a:r>
              <a:rPr lang="es-ES_tradnl" noProof="0" dirty="0"/>
              <a:t> Master </a:t>
            </a:r>
            <a:r>
              <a:rPr lang="es-ES_tradnl" noProof="0" dirty="0" err="1"/>
              <a:t>text</a:t>
            </a:r>
            <a:r>
              <a:rPr lang="es-ES_tradnl" noProof="0" dirty="0"/>
              <a:t> </a:t>
            </a:r>
            <a:r>
              <a:rPr lang="es-ES_tradnl" noProof="0" dirty="0" err="1"/>
              <a:t>styles</a:t>
            </a:r>
            <a:endParaRPr lang="es-ES_tradnl" noProof="0" dirty="0"/>
          </a:p>
          <a:p>
            <a:pPr lvl="1"/>
            <a:r>
              <a:rPr lang="es-ES_tradnl" noProof="0" dirty="0" err="1"/>
              <a:t>Second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2"/>
            <a:r>
              <a:rPr lang="es-ES_tradnl" noProof="0" dirty="0" err="1"/>
              <a:t>Third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3"/>
            <a:r>
              <a:rPr lang="es-ES_tradnl" noProof="0" dirty="0" err="1"/>
              <a:t>Fourth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  <a:p>
            <a:pPr lvl="4"/>
            <a:r>
              <a:rPr lang="es-ES_tradnl" noProof="0" dirty="0" err="1"/>
              <a:t>Fifth</a:t>
            </a:r>
            <a:r>
              <a:rPr lang="es-ES_tradnl" noProof="0" dirty="0"/>
              <a:t> </a:t>
            </a:r>
            <a:r>
              <a:rPr lang="es-ES_tradnl" noProof="0" dirty="0" err="1"/>
              <a:t>level</a:t>
            </a:r>
            <a:endParaRPr lang="es-ES_tradnl" noProof="0" dirty="0"/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BF1C9657-1C80-FB4C-8851-28E2E186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18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 Imagen izquierda+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664BE-D031-264B-AAD6-2CA5C06D2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5551488" algn="l"/>
              </a:tabLst>
              <a:defRPr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/>
              <a:t>Pincha en el icono para añadir una imagen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1E59060-FEF9-944D-8183-A3EE4E8AB2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5399" y="1055077"/>
            <a:ext cx="4271303" cy="2646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801B8FB-C667-2845-B817-457B320E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399" y="464634"/>
            <a:ext cx="4271304" cy="2870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39D96-A868-5249-B5F2-A99A28685070}"/>
              </a:ext>
            </a:extLst>
          </p:cNvPr>
          <p:cNvSpPr/>
          <p:nvPr userDrawn="1"/>
        </p:nvSpPr>
        <p:spPr>
          <a:xfrm>
            <a:off x="6265399" y="86637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42DC4A-8EFB-1E4D-9F36-709A7FED8E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5399" y="1529580"/>
            <a:ext cx="5410664" cy="46923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lvl="0"/>
            <a:endParaRPr lang="es-ES_tradnl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2840C5-007B-1942-8D75-B1737F285331}"/>
              </a:ext>
            </a:extLst>
          </p:cNvPr>
          <p:cNvSpPr/>
          <p:nvPr userDrawn="1"/>
        </p:nvSpPr>
        <p:spPr>
          <a:xfrm>
            <a:off x="10626347" y="197224"/>
            <a:ext cx="1529792" cy="85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1576E079-5EAF-1541-B08F-36B681F47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39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n derecha+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902CE-9939-EA43-A223-D3E7E8895509}"/>
              </a:ext>
            </a:extLst>
          </p:cNvPr>
          <p:cNvSpPr/>
          <p:nvPr/>
        </p:nvSpPr>
        <p:spPr>
          <a:xfrm>
            <a:off x="10481733" y="186267"/>
            <a:ext cx="1447800" cy="84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664BE-D031-264B-AAD6-2CA5C06D2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/>
              <a:t>Pincha en el icono para añadir una imagen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C169A6-5B88-CE42-9ABD-F2861EBA78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795" y="1043356"/>
            <a:ext cx="5409355" cy="276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810B2-E0D8-0F42-84FD-3F79EBD1782E}"/>
              </a:ext>
            </a:extLst>
          </p:cNvPr>
          <p:cNvSpPr/>
          <p:nvPr userDrawn="1"/>
        </p:nvSpPr>
        <p:spPr>
          <a:xfrm>
            <a:off x="515795" y="86652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86295B9-71D3-7A40-B4DC-4944E3EE5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95" y="450933"/>
            <a:ext cx="5409355" cy="2998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610A6A-76A5-8549-8C34-8276A828E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795" y="1529580"/>
            <a:ext cx="5409355" cy="46923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 dirty="0" err="1"/>
              <a:t>Lorem</a:t>
            </a:r>
            <a:r>
              <a:rPr lang="es-ES_tradnl" noProof="0" dirty="0"/>
              <a:t> </a:t>
            </a:r>
            <a:r>
              <a:rPr lang="es-ES_tradnl" noProof="0" dirty="0" err="1"/>
              <a:t>ipsum</a:t>
            </a:r>
            <a:r>
              <a:rPr lang="es-ES_tradnl" noProof="0" dirty="0"/>
              <a:t> dolor </a:t>
            </a:r>
            <a:r>
              <a:rPr lang="es-ES_tradnl" noProof="0" dirty="0" err="1"/>
              <a:t>sit</a:t>
            </a:r>
            <a:r>
              <a:rPr lang="es-ES_tradnl" noProof="0" dirty="0"/>
              <a:t> </a:t>
            </a:r>
            <a:r>
              <a:rPr lang="es-ES_tradnl" noProof="0" dirty="0" err="1"/>
              <a:t>amet</a:t>
            </a:r>
            <a:r>
              <a:rPr lang="es-ES_tradnl" noProof="0" dirty="0"/>
              <a:t>, </a:t>
            </a:r>
            <a:r>
              <a:rPr lang="es-ES_tradnl" noProof="0" dirty="0" err="1"/>
              <a:t>consectetur</a:t>
            </a:r>
            <a:r>
              <a:rPr lang="es-ES_tradnl" noProof="0" dirty="0"/>
              <a:t> </a:t>
            </a:r>
            <a:r>
              <a:rPr lang="es-ES_tradnl" noProof="0" dirty="0" err="1"/>
              <a:t>adipiscing</a:t>
            </a:r>
            <a:r>
              <a:rPr lang="es-ES_tradnl" noProof="0" dirty="0"/>
              <a:t> </a:t>
            </a:r>
            <a:r>
              <a:rPr lang="es-ES_tradnl" noProof="0" dirty="0" err="1"/>
              <a:t>elit</a:t>
            </a:r>
            <a:r>
              <a:rPr lang="es-ES_tradnl" noProof="0" dirty="0"/>
              <a:t>, sed do </a:t>
            </a:r>
            <a:r>
              <a:rPr lang="es-ES_tradnl" noProof="0" dirty="0" err="1"/>
              <a:t>eiusmod</a:t>
            </a:r>
            <a:r>
              <a:rPr lang="es-ES_tradnl" noProof="0" dirty="0"/>
              <a:t> </a:t>
            </a:r>
            <a:r>
              <a:rPr lang="es-ES_tradnl" noProof="0" dirty="0" err="1"/>
              <a:t>tempor</a:t>
            </a:r>
            <a:r>
              <a:rPr lang="es-ES_tradnl" noProof="0" dirty="0"/>
              <a:t> </a:t>
            </a:r>
            <a:r>
              <a:rPr lang="es-ES_tradnl" noProof="0" dirty="0" err="1"/>
              <a:t>incididunt</a:t>
            </a:r>
            <a:r>
              <a:rPr lang="es-ES_tradnl" noProof="0" dirty="0"/>
              <a:t> ut labore et </a:t>
            </a:r>
            <a:r>
              <a:rPr lang="es-ES_tradnl" noProof="0" dirty="0" err="1"/>
              <a:t>dolore</a:t>
            </a:r>
            <a:r>
              <a:rPr lang="es-ES_tradnl" noProof="0" dirty="0"/>
              <a:t> magna </a:t>
            </a:r>
            <a:r>
              <a:rPr lang="es-ES_tradnl" noProof="0" dirty="0" err="1"/>
              <a:t>aliqua</a:t>
            </a:r>
            <a:r>
              <a:rPr lang="es-ES_tradnl" noProof="0" dirty="0"/>
              <a:t>. Ut </a:t>
            </a:r>
            <a:r>
              <a:rPr lang="es-ES_tradnl" noProof="0" dirty="0" err="1"/>
              <a:t>enim</a:t>
            </a:r>
            <a:r>
              <a:rPr lang="es-ES_tradnl" noProof="0" dirty="0"/>
              <a:t> ad </a:t>
            </a:r>
            <a:r>
              <a:rPr lang="es-ES_tradnl" noProof="0" dirty="0" err="1"/>
              <a:t>minim</a:t>
            </a:r>
            <a:r>
              <a:rPr lang="es-ES_tradnl" noProof="0" dirty="0"/>
              <a:t> </a:t>
            </a:r>
            <a:r>
              <a:rPr lang="es-ES_tradnl" noProof="0" dirty="0" err="1"/>
              <a:t>veniam</a:t>
            </a:r>
            <a:r>
              <a:rPr lang="es-ES_tradnl" noProof="0" dirty="0"/>
              <a:t>, </a:t>
            </a:r>
            <a:r>
              <a:rPr lang="es-ES_tradnl" noProof="0" dirty="0" err="1"/>
              <a:t>quis</a:t>
            </a:r>
            <a:r>
              <a:rPr lang="es-ES_tradnl" noProof="0" dirty="0"/>
              <a:t> </a:t>
            </a:r>
            <a:r>
              <a:rPr lang="es-ES_tradnl" noProof="0" dirty="0" err="1"/>
              <a:t>nostrud</a:t>
            </a:r>
            <a:r>
              <a:rPr lang="es-ES_tradnl" noProof="0" dirty="0"/>
              <a:t> </a:t>
            </a:r>
            <a:r>
              <a:rPr lang="es-ES_tradnl" noProof="0" dirty="0" err="1"/>
              <a:t>exercitation</a:t>
            </a:r>
            <a:r>
              <a:rPr lang="es-ES_tradnl" noProof="0" dirty="0"/>
              <a:t> </a:t>
            </a:r>
            <a:r>
              <a:rPr lang="es-ES_tradnl" noProof="0" dirty="0" err="1"/>
              <a:t>ullamco</a:t>
            </a:r>
            <a:r>
              <a:rPr lang="es-ES_tradnl" noProof="0" dirty="0"/>
              <a:t> </a:t>
            </a:r>
            <a:r>
              <a:rPr lang="es-ES_tradnl" noProof="0" dirty="0" err="1"/>
              <a:t>laboris</a:t>
            </a:r>
            <a:r>
              <a:rPr lang="es-ES_tradnl" noProof="0" dirty="0"/>
              <a:t> </a:t>
            </a:r>
            <a:r>
              <a:rPr lang="es-ES_tradnl" noProof="0" dirty="0" err="1"/>
              <a:t>nisi</a:t>
            </a:r>
            <a:r>
              <a:rPr lang="es-ES_tradnl" noProof="0" dirty="0"/>
              <a:t> ut </a:t>
            </a:r>
            <a:r>
              <a:rPr lang="es-ES_tradnl" noProof="0" dirty="0" err="1"/>
              <a:t>aliquip</a:t>
            </a:r>
            <a:r>
              <a:rPr lang="es-ES_tradnl" noProof="0" dirty="0"/>
              <a:t> ex </a:t>
            </a:r>
            <a:r>
              <a:rPr lang="es-ES_tradnl" noProof="0" dirty="0" err="1"/>
              <a:t>ea</a:t>
            </a:r>
            <a:r>
              <a:rPr lang="es-ES_tradnl" noProof="0" dirty="0"/>
              <a:t> commodo </a:t>
            </a:r>
            <a:r>
              <a:rPr lang="es-ES_tradnl" noProof="0" dirty="0" err="1"/>
              <a:t>consequat</a:t>
            </a:r>
            <a:r>
              <a:rPr lang="es-ES_tradnl" noProof="0" dirty="0"/>
              <a:t>. </a:t>
            </a:r>
            <a:r>
              <a:rPr lang="es-ES_tradnl" noProof="0" dirty="0" err="1"/>
              <a:t>Duis</a:t>
            </a:r>
            <a:r>
              <a:rPr lang="es-ES_tradnl" noProof="0" dirty="0"/>
              <a:t> </a:t>
            </a:r>
            <a:r>
              <a:rPr lang="es-ES_tradnl" noProof="0" dirty="0" err="1"/>
              <a:t>aute</a:t>
            </a:r>
            <a:r>
              <a:rPr lang="es-ES_tradnl" noProof="0" dirty="0"/>
              <a:t> </a:t>
            </a:r>
            <a:r>
              <a:rPr lang="es-ES_tradnl" noProof="0" dirty="0" err="1"/>
              <a:t>irure</a:t>
            </a:r>
            <a:r>
              <a:rPr lang="es-ES_tradnl" noProof="0" dirty="0"/>
              <a:t> dolor in </a:t>
            </a:r>
            <a:r>
              <a:rPr lang="es-ES_tradnl" noProof="0" dirty="0" err="1"/>
              <a:t>reprehenderit</a:t>
            </a:r>
            <a:r>
              <a:rPr lang="es-ES_tradnl" noProof="0" dirty="0"/>
              <a:t> in </a:t>
            </a:r>
            <a:r>
              <a:rPr lang="es-ES_tradnl" noProof="0" dirty="0" err="1"/>
              <a:t>voluptate</a:t>
            </a:r>
            <a:r>
              <a:rPr lang="es-ES_tradnl" noProof="0" dirty="0"/>
              <a:t> </a:t>
            </a:r>
            <a:r>
              <a:rPr lang="es-ES_tradnl" noProof="0" dirty="0" err="1"/>
              <a:t>velit</a:t>
            </a:r>
            <a:r>
              <a:rPr lang="es-ES_tradnl" noProof="0" dirty="0"/>
              <a:t> </a:t>
            </a:r>
            <a:r>
              <a:rPr lang="es-ES_tradnl" noProof="0" dirty="0" err="1"/>
              <a:t>esse</a:t>
            </a:r>
            <a:r>
              <a:rPr lang="es-ES_tradnl" noProof="0" dirty="0"/>
              <a:t> </a:t>
            </a:r>
            <a:r>
              <a:rPr lang="es-ES_tradnl" noProof="0" dirty="0" err="1"/>
              <a:t>cillum</a:t>
            </a:r>
            <a:r>
              <a:rPr lang="es-ES_tradnl" noProof="0" dirty="0"/>
              <a:t> </a:t>
            </a:r>
            <a:r>
              <a:rPr lang="es-ES_tradnl" noProof="0" dirty="0" err="1"/>
              <a:t>dolore</a:t>
            </a:r>
            <a:r>
              <a:rPr lang="es-ES_tradnl" noProof="0" dirty="0"/>
              <a:t> </a:t>
            </a:r>
            <a:r>
              <a:rPr lang="es-ES_tradnl" noProof="0" dirty="0" err="1"/>
              <a:t>eu</a:t>
            </a:r>
            <a:r>
              <a:rPr lang="es-ES_tradnl" noProof="0" dirty="0"/>
              <a:t> </a:t>
            </a:r>
            <a:r>
              <a:rPr lang="es-ES_tradnl" noProof="0" dirty="0" err="1"/>
              <a:t>fugiat</a:t>
            </a:r>
            <a:r>
              <a:rPr lang="es-ES_tradnl" noProof="0" dirty="0"/>
              <a:t> </a:t>
            </a:r>
            <a:r>
              <a:rPr lang="es-ES_tradnl" noProof="0" dirty="0" err="1"/>
              <a:t>nulla</a:t>
            </a:r>
            <a:r>
              <a:rPr lang="es-ES_tradnl" noProof="0" dirty="0"/>
              <a:t> </a:t>
            </a:r>
            <a:r>
              <a:rPr lang="es-ES_tradnl" noProof="0" dirty="0" err="1"/>
              <a:t>pariatur</a:t>
            </a:r>
            <a:r>
              <a:rPr lang="es-ES_tradnl" noProof="0" dirty="0"/>
              <a:t>. </a:t>
            </a:r>
            <a:r>
              <a:rPr lang="es-ES_tradnl" noProof="0" dirty="0" err="1"/>
              <a:t>Excepteur</a:t>
            </a:r>
            <a:r>
              <a:rPr lang="es-ES_tradnl" noProof="0" dirty="0"/>
              <a:t> </a:t>
            </a:r>
            <a:r>
              <a:rPr lang="es-ES_tradnl" noProof="0" dirty="0" err="1"/>
              <a:t>sint</a:t>
            </a:r>
            <a:r>
              <a:rPr lang="es-ES_tradnl" noProof="0" dirty="0"/>
              <a:t> </a:t>
            </a:r>
            <a:r>
              <a:rPr lang="es-ES_tradnl" noProof="0" dirty="0" err="1"/>
              <a:t>occaecat</a:t>
            </a:r>
            <a:r>
              <a:rPr lang="es-ES_tradnl" noProof="0" dirty="0"/>
              <a:t> </a:t>
            </a:r>
            <a:r>
              <a:rPr lang="es-ES_tradnl" noProof="0" dirty="0" err="1"/>
              <a:t>cupidatat</a:t>
            </a:r>
            <a:r>
              <a:rPr lang="es-ES_tradnl" noProof="0" dirty="0"/>
              <a:t> non </a:t>
            </a:r>
            <a:r>
              <a:rPr lang="es-ES_tradnl" noProof="0" dirty="0" err="1"/>
              <a:t>proident</a:t>
            </a:r>
            <a:r>
              <a:rPr lang="es-ES_tradnl" noProof="0" dirty="0"/>
              <a:t>, </a:t>
            </a:r>
            <a:r>
              <a:rPr lang="es-ES_tradnl" noProof="0" dirty="0" err="1"/>
              <a:t>sunt</a:t>
            </a:r>
            <a:r>
              <a:rPr lang="es-ES_tradnl" noProof="0" dirty="0"/>
              <a:t> in culpa </a:t>
            </a:r>
            <a:r>
              <a:rPr lang="es-ES_tradnl" noProof="0" dirty="0" err="1"/>
              <a:t>qui</a:t>
            </a:r>
            <a:r>
              <a:rPr lang="es-ES_tradnl" noProof="0" dirty="0"/>
              <a:t> </a:t>
            </a:r>
            <a:r>
              <a:rPr lang="es-ES_tradnl" noProof="0" dirty="0" err="1"/>
              <a:t>officia</a:t>
            </a:r>
            <a:r>
              <a:rPr lang="es-ES_tradnl" noProof="0" dirty="0"/>
              <a:t> </a:t>
            </a:r>
            <a:r>
              <a:rPr lang="es-ES_tradnl" noProof="0" dirty="0" err="1"/>
              <a:t>deserunt</a:t>
            </a:r>
            <a:r>
              <a:rPr lang="es-ES_tradnl" noProof="0" dirty="0"/>
              <a:t> </a:t>
            </a:r>
            <a:r>
              <a:rPr lang="es-ES_tradnl" noProof="0" dirty="0" err="1"/>
              <a:t>mollit</a:t>
            </a:r>
            <a:r>
              <a:rPr lang="es-ES_tradnl" noProof="0" dirty="0"/>
              <a:t> </a:t>
            </a:r>
            <a:r>
              <a:rPr lang="es-ES_tradnl" noProof="0" dirty="0" err="1"/>
              <a:t>anim</a:t>
            </a:r>
            <a:r>
              <a:rPr lang="es-ES_tradnl" noProof="0" dirty="0"/>
              <a:t> id </a:t>
            </a:r>
            <a:r>
              <a:rPr lang="es-ES_tradnl" noProof="0" dirty="0" err="1"/>
              <a:t>est</a:t>
            </a:r>
            <a:r>
              <a:rPr lang="es-ES_tradnl" noProof="0" dirty="0"/>
              <a:t> </a:t>
            </a:r>
            <a:r>
              <a:rPr lang="es-ES_tradnl" noProof="0" dirty="0" err="1"/>
              <a:t>laborum</a:t>
            </a:r>
            <a:r>
              <a:rPr lang="es-ES_tradnl" noProof="0" dirty="0"/>
              <a:t>.</a:t>
            </a:r>
          </a:p>
          <a:p>
            <a:pPr lvl="0"/>
            <a:endParaRPr lang="es-ES_tradnl" noProof="0" dirty="0"/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D656A406-0391-AC49-A94A-D808FEBB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73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s solo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E969FFF-44F1-B441-ADCB-DB86B4CE2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95" y="451912"/>
            <a:ext cx="8737535" cy="2998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noProof="0" dirty="0" err="1"/>
              <a:t>Click</a:t>
            </a:r>
            <a:r>
              <a:rPr lang="es-ES_tradnl" noProof="0" dirty="0"/>
              <a:t> para añadir título</a:t>
            </a:r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568E300-E591-A243-B822-77EFFD6A0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95" y="1043356"/>
            <a:ext cx="8737535" cy="276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000" b="0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None/>
              <a:defRPr lang="en-US" sz="25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None/>
              <a:defRPr lang="en-GB" sz="2500" b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para añadir subtítulo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4818C5-27B5-6546-93CD-66AC42E9E1C2}"/>
              </a:ext>
            </a:extLst>
          </p:cNvPr>
          <p:cNvSpPr/>
          <p:nvPr userDrawn="1"/>
        </p:nvSpPr>
        <p:spPr>
          <a:xfrm>
            <a:off x="515795" y="866527"/>
            <a:ext cx="1080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7120BA35-F822-C24A-8D23-792818812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9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5F72CB41-DF09-024B-9796-2DEAB2E3D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1" y="6496375"/>
            <a:ext cx="398462" cy="1481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A43965-4643-F643-A67C-D0741259ACA1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0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87" r:id="rId5"/>
    <p:sldLayoutId id="2147483664" r:id="rId6"/>
    <p:sldLayoutId id="2147483673" r:id="rId7"/>
    <p:sldLayoutId id="2147483674" r:id="rId8"/>
    <p:sldLayoutId id="2147483675" r:id="rId9"/>
    <p:sldLayoutId id="2147483686" r:id="rId10"/>
    <p:sldLayoutId id="214748367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orient="horz" pos="232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pos="7355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4.png"/><Relationship Id="rId4" Type="http://schemas.openxmlformats.org/officeDocument/2006/relationships/image" Target="../media/image20.sv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g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us06web.zoom.us/wb/doc/OQO256MEQ7CV2bWthHrhnw/p/171534467334144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0.sv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20.svg"/><Relationship Id="rId7" Type="http://schemas.openxmlformats.org/officeDocument/2006/relationships/image" Target="../media/image6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g"/><Relationship Id="rId5" Type="http://schemas.openxmlformats.org/officeDocument/2006/relationships/image" Target="../media/image42.sv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0.svg"/><Relationship Id="rId7" Type="http://schemas.openxmlformats.org/officeDocument/2006/relationships/image" Target="../media/image6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2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4.svg"/><Relationship Id="rId7" Type="http://schemas.openxmlformats.org/officeDocument/2006/relationships/image" Target="../media/image2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52.svg"/><Relationship Id="rId10" Type="http://schemas.openxmlformats.org/officeDocument/2006/relationships/image" Target="../media/image4.png"/><Relationship Id="rId4" Type="http://schemas.openxmlformats.org/officeDocument/2006/relationships/image" Target="../media/image51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4.svg"/><Relationship Id="rId7" Type="http://schemas.openxmlformats.org/officeDocument/2006/relationships/image" Target="../media/image7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4.png"/><Relationship Id="rId18" Type="http://schemas.openxmlformats.org/officeDocument/2006/relationships/image" Target="../media/image89.jpeg"/><Relationship Id="rId3" Type="http://schemas.openxmlformats.org/officeDocument/2006/relationships/image" Target="../media/image78.png"/><Relationship Id="rId7" Type="http://schemas.openxmlformats.org/officeDocument/2006/relationships/image" Target="../media/image20.svg"/><Relationship Id="rId12" Type="http://schemas.openxmlformats.org/officeDocument/2006/relationships/image" Target="../media/image83.jpeg"/><Relationship Id="rId17" Type="http://schemas.openxmlformats.org/officeDocument/2006/relationships/image" Target="../media/image88.svg"/><Relationship Id="rId2" Type="http://schemas.openxmlformats.org/officeDocument/2006/relationships/hyperlink" Target="https://hackdash.org/dashboards/hacklegis?sort=showcase" TargetMode="Externa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82.jpeg"/><Relationship Id="rId5" Type="http://schemas.openxmlformats.org/officeDocument/2006/relationships/image" Target="../media/image80.jpg"/><Relationship Id="rId15" Type="http://schemas.openxmlformats.org/officeDocument/2006/relationships/image" Target="../media/image86.emf"/><Relationship Id="rId10" Type="http://schemas.openxmlformats.org/officeDocument/2006/relationships/image" Target="../media/image81.jpeg"/><Relationship Id="rId19" Type="http://schemas.openxmlformats.org/officeDocument/2006/relationships/image" Target="../media/image4.png"/><Relationship Id="rId4" Type="http://schemas.openxmlformats.org/officeDocument/2006/relationships/image" Target="../media/image79.jpg"/><Relationship Id="rId9" Type="http://schemas.openxmlformats.org/officeDocument/2006/relationships/image" Target="../media/image42.svg"/><Relationship Id="rId1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3.png"/><Relationship Id="rId3" Type="http://schemas.openxmlformats.org/officeDocument/2006/relationships/image" Target="../media/image19.png"/><Relationship Id="rId7" Type="http://schemas.openxmlformats.org/officeDocument/2006/relationships/image" Target="../media/image84.png"/><Relationship Id="rId12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11" Type="http://schemas.openxmlformats.org/officeDocument/2006/relationships/image" Target="../media/image91.png"/><Relationship Id="rId5" Type="http://schemas.openxmlformats.org/officeDocument/2006/relationships/image" Target="../media/image41.png"/><Relationship Id="rId10" Type="http://schemas.openxmlformats.org/officeDocument/2006/relationships/image" Target="../media/image88.svg"/><Relationship Id="rId4" Type="http://schemas.openxmlformats.org/officeDocument/2006/relationships/image" Target="../media/image20.svg"/><Relationship Id="rId9" Type="http://schemas.openxmlformats.org/officeDocument/2006/relationships/image" Target="../media/image87.png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iro.com/welcomeonboard/NmZsQTdEbHZlSUFUSHFHVUozSjVENlBaYWdveGJyZUkycHlPTDI3ZG9wZHh6N3JvN0t1djR5QWNiek96OEFicHwzNDU4NzY0NTI1MDQ1NzY2MTgz?share_link_id=845071794473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6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618B-962D-F144-87C9-09A13B174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461" y="1809750"/>
            <a:ext cx="7971440" cy="1601459"/>
          </a:xfrm>
        </p:spPr>
        <p:txBody>
          <a:bodyPr/>
          <a:lstStyle/>
          <a:p>
            <a:r>
              <a:rPr lang="es-ES_tradnl" dirty="0"/>
              <a:t>Como facilitar la participación en la implementación </a:t>
            </a:r>
            <a:br>
              <a:rPr lang="es-ES_tradnl" dirty="0"/>
            </a:br>
            <a:r>
              <a:rPr lang="es-ES_tradnl" dirty="0"/>
              <a:t>de la Agenda Urbana Española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5DD15-DF7D-8946-B749-3A68A2BEA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441" y="3640945"/>
            <a:ext cx="4559559" cy="236375"/>
          </a:xfrm>
        </p:spPr>
        <p:txBody>
          <a:bodyPr/>
          <a:lstStyle/>
          <a:p>
            <a:r>
              <a:rPr lang="es-ES_tradnl" dirty="0"/>
              <a:t>16 de mayo de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64A60B-F016-4D13-2F20-BB95934A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6" y="287204"/>
            <a:ext cx="2696307" cy="10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03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9D7B5B-5B22-B63C-7CE7-343ADC30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87" y="1627560"/>
            <a:ext cx="8339329" cy="4330036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FF2EB73-53FC-C207-6FC5-91620D80699D}"/>
              </a:ext>
            </a:extLst>
          </p:cNvPr>
          <p:cNvGrpSpPr/>
          <p:nvPr/>
        </p:nvGrpSpPr>
        <p:grpSpPr>
          <a:xfrm>
            <a:off x="2098723" y="782762"/>
            <a:ext cx="7122883" cy="698854"/>
            <a:chOff x="393235" y="2319699"/>
            <a:chExt cx="3738807" cy="366829"/>
          </a:xfrm>
        </p:grpSpPr>
        <p:pic>
          <p:nvPicPr>
            <p:cNvPr id="20" name="Graphic 10">
              <a:extLst>
                <a:ext uri="{FF2B5EF4-FFF2-40B4-BE49-F238E27FC236}">
                  <a16:creationId xmlns:a16="http://schemas.microsoft.com/office/drawing/2014/main" id="{C70A7CEB-1797-22C9-55D4-B29AED3F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3235" y="2319699"/>
              <a:ext cx="348461" cy="348461"/>
            </a:xfrm>
            <a:prstGeom prst="rect">
              <a:avLst/>
            </a:prstGeom>
          </p:spPr>
        </p:pic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9D40584A-B9B5-4654-E41F-AC30DAB735C2}"/>
                </a:ext>
              </a:extLst>
            </p:cNvPr>
            <p:cNvSpPr txBox="1">
              <a:spLocks/>
            </p:cNvSpPr>
            <p:nvPr/>
          </p:nvSpPr>
          <p:spPr>
            <a:xfrm>
              <a:off x="839677" y="2413102"/>
              <a:ext cx="3292365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dirty="0">
                  <a:solidFill>
                    <a:srgbClr val="006983"/>
                  </a:solidFill>
                </a:rPr>
                <a:t>Sesiones colaborativas de validación y priorización</a:t>
              </a:r>
              <a:endParaRPr lang="es-ES" sz="1800" b="0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4C5E8D88-F862-F309-BFB3-1A171B32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6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9EC9D32-646B-FA8B-FC58-922AB741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864" y="1982940"/>
            <a:ext cx="4262261" cy="30368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11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A7B3160-2223-7F11-0CE1-D5AFEDDC7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7" y="2542761"/>
            <a:ext cx="3656838" cy="23379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0D7A60-855B-BC2A-F664-DE1845111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578"/>
          <a:stretch/>
        </p:blipFill>
        <p:spPr>
          <a:xfrm>
            <a:off x="2250685" y="3543227"/>
            <a:ext cx="4413142" cy="29531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C09CCE-5B9C-087B-B221-307EA2388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721" y="3762947"/>
            <a:ext cx="3755410" cy="2337978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7DDED7F9-DE50-8CA4-798F-76AB407E76E1}"/>
              </a:ext>
            </a:extLst>
          </p:cNvPr>
          <p:cNvGrpSpPr/>
          <p:nvPr/>
        </p:nvGrpSpPr>
        <p:grpSpPr>
          <a:xfrm>
            <a:off x="2139248" y="616306"/>
            <a:ext cx="8390443" cy="953262"/>
            <a:chOff x="313086" y="4055967"/>
            <a:chExt cx="4477989" cy="508757"/>
          </a:xfrm>
        </p:grpSpPr>
        <p:pic>
          <p:nvPicPr>
            <p:cNvPr id="18" name="Gráfico 17" descr="Preguntas con relleno sólido">
              <a:extLst>
                <a:ext uri="{FF2B5EF4-FFF2-40B4-BE49-F238E27FC236}">
                  <a16:creationId xmlns:a16="http://schemas.microsoft.com/office/drawing/2014/main" id="{7FB389F1-7FD0-9FFE-3F4A-B48BB152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086" y="4055967"/>
              <a:ext cx="508757" cy="508757"/>
            </a:xfrm>
            <a:prstGeom prst="rect">
              <a:avLst/>
            </a:prstGeom>
          </p:spPr>
        </p:pic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E85D7E2-451F-ED5F-6FC1-003B27765A7D}"/>
                </a:ext>
              </a:extLst>
            </p:cNvPr>
            <p:cNvSpPr txBox="1">
              <a:spLocks/>
            </p:cNvSpPr>
            <p:nvPr/>
          </p:nvSpPr>
          <p:spPr>
            <a:xfrm>
              <a:off x="850344" y="4288065"/>
              <a:ext cx="3940731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u="none" strike="noStrike" dirty="0">
                  <a:solidFill>
                    <a:srgbClr val="006983"/>
                  </a:solidFill>
                  <a:effectLst/>
                </a:rPr>
                <a:t>Encuestas a pie de calle</a:t>
              </a:r>
            </a:p>
            <a:p>
              <a:pPr>
                <a:lnSpc>
                  <a:spcPct val="125000"/>
                </a:lnSpc>
              </a:pPr>
              <a:endParaRPr lang="es-ES" sz="1000" dirty="0">
                <a:solidFill>
                  <a:srgbClr val="006983"/>
                </a:solidFill>
              </a:endParaRPr>
            </a:p>
            <a:p>
              <a:pPr marL="285750" indent="-285750">
                <a:lnSpc>
                  <a:spcPct val="125000"/>
                </a:lnSpc>
                <a:buFontTx/>
                <a:buChar char="-"/>
              </a:pPr>
              <a:endParaRPr lang="es-ES" sz="1600" b="0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039A8571-C567-C3A2-B6D1-515B0E20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47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ersonas formando una multitud">
            <a:extLst>
              <a:ext uri="{FF2B5EF4-FFF2-40B4-BE49-F238E27FC236}">
                <a16:creationId xmlns:a16="http://schemas.microsoft.com/office/drawing/2014/main" id="{53A774A9-5D56-770B-3D08-097A03B20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48" y="2312349"/>
            <a:ext cx="5807580" cy="3871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3E85D7E2-451F-ED5F-6FC1-003B27765A7D}"/>
              </a:ext>
            </a:extLst>
          </p:cNvPr>
          <p:cNvSpPr txBox="1">
            <a:spLocks/>
          </p:cNvSpPr>
          <p:nvPr/>
        </p:nvSpPr>
        <p:spPr>
          <a:xfrm>
            <a:off x="3145913" y="1051190"/>
            <a:ext cx="7383778" cy="51232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800" dirty="0">
                <a:solidFill>
                  <a:srgbClr val="006983"/>
                </a:solidFill>
              </a:rPr>
              <a:t>Paseos de Jane/Tours de recogida de retos</a:t>
            </a:r>
            <a:endParaRPr lang="es-ES" sz="1800" u="none" strike="noStrike" dirty="0">
              <a:solidFill>
                <a:srgbClr val="006983"/>
              </a:solidFill>
              <a:effectLst/>
            </a:endParaRPr>
          </a:p>
          <a:p>
            <a:pPr>
              <a:lnSpc>
                <a:spcPct val="125000"/>
              </a:lnSpc>
            </a:pP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39A8571-C567-C3A2-B6D1-515B0E20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Chincheta en un mapa">
            <a:extLst>
              <a:ext uri="{FF2B5EF4-FFF2-40B4-BE49-F238E27FC236}">
                <a16:creationId xmlns:a16="http://schemas.microsoft.com/office/drawing/2014/main" id="{22264D85-84B3-E72B-99A9-B76149BF4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54" y="2624655"/>
            <a:ext cx="4871851" cy="3247108"/>
          </a:xfrm>
          <a:prstGeom prst="rect">
            <a:avLst/>
          </a:prstGeom>
        </p:spPr>
      </p:pic>
      <p:pic>
        <p:nvPicPr>
          <p:cNvPr id="21" name="Gráfico 20" descr="Mapa del tesoro contorno">
            <a:extLst>
              <a:ext uri="{FF2B5EF4-FFF2-40B4-BE49-F238E27FC236}">
                <a16:creationId xmlns:a16="http://schemas.microsoft.com/office/drawing/2014/main" id="{E5F0D0F5-A80D-66F6-23DD-5605BC8C0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4760" y="797473"/>
            <a:ext cx="783408" cy="7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759" y="6479305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37C6B07-06FE-DB84-B66A-CFAB60275463}"/>
              </a:ext>
            </a:extLst>
          </p:cNvPr>
          <p:cNvGrpSpPr/>
          <p:nvPr/>
        </p:nvGrpSpPr>
        <p:grpSpPr>
          <a:xfrm>
            <a:off x="2110876" y="591391"/>
            <a:ext cx="7970247" cy="1195571"/>
            <a:chOff x="6052049" y="1413517"/>
            <a:chExt cx="3873390" cy="581025"/>
          </a:xfrm>
        </p:grpSpPr>
        <p:pic>
          <p:nvPicPr>
            <p:cNvPr id="15" name="Gráfico 14" descr="Lluvia de ideas de grupo contorno">
              <a:extLst>
                <a:ext uri="{FF2B5EF4-FFF2-40B4-BE49-F238E27FC236}">
                  <a16:creationId xmlns:a16="http://schemas.microsoft.com/office/drawing/2014/main" id="{BE4D274B-7D4F-2795-1492-5189B853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2049" y="1413517"/>
              <a:ext cx="581025" cy="581025"/>
            </a:xfrm>
            <a:prstGeom prst="rect">
              <a:avLst/>
            </a:prstGeom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B0DF206-3E01-B55D-DBE6-253D58697007}"/>
                </a:ext>
              </a:extLst>
            </p:cNvPr>
            <p:cNvSpPr txBox="1">
              <a:spLocks/>
            </p:cNvSpPr>
            <p:nvPr/>
          </p:nvSpPr>
          <p:spPr>
            <a:xfrm>
              <a:off x="6633074" y="1695236"/>
              <a:ext cx="3292365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dirty="0">
                  <a:solidFill>
                    <a:srgbClr val="006983"/>
                  </a:solidFill>
                </a:rPr>
                <a:t>Espacio virtual de </a:t>
              </a:r>
              <a:r>
                <a:rPr lang="es-ES" sz="1800" dirty="0" err="1">
                  <a:solidFill>
                    <a:srgbClr val="006983"/>
                  </a:solidFill>
                </a:rPr>
                <a:t>co-creación</a:t>
              </a:r>
              <a:endParaRPr lang="es-ES" sz="1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869012E6-FE11-2F69-3201-58C98FB9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hlinkClick r:id="rId8"/>
            <a:extLst>
              <a:ext uri="{FF2B5EF4-FFF2-40B4-BE49-F238E27FC236}">
                <a16:creationId xmlns:a16="http://schemas.microsoft.com/office/drawing/2014/main" id="{E8917911-0974-BA88-2B23-5D9556DBE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8863" y="1897531"/>
            <a:ext cx="6345754" cy="36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4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759" y="6479305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37C6B07-06FE-DB84-B66A-CFAB60275463}"/>
              </a:ext>
            </a:extLst>
          </p:cNvPr>
          <p:cNvGrpSpPr/>
          <p:nvPr/>
        </p:nvGrpSpPr>
        <p:grpSpPr>
          <a:xfrm>
            <a:off x="2110876" y="591391"/>
            <a:ext cx="7970247" cy="1195571"/>
            <a:chOff x="6052049" y="1413517"/>
            <a:chExt cx="3873390" cy="581025"/>
          </a:xfrm>
        </p:grpSpPr>
        <p:pic>
          <p:nvPicPr>
            <p:cNvPr id="15" name="Gráfico 14" descr="Lluvia de ideas de grupo contorno">
              <a:extLst>
                <a:ext uri="{FF2B5EF4-FFF2-40B4-BE49-F238E27FC236}">
                  <a16:creationId xmlns:a16="http://schemas.microsoft.com/office/drawing/2014/main" id="{BE4D274B-7D4F-2795-1492-5189B853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52049" y="1413517"/>
              <a:ext cx="581025" cy="581025"/>
            </a:xfrm>
            <a:prstGeom prst="rect">
              <a:avLst/>
            </a:prstGeom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B0DF206-3E01-B55D-DBE6-253D58697007}"/>
                </a:ext>
              </a:extLst>
            </p:cNvPr>
            <p:cNvSpPr txBox="1">
              <a:spLocks/>
            </p:cNvSpPr>
            <p:nvPr/>
          </p:nvSpPr>
          <p:spPr>
            <a:xfrm>
              <a:off x="6633074" y="1695236"/>
              <a:ext cx="3292365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dirty="0">
                  <a:solidFill>
                    <a:srgbClr val="006983"/>
                  </a:solidFill>
                </a:rPr>
                <a:t>Espacio abierto de </a:t>
              </a:r>
              <a:r>
                <a:rPr lang="es-ES" sz="1800" dirty="0" err="1">
                  <a:solidFill>
                    <a:srgbClr val="006983"/>
                  </a:solidFill>
                </a:rPr>
                <a:t>co-creación</a:t>
              </a:r>
              <a:endParaRPr lang="es-ES" sz="1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1" name="Imagen 10" descr="Un grupo de personas vestidas de negro trabajando en una computadora&#10;&#10;Descripción generada automáticamente con confianza baja">
            <a:extLst>
              <a:ext uri="{FF2B5EF4-FFF2-40B4-BE49-F238E27FC236}">
                <a16:creationId xmlns:a16="http://schemas.microsoft.com/office/drawing/2014/main" id="{BC367699-A4AA-71AB-13D1-E212DAEC8B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54"/>
          <a:stretch/>
        </p:blipFill>
        <p:spPr>
          <a:xfrm>
            <a:off x="744499" y="2207367"/>
            <a:ext cx="5580111" cy="30930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2BA9151-741C-5B16-6822-65BECED0F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043" y="4773541"/>
            <a:ext cx="3227567" cy="1853567"/>
          </a:xfrm>
          <a:prstGeom prst="rect">
            <a:avLst/>
          </a:prstGeom>
        </p:spPr>
      </p:pic>
      <p:pic>
        <p:nvPicPr>
          <p:cNvPr id="7" name="Imagen 6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E47DC7BB-6F52-EEA7-7768-D70A772EF7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076"/>
          <a:stretch/>
        </p:blipFill>
        <p:spPr>
          <a:xfrm>
            <a:off x="6096000" y="4070654"/>
            <a:ext cx="4439708" cy="245438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F45CA61-2D00-D735-8974-28B5DA676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585" y="1829684"/>
            <a:ext cx="4559538" cy="24771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69012E6-FE11-2F69-3201-58C98FB9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3787AD5-F5DD-2A7D-EFE6-E219C0B912D9}"/>
              </a:ext>
            </a:extLst>
          </p:cNvPr>
          <p:cNvGrpSpPr/>
          <p:nvPr/>
        </p:nvGrpSpPr>
        <p:grpSpPr>
          <a:xfrm>
            <a:off x="2001187" y="700730"/>
            <a:ext cx="10236108" cy="1173215"/>
            <a:chOff x="341587" y="3338532"/>
            <a:chExt cx="4438821" cy="508757"/>
          </a:xfrm>
        </p:grpSpPr>
        <p:pic>
          <p:nvPicPr>
            <p:cNvPr id="14" name="Gráfico 13" descr="Ratón con relleno sólido">
              <a:extLst>
                <a:ext uri="{FF2B5EF4-FFF2-40B4-BE49-F238E27FC236}">
                  <a16:creationId xmlns:a16="http://schemas.microsoft.com/office/drawing/2014/main" id="{A4445423-2D71-9B9F-1B75-70E12FB0F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1587" y="3338532"/>
              <a:ext cx="508757" cy="508757"/>
            </a:xfrm>
            <a:prstGeom prst="rect">
              <a:avLst/>
            </a:prstGeom>
          </p:spPr>
        </p:pic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507E5B3E-5412-97B9-2A84-D74531731DA8}"/>
                </a:ext>
              </a:extLst>
            </p:cNvPr>
            <p:cNvSpPr txBox="1">
              <a:spLocks/>
            </p:cNvSpPr>
            <p:nvPr/>
          </p:nvSpPr>
          <p:spPr>
            <a:xfrm>
              <a:off x="839677" y="3546585"/>
              <a:ext cx="3940731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u="none" strike="noStrike" dirty="0">
                  <a:solidFill>
                    <a:srgbClr val="006983"/>
                  </a:solidFill>
                  <a:effectLst/>
                </a:rPr>
                <a:t>Votación y recogida de opiniones online</a:t>
              </a:r>
            </a:p>
            <a:p>
              <a:pPr>
                <a:lnSpc>
                  <a:spcPct val="125000"/>
                </a:lnSpc>
              </a:pPr>
              <a:endParaRPr lang="es-ES" sz="1000" dirty="0">
                <a:solidFill>
                  <a:srgbClr val="006983"/>
                </a:solidFill>
              </a:endParaRPr>
            </a:p>
            <a:p>
              <a:pPr marL="285750" indent="-285750">
                <a:lnSpc>
                  <a:spcPct val="125000"/>
                </a:lnSpc>
                <a:buFontTx/>
                <a:buChar char="-"/>
              </a:pPr>
              <a:endParaRPr lang="es-ES" sz="1600" b="0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88AA1A6E-F778-FB92-9A0B-C49C44111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24" y="2258229"/>
            <a:ext cx="4781550" cy="27765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94185B-02A0-3BA9-F45F-ECAFE3D61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2431" y="1678872"/>
            <a:ext cx="4382235" cy="289312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0AC6C93-5AF6-C4B6-AC94-4F15D2399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3758" y="3967406"/>
            <a:ext cx="5084064" cy="245095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7ECEE6D-34AD-9901-80E4-B0EFAEAD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0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823D4-0E47-0F49-B3D4-368F6F2DA7D6}"/>
              </a:ext>
            </a:extLst>
          </p:cNvPr>
          <p:cNvSpPr txBox="1"/>
          <p:nvPr/>
        </p:nvSpPr>
        <p:spPr>
          <a:xfrm>
            <a:off x="2993924" y="2207346"/>
            <a:ext cx="5881845" cy="653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ES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Validar y priorizar las líneas de actuación propuestas por la AUE</a:t>
            </a:r>
            <a:endParaRPr lang="es-ES_tradnl" dirty="0">
              <a:solidFill>
                <a:schemeClr val="accent2"/>
              </a:solidFill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FC893D2C-0305-7749-99A8-D0166EF1D8BE}"/>
              </a:ext>
            </a:extLst>
          </p:cNvPr>
          <p:cNvSpPr txBox="1">
            <a:spLocks/>
          </p:cNvSpPr>
          <p:nvPr/>
        </p:nvSpPr>
        <p:spPr>
          <a:xfrm>
            <a:off x="3376765" y="3017225"/>
            <a:ext cx="5080927" cy="1143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través de sesiones participativas con los distintos públicos objetivos identificados, se 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validan y priorizan las líneas de actuación</a:t>
            </a: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propuestas por la AUE al ámbito municipal.</a:t>
            </a:r>
          </a:p>
        </p:txBody>
      </p:sp>
      <p:pic>
        <p:nvPicPr>
          <p:cNvPr id="8" name="Gráfico 7" descr="Portapapeles mezclado contorno">
            <a:extLst>
              <a:ext uri="{FF2B5EF4-FFF2-40B4-BE49-F238E27FC236}">
                <a16:creationId xmlns:a16="http://schemas.microsoft.com/office/drawing/2014/main" id="{3C1B937E-774A-4695-A5F7-B8CFE8BF8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3845" y="1058110"/>
            <a:ext cx="1042001" cy="104200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31657" y="278243"/>
            <a:ext cx="2034888" cy="1821868"/>
            <a:chOff x="4752777" y="2100147"/>
            <a:chExt cx="2034888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4752777" y="3167976"/>
              <a:ext cx="203488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Plan de Acción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FC856B8-6DF7-2EC6-0773-B1353089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áfico 17" descr="Diana con relleno sólido">
            <a:extLst>
              <a:ext uri="{FF2B5EF4-FFF2-40B4-BE49-F238E27FC236}">
                <a16:creationId xmlns:a16="http://schemas.microsoft.com/office/drawing/2014/main" id="{166FE48D-4106-6100-21F7-63BCE66B2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081" y="550136"/>
            <a:ext cx="754039" cy="7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9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C50ED79-585A-4E49-BA5F-B3B48950BA57}"/>
              </a:ext>
            </a:extLst>
          </p:cNvPr>
          <p:cNvSpPr txBox="1">
            <a:spLocks/>
          </p:cNvSpPr>
          <p:nvPr/>
        </p:nvSpPr>
        <p:spPr>
          <a:xfrm>
            <a:off x="422265" y="1339388"/>
            <a:ext cx="1291178" cy="14222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</a:rPr>
              <a:t>Formulación estratégica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48496F0C-70EB-D16C-EF4D-69E62F77D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22"/>
          <a:stretch/>
        </p:blipFill>
        <p:spPr>
          <a:xfrm>
            <a:off x="1401937" y="2542761"/>
            <a:ext cx="6711774" cy="3730752"/>
          </a:xfrm>
          <a:prstGeom prst="rect">
            <a:avLst/>
          </a:prstGeom>
        </p:spPr>
      </p:pic>
      <p:pic>
        <p:nvPicPr>
          <p:cNvPr id="10" name="Imagen 9" descr="Imagen que contiene texto, tabla&#10;&#10;Descripción generada automáticamente">
            <a:extLst>
              <a:ext uri="{FF2B5EF4-FFF2-40B4-BE49-F238E27FC236}">
                <a16:creationId xmlns:a16="http://schemas.microsoft.com/office/drawing/2014/main" id="{794F52AE-7E83-5D20-9386-8AD47602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940" y="910218"/>
            <a:ext cx="4416552" cy="25115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E9A9FB-A339-DD8E-8777-61016B418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632" y="2542761"/>
            <a:ext cx="5791200" cy="31527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31D1A4-6098-D5B6-64BC-9715ED3F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19CE541-BD3B-1A64-EAEC-34D0C35A1683}"/>
              </a:ext>
            </a:extLst>
          </p:cNvPr>
          <p:cNvGrpSpPr/>
          <p:nvPr/>
        </p:nvGrpSpPr>
        <p:grpSpPr>
          <a:xfrm>
            <a:off x="134521" y="278243"/>
            <a:ext cx="1847914" cy="1821868"/>
            <a:chOff x="4855641" y="2100147"/>
            <a:chExt cx="1847914" cy="1821868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C37C42D7-1FED-514A-E1AE-1E3C1D284237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470F078-A7C7-E4CF-633B-22F30C860C11}"/>
                </a:ext>
              </a:extLst>
            </p:cNvPr>
            <p:cNvSpPr txBox="1">
              <a:spLocks/>
            </p:cNvSpPr>
            <p:nvPr/>
          </p:nvSpPr>
          <p:spPr>
            <a:xfrm>
              <a:off x="4874393" y="3213657"/>
              <a:ext cx="1829162" cy="71114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Plan de Acción</a:t>
              </a:r>
            </a:p>
          </p:txBody>
        </p:sp>
      </p:grpSp>
      <p:pic>
        <p:nvPicPr>
          <p:cNvPr id="14" name="Gráfico 13" descr="Diana con relleno sólido">
            <a:extLst>
              <a:ext uri="{FF2B5EF4-FFF2-40B4-BE49-F238E27FC236}">
                <a16:creationId xmlns:a16="http://schemas.microsoft.com/office/drawing/2014/main" id="{5A727255-3788-D157-823C-B47C9F4AD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082" y="435138"/>
            <a:ext cx="754039" cy="7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7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823D4-0E47-0F49-B3D4-368F6F2DA7D6}"/>
              </a:ext>
            </a:extLst>
          </p:cNvPr>
          <p:cNvSpPr txBox="1"/>
          <p:nvPr/>
        </p:nvSpPr>
        <p:spPr>
          <a:xfrm>
            <a:off x="1209988" y="2448101"/>
            <a:ext cx="4336024" cy="999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ES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Posibilidad 1: Validar y priorizar los proyectos identificados por el equipo municipal</a:t>
            </a:r>
            <a:endParaRPr lang="es-ES_tradnl" dirty="0">
              <a:solidFill>
                <a:schemeClr val="accent2"/>
              </a:solidFill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E87F7-88D7-0D4E-8398-272A82B5B4A9}"/>
              </a:ext>
            </a:extLst>
          </p:cNvPr>
          <p:cNvSpPr txBox="1"/>
          <p:nvPr/>
        </p:nvSpPr>
        <p:spPr>
          <a:xfrm>
            <a:off x="6974640" y="2448101"/>
            <a:ext cx="3947975" cy="658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ES_tradnl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Posibilidad 2: </a:t>
            </a:r>
            <a:r>
              <a:rPr lang="es-ES_tradnl" dirty="0" err="1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co-creación</a:t>
            </a:r>
            <a:r>
              <a:rPr lang="es-ES_tradnl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de proyectos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FC893D2C-0305-7749-99A8-D0166EF1D8BE}"/>
              </a:ext>
            </a:extLst>
          </p:cNvPr>
          <p:cNvSpPr txBox="1">
            <a:spLocks/>
          </p:cNvSpPr>
          <p:nvPr/>
        </p:nvSpPr>
        <p:spPr>
          <a:xfrm>
            <a:off x="1448413" y="3526318"/>
            <a:ext cx="3745597" cy="1821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través de sesiones participativas con los distintos públicos objetivos identificados, se 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validan y priorizan los proyectos </a:t>
            </a: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previamente determinados por el Ayuntamiento</a:t>
            </a:r>
          </a:p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del municipio y proponer las mejores maneras de abordarlos</a:t>
            </a:r>
          </a:p>
          <a:p>
            <a:pPr algn="ctr">
              <a:lnSpc>
                <a:spcPct val="125000"/>
              </a:lnSpc>
            </a:pPr>
            <a:endParaRPr lang="es-ES" sz="1400" b="0" dirty="0">
              <a:solidFill>
                <a:schemeClr val="accent1"/>
              </a:solidFill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2BC6A70-0326-C641-8A5E-E2C078674B5C}"/>
              </a:ext>
            </a:extLst>
          </p:cNvPr>
          <p:cNvSpPr txBox="1">
            <a:spLocks/>
          </p:cNvSpPr>
          <p:nvPr/>
        </p:nvSpPr>
        <p:spPr>
          <a:xfrm>
            <a:off x="6997992" y="3526318"/>
            <a:ext cx="3947975" cy="239650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través de un proceso participativo se </a:t>
            </a:r>
            <a:r>
              <a:rPr lang="es-ES" sz="1400" dirty="0" err="1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co-crean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proyectos nuevos.  </a:t>
            </a:r>
          </a:p>
          <a:p>
            <a:pPr marL="285750" indent="-285750" algn="ctr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Puede consistir en una o dos fases:</a:t>
            </a:r>
          </a:p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Ideación</a:t>
            </a:r>
          </a:p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Prototipado</a:t>
            </a:r>
          </a:p>
        </p:txBody>
      </p:sp>
      <p:pic>
        <p:nvPicPr>
          <p:cNvPr id="5" name="Gráfico 4" descr="Lluvia de ideas de grupo contorno">
            <a:extLst>
              <a:ext uri="{FF2B5EF4-FFF2-40B4-BE49-F238E27FC236}">
                <a16:creationId xmlns:a16="http://schemas.microsoft.com/office/drawing/2014/main" id="{114A8C2F-6A50-4136-82FA-A2CE8EDB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0106" y="1492037"/>
            <a:ext cx="834723" cy="834723"/>
          </a:xfrm>
          <a:prstGeom prst="rect">
            <a:avLst/>
          </a:prstGeom>
        </p:spPr>
      </p:pic>
      <p:pic>
        <p:nvPicPr>
          <p:cNvPr id="8" name="Gráfico 7" descr="Portapapeles mezclado contorno">
            <a:extLst>
              <a:ext uri="{FF2B5EF4-FFF2-40B4-BE49-F238E27FC236}">
                <a16:creationId xmlns:a16="http://schemas.microsoft.com/office/drawing/2014/main" id="{3C1B937E-774A-4695-A5F7-B8CFE8BF8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3925" y="1492038"/>
            <a:ext cx="768150" cy="76815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4966417" y="3161292"/>
              <a:ext cx="1652195" cy="152650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Plan de acción</a:t>
              </a:r>
            </a:p>
          </p:txBody>
        </p:sp>
      </p:grpSp>
      <p:pic>
        <p:nvPicPr>
          <p:cNvPr id="9" name="Gráfico 8" descr="Flechas de cheurón con relleno sólido">
            <a:extLst>
              <a:ext uri="{FF2B5EF4-FFF2-40B4-BE49-F238E27FC236}">
                <a16:creationId xmlns:a16="http://schemas.microsoft.com/office/drawing/2014/main" id="{78D05DD2-A219-408E-AE3E-2808C021D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6280" y="2317593"/>
            <a:ext cx="914400" cy="914400"/>
          </a:xfrm>
          <a:prstGeom prst="rect">
            <a:avLst/>
          </a:prstGeom>
        </p:spPr>
      </p:pic>
      <p:pic>
        <p:nvPicPr>
          <p:cNvPr id="6" name="Gráfico 5" descr="Diana con relleno sólido">
            <a:extLst>
              <a:ext uri="{FF2B5EF4-FFF2-40B4-BE49-F238E27FC236}">
                <a16:creationId xmlns:a16="http://schemas.microsoft.com/office/drawing/2014/main" id="{DB6557E6-5DE4-428A-9A2B-A32995278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374" y="534975"/>
            <a:ext cx="754039" cy="75403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21C641F-C3F8-0F83-17E8-E0673007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31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080922" y="3232406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Plan de Acción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3787AD5-F5DD-2A7D-EFE6-E219C0B912D9}"/>
              </a:ext>
            </a:extLst>
          </p:cNvPr>
          <p:cNvGrpSpPr/>
          <p:nvPr/>
        </p:nvGrpSpPr>
        <p:grpSpPr>
          <a:xfrm>
            <a:off x="2001187" y="700730"/>
            <a:ext cx="10236108" cy="1173215"/>
            <a:chOff x="341587" y="3338532"/>
            <a:chExt cx="4438821" cy="508757"/>
          </a:xfrm>
        </p:grpSpPr>
        <p:pic>
          <p:nvPicPr>
            <p:cNvPr id="14" name="Gráfico 13" descr="Ratón con relleno sólido">
              <a:extLst>
                <a:ext uri="{FF2B5EF4-FFF2-40B4-BE49-F238E27FC236}">
                  <a16:creationId xmlns:a16="http://schemas.microsoft.com/office/drawing/2014/main" id="{A4445423-2D71-9B9F-1B75-70E12FB0F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587" y="3338532"/>
              <a:ext cx="508757" cy="508757"/>
            </a:xfrm>
            <a:prstGeom prst="rect">
              <a:avLst/>
            </a:prstGeom>
          </p:spPr>
        </p:pic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507E5B3E-5412-97B9-2A84-D74531731DA8}"/>
                </a:ext>
              </a:extLst>
            </p:cNvPr>
            <p:cNvSpPr txBox="1">
              <a:spLocks/>
            </p:cNvSpPr>
            <p:nvPr/>
          </p:nvSpPr>
          <p:spPr>
            <a:xfrm>
              <a:off x="839677" y="3546585"/>
              <a:ext cx="3940731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u="none" strike="noStrike" dirty="0">
                  <a:solidFill>
                    <a:srgbClr val="006983"/>
                  </a:solidFill>
                  <a:effectLst/>
                </a:rPr>
                <a:t>Votación y recogida de opiniones online</a:t>
              </a:r>
            </a:p>
            <a:p>
              <a:pPr>
                <a:lnSpc>
                  <a:spcPct val="125000"/>
                </a:lnSpc>
              </a:pPr>
              <a:endParaRPr lang="es-ES" sz="1000" dirty="0">
                <a:solidFill>
                  <a:srgbClr val="006983"/>
                </a:solidFill>
              </a:endParaRPr>
            </a:p>
            <a:p>
              <a:pPr marL="285750" indent="-285750">
                <a:lnSpc>
                  <a:spcPct val="125000"/>
                </a:lnSpc>
                <a:buFontTx/>
                <a:buChar char="-"/>
              </a:pPr>
              <a:endParaRPr lang="es-ES" sz="1600" b="0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</p:grpSp>
      <p:pic>
        <p:nvPicPr>
          <p:cNvPr id="15" name="Gráfico 14" descr="Diana con relleno sólido">
            <a:extLst>
              <a:ext uri="{FF2B5EF4-FFF2-40B4-BE49-F238E27FC236}">
                <a16:creationId xmlns:a16="http://schemas.microsoft.com/office/drawing/2014/main" id="{029AFBDE-C7D3-45FE-25A8-9B95B7747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082" y="465441"/>
            <a:ext cx="754039" cy="7540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820E63-6FF7-3B38-7A21-531A8E3E9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54" y="2324231"/>
            <a:ext cx="3431581" cy="37847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2C1DAC-E580-B306-EC68-7DC03F05D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495" y="1640112"/>
            <a:ext cx="2721884" cy="42550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8E37227-D49B-6822-7B6F-16A405890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253" y="2503898"/>
            <a:ext cx="3522423" cy="329961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038063-CEB2-0992-F34F-552E2A276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8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C82AB-62D7-1043-8825-667B9203A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DDF2F22-8B8E-E84C-BA86-0D67B6E69A6A}"/>
              </a:ext>
            </a:extLst>
          </p:cNvPr>
          <p:cNvSpPr txBox="1">
            <a:spLocks/>
          </p:cNvSpPr>
          <p:nvPr/>
        </p:nvSpPr>
        <p:spPr>
          <a:xfrm>
            <a:off x="1099686" y="1606868"/>
            <a:ext cx="9895933" cy="18221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2800" b="0" i="1" dirty="0">
                <a:latin typeface="Helvetica" pitchFamily="2" charset="0"/>
              </a:rPr>
              <a:t>“La Agenda Urbana busca </a:t>
            </a:r>
            <a:r>
              <a:rPr lang="es-ES" sz="2800" i="1" dirty="0">
                <a:latin typeface="Helvetica" pitchFamily="2" charset="0"/>
              </a:rPr>
              <a:t>mejorar la calidad de vida </a:t>
            </a:r>
            <a:r>
              <a:rPr lang="es-ES" sz="2800" b="0" i="1" dirty="0">
                <a:latin typeface="Helvetica" pitchFamily="2" charset="0"/>
              </a:rPr>
              <a:t>de los </a:t>
            </a:r>
            <a:r>
              <a:rPr lang="es-ES" sz="2800" i="1" dirty="0">
                <a:latin typeface="Helvetica" pitchFamily="2" charset="0"/>
              </a:rPr>
              <a:t>ciudadanos</a:t>
            </a:r>
            <a:r>
              <a:rPr lang="es-ES" sz="2800" b="0" i="1" dirty="0">
                <a:latin typeface="Helvetica" pitchFamily="2" charset="0"/>
              </a:rPr>
              <a:t>, porque </a:t>
            </a:r>
            <a:r>
              <a:rPr lang="es-ES" sz="2800" i="1" dirty="0">
                <a:latin typeface="Helvetica" pitchFamily="2" charset="0"/>
              </a:rPr>
              <a:t>son ellos los verdaderos ejes </a:t>
            </a:r>
            <a:r>
              <a:rPr lang="es-ES" sz="2800" b="0" i="1" dirty="0">
                <a:latin typeface="Helvetica" pitchFamily="2" charset="0"/>
              </a:rPr>
              <a:t>que deben impulsar cualquier política de desarrollo … sin olvidar que la posibilidad de </a:t>
            </a:r>
            <a:r>
              <a:rPr lang="es-ES" sz="2800" i="1" dirty="0">
                <a:latin typeface="Helvetica" pitchFamily="2" charset="0"/>
              </a:rPr>
              <a:t>hacerle partícipe </a:t>
            </a:r>
            <a:r>
              <a:rPr lang="es-ES" sz="2800" b="0" i="1" dirty="0">
                <a:latin typeface="Helvetica" pitchFamily="2" charset="0"/>
              </a:rPr>
              <a:t>de sus ventajas y conseguir su </a:t>
            </a:r>
            <a:r>
              <a:rPr lang="es-ES" sz="2800" i="1" dirty="0">
                <a:latin typeface="Helvetica" pitchFamily="2" charset="0"/>
              </a:rPr>
              <a:t>entusiasmo</a:t>
            </a:r>
            <a:r>
              <a:rPr lang="es-ES" sz="2800" b="0" i="1" dirty="0">
                <a:latin typeface="Helvetica" pitchFamily="2" charset="0"/>
              </a:rPr>
              <a:t>, será el requisito fundamental para garantizar el éxito”.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8F59FF-1469-5847-934B-543B4DAFCA4C}"/>
              </a:ext>
            </a:extLst>
          </p:cNvPr>
          <p:cNvGrpSpPr/>
          <p:nvPr/>
        </p:nvGrpSpPr>
        <p:grpSpPr>
          <a:xfrm>
            <a:off x="5607865" y="550136"/>
            <a:ext cx="976270" cy="901243"/>
            <a:chOff x="5247556" y="1464357"/>
            <a:chExt cx="1696887" cy="15222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6EBD16-173F-A541-B26E-A800495E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7556" y="1464357"/>
              <a:ext cx="1696887" cy="152220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D37BF0-79A6-1A44-AED7-AF46EFCD8135}"/>
                </a:ext>
              </a:extLst>
            </p:cNvPr>
            <p:cNvSpPr/>
            <p:nvPr/>
          </p:nvSpPr>
          <p:spPr>
            <a:xfrm>
              <a:off x="5708591" y="2401368"/>
              <a:ext cx="606751" cy="418744"/>
            </a:xfrm>
            <a:prstGeom prst="rect">
              <a:avLst/>
            </a:prstGeom>
            <a:solidFill>
              <a:srgbClr val="FE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0CF696-74D7-9749-A29F-CF94CF11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9" y="5200139"/>
            <a:ext cx="11849100" cy="108132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0700E5-3F8B-6CF5-EFF7-8AC65444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5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hlinkClick r:id="rId2"/>
            <a:extLst>
              <a:ext uri="{FF2B5EF4-FFF2-40B4-BE49-F238E27FC236}">
                <a16:creationId xmlns:a16="http://schemas.microsoft.com/office/drawing/2014/main" id="{929519B4-9B9F-35D3-A99E-DCE0F487B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37" y="1004963"/>
            <a:ext cx="2649677" cy="2494642"/>
          </a:xfrm>
          <a:prstGeom prst="rect">
            <a:avLst/>
          </a:prstGeom>
        </p:spPr>
      </p:pic>
      <p:pic>
        <p:nvPicPr>
          <p:cNvPr id="19" name="Imagen 18" descr="Imagen que contiene Texto&#10;&#10;Descripción generada automáticamente">
            <a:extLst>
              <a:ext uri="{FF2B5EF4-FFF2-40B4-BE49-F238E27FC236}">
                <a16:creationId xmlns:a16="http://schemas.microsoft.com/office/drawing/2014/main" id="{3ADF672A-D45B-4FFD-B3BA-C5985F6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0" y="2777502"/>
            <a:ext cx="3617213" cy="2712910"/>
          </a:xfrm>
          <a:prstGeom prst="rect">
            <a:avLst/>
          </a:prstGeom>
        </p:spPr>
      </p:pic>
      <p:pic>
        <p:nvPicPr>
          <p:cNvPr id="22" name="Imagen 21" descr="Diagrama&#10;&#10;Descripción generada automáticamente">
            <a:extLst>
              <a:ext uri="{FF2B5EF4-FFF2-40B4-BE49-F238E27FC236}">
                <a16:creationId xmlns:a16="http://schemas.microsoft.com/office/drawing/2014/main" id="{711ECBE3-0BC1-BC4E-2038-58C1C4CB5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926" y="4173200"/>
            <a:ext cx="2738174" cy="20536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759" y="6479305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37C6B07-06FE-DB84-B66A-CFAB60275463}"/>
              </a:ext>
            </a:extLst>
          </p:cNvPr>
          <p:cNvGrpSpPr/>
          <p:nvPr/>
        </p:nvGrpSpPr>
        <p:grpSpPr>
          <a:xfrm>
            <a:off x="2110876" y="591391"/>
            <a:ext cx="7970247" cy="1195571"/>
            <a:chOff x="6052049" y="1413517"/>
            <a:chExt cx="3873390" cy="581025"/>
          </a:xfrm>
        </p:grpSpPr>
        <p:pic>
          <p:nvPicPr>
            <p:cNvPr id="15" name="Gráfico 14" descr="Lluvia de ideas de grupo contorno">
              <a:extLst>
                <a:ext uri="{FF2B5EF4-FFF2-40B4-BE49-F238E27FC236}">
                  <a16:creationId xmlns:a16="http://schemas.microsoft.com/office/drawing/2014/main" id="{BE4D274B-7D4F-2795-1492-5189B853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52049" y="1413517"/>
              <a:ext cx="581025" cy="581025"/>
            </a:xfrm>
            <a:prstGeom prst="rect">
              <a:avLst/>
            </a:prstGeom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B0DF206-3E01-B55D-DBE6-253D58697007}"/>
                </a:ext>
              </a:extLst>
            </p:cNvPr>
            <p:cNvSpPr txBox="1">
              <a:spLocks/>
            </p:cNvSpPr>
            <p:nvPr/>
          </p:nvSpPr>
          <p:spPr>
            <a:xfrm>
              <a:off x="6633074" y="1695236"/>
              <a:ext cx="3292365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dirty="0">
                  <a:solidFill>
                    <a:srgbClr val="006983"/>
                  </a:solidFill>
                </a:rPr>
                <a:t>Espacio abierto de </a:t>
              </a:r>
              <a:r>
                <a:rPr lang="es-ES" sz="1800" dirty="0" err="1">
                  <a:solidFill>
                    <a:srgbClr val="006983"/>
                  </a:solidFill>
                </a:rPr>
                <a:t>co-creación</a:t>
              </a:r>
              <a:endParaRPr lang="es-ES" sz="1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26" name="Picture 2" descr="Mosca inauguró el primer Hackatón legislativo en la provincia">
            <a:extLst>
              <a:ext uri="{FF2B5EF4-FFF2-40B4-BE49-F238E27FC236}">
                <a16:creationId xmlns:a16="http://schemas.microsoft.com/office/drawing/2014/main" id="{5959AAF1-4722-E70F-9A60-DE0096741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1" y="2753593"/>
            <a:ext cx="3884869" cy="25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4016773-AE5F-7893-5313-248D015B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99" y="4320066"/>
            <a:ext cx="3309310" cy="22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5F7857DA-495F-64B9-82E6-15FAE65F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8" y="4761844"/>
            <a:ext cx="2268552" cy="15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 descr="Persona con idea contorno">
            <a:extLst>
              <a:ext uri="{FF2B5EF4-FFF2-40B4-BE49-F238E27FC236}">
                <a16:creationId xmlns:a16="http://schemas.microsoft.com/office/drawing/2014/main" id="{EFD0BE32-CAE0-353E-B9DD-06C60B9D35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39240" y="1906690"/>
            <a:ext cx="767207" cy="76720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64CB62-AC7E-5FF4-8C44-7E994FD947B2}"/>
              </a:ext>
            </a:extLst>
          </p:cNvPr>
          <p:cNvSpPr txBox="1"/>
          <p:nvPr/>
        </p:nvSpPr>
        <p:spPr>
          <a:xfrm>
            <a:off x="3285081" y="2102099"/>
            <a:ext cx="1305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6983"/>
                </a:solidFill>
              </a:rPr>
              <a:t>Ideación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B10AB5-BC01-85C0-4330-4D4F5DF5F7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3167" y="4188443"/>
            <a:ext cx="2330347" cy="232047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7A7B6FC1-962B-429C-AADE-AB73C91528CB}"/>
              </a:ext>
            </a:extLst>
          </p:cNvPr>
          <p:cNvSpPr txBox="1"/>
          <p:nvPr/>
        </p:nvSpPr>
        <p:spPr>
          <a:xfrm>
            <a:off x="6786615" y="1982466"/>
            <a:ext cx="166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6983"/>
                </a:solidFill>
              </a:rPr>
              <a:t>Prototipado</a:t>
            </a:r>
            <a:endParaRPr lang="es-ES" dirty="0"/>
          </a:p>
        </p:txBody>
      </p:sp>
      <p:pic>
        <p:nvPicPr>
          <p:cNvPr id="25" name="Gráfico 24" descr="Arquitectura con relleno sólido">
            <a:extLst>
              <a:ext uri="{FF2B5EF4-FFF2-40B4-BE49-F238E27FC236}">
                <a16:creationId xmlns:a16="http://schemas.microsoft.com/office/drawing/2014/main" id="{88353969-F6A5-2B42-9C5A-6168B064E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51926" y="1840059"/>
            <a:ext cx="661416" cy="661416"/>
          </a:xfrm>
          <a:prstGeom prst="rect">
            <a:avLst/>
          </a:prstGeom>
        </p:spPr>
      </p:pic>
      <p:pic>
        <p:nvPicPr>
          <p:cNvPr id="1032" name="Picture 8" descr="Ver las imágenes de origen">
            <a:extLst>
              <a:ext uri="{FF2B5EF4-FFF2-40B4-BE49-F238E27FC236}">
                <a16:creationId xmlns:a16="http://schemas.microsoft.com/office/drawing/2014/main" id="{AB58187E-E067-F643-7517-09074583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8370"/>
            <a:ext cx="2487167" cy="16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352D906-9528-A77B-0394-8553CE9F6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2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53A4F218-0EF2-8C76-8ADF-E9AB9CAD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28" y="3055864"/>
            <a:ext cx="4062504" cy="17777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759" y="6479305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21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37C6B07-06FE-DB84-B66A-CFAB60275463}"/>
              </a:ext>
            </a:extLst>
          </p:cNvPr>
          <p:cNvGrpSpPr/>
          <p:nvPr/>
        </p:nvGrpSpPr>
        <p:grpSpPr>
          <a:xfrm>
            <a:off x="2110876" y="591391"/>
            <a:ext cx="7970247" cy="1195571"/>
            <a:chOff x="6052049" y="1413517"/>
            <a:chExt cx="3873390" cy="581025"/>
          </a:xfrm>
        </p:grpSpPr>
        <p:pic>
          <p:nvPicPr>
            <p:cNvPr id="15" name="Gráfico 14" descr="Lluvia de ideas de grupo contorno">
              <a:extLst>
                <a:ext uri="{FF2B5EF4-FFF2-40B4-BE49-F238E27FC236}">
                  <a16:creationId xmlns:a16="http://schemas.microsoft.com/office/drawing/2014/main" id="{BE4D274B-7D4F-2795-1492-5189B853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2049" y="1413517"/>
              <a:ext cx="581025" cy="581025"/>
            </a:xfrm>
            <a:prstGeom prst="rect">
              <a:avLst/>
            </a:prstGeom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B0DF206-3E01-B55D-DBE6-253D58697007}"/>
                </a:ext>
              </a:extLst>
            </p:cNvPr>
            <p:cNvSpPr txBox="1">
              <a:spLocks/>
            </p:cNvSpPr>
            <p:nvPr/>
          </p:nvSpPr>
          <p:spPr>
            <a:xfrm>
              <a:off x="6633074" y="1695236"/>
              <a:ext cx="3292365" cy="27342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fontAlgn="b"/>
              <a:r>
                <a:rPr lang="es-ES" sz="1800" dirty="0">
                  <a:solidFill>
                    <a:srgbClr val="006983"/>
                  </a:solidFill>
                </a:rPr>
                <a:t>Espacio virtual de </a:t>
              </a:r>
              <a:r>
                <a:rPr lang="es-ES" sz="1800" dirty="0" err="1">
                  <a:solidFill>
                    <a:srgbClr val="006983"/>
                  </a:solidFill>
                </a:rPr>
                <a:t>co-creación</a:t>
              </a:r>
              <a:endParaRPr lang="es-ES" sz="1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3" name="Gráfico 12" descr="Persona con idea contorno">
            <a:extLst>
              <a:ext uri="{FF2B5EF4-FFF2-40B4-BE49-F238E27FC236}">
                <a16:creationId xmlns:a16="http://schemas.microsoft.com/office/drawing/2014/main" id="{EFD0BE32-CAE0-353E-B9DD-06C60B9D3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9240" y="1906690"/>
            <a:ext cx="767207" cy="76720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64CB62-AC7E-5FF4-8C44-7E994FD947B2}"/>
              </a:ext>
            </a:extLst>
          </p:cNvPr>
          <p:cNvSpPr txBox="1"/>
          <p:nvPr/>
        </p:nvSpPr>
        <p:spPr>
          <a:xfrm>
            <a:off x="3285081" y="2102099"/>
            <a:ext cx="1305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6983"/>
                </a:solidFill>
              </a:rPr>
              <a:t>Ideación</a:t>
            </a:r>
            <a:endParaRPr lang="es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A7B6FC1-962B-429C-AADE-AB73C91528CB}"/>
              </a:ext>
            </a:extLst>
          </p:cNvPr>
          <p:cNvSpPr txBox="1"/>
          <p:nvPr/>
        </p:nvSpPr>
        <p:spPr>
          <a:xfrm>
            <a:off x="8645636" y="2164778"/>
            <a:ext cx="166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6983"/>
                </a:solidFill>
              </a:rPr>
              <a:t>Prototipado</a:t>
            </a:r>
            <a:endParaRPr lang="es-ES" dirty="0"/>
          </a:p>
        </p:txBody>
      </p:sp>
      <p:pic>
        <p:nvPicPr>
          <p:cNvPr id="25" name="Gráfico 24" descr="Arquitectura con relleno sólido">
            <a:extLst>
              <a:ext uri="{FF2B5EF4-FFF2-40B4-BE49-F238E27FC236}">
                <a16:creationId xmlns:a16="http://schemas.microsoft.com/office/drawing/2014/main" id="{88353969-F6A5-2B42-9C5A-6168B064E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5280" y="2018157"/>
            <a:ext cx="661416" cy="6614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A572DC-2452-2695-4E4A-B90B17DF11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966" y="2880246"/>
            <a:ext cx="4958639" cy="31304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2B420C-3287-D712-5D89-49AAF09B5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563" y="3932855"/>
            <a:ext cx="3972266" cy="20778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606175-3CB1-7458-D670-36D52CAC5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62190" y="2679573"/>
            <a:ext cx="2534543" cy="207780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BB71D2A-CE7E-BC58-9155-571AB63D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3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759" y="6479305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B0DF206-3E01-B55D-DBE6-253D58697007}"/>
              </a:ext>
            </a:extLst>
          </p:cNvPr>
          <p:cNvSpPr txBox="1">
            <a:spLocks/>
          </p:cNvSpPr>
          <p:nvPr/>
        </p:nvSpPr>
        <p:spPr>
          <a:xfrm>
            <a:off x="3306447" y="1171082"/>
            <a:ext cx="6774676" cy="56262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800" dirty="0" err="1">
                <a:solidFill>
                  <a:srgbClr val="006983"/>
                </a:solidFill>
              </a:rPr>
              <a:t>Tips</a:t>
            </a:r>
            <a:r>
              <a:rPr lang="es-ES" sz="1800" dirty="0">
                <a:solidFill>
                  <a:srgbClr val="006983"/>
                </a:solidFill>
              </a:rPr>
              <a:t> prácticos para fomentar la participación:</a:t>
            </a:r>
            <a:endParaRPr lang="es-ES" sz="1800" dirty="0">
              <a:solidFill>
                <a:schemeClr val="accent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E64CB62-AC7E-5FF4-8C44-7E994FD947B2}"/>
              </a:ext>
            </a:extLst>
          </p:cNvPr>
          <p:cNvSpPr txBox="1"/>
          <p:nvPr/>
        </p:nvSpPr>
        <p:spPr>
          <a:xfrm>
            <a:off x="1161313" y="1733709"/>
            <a:ext cx="80416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rgbClr val="006983"/>
                </a:solidFill>
              </a:rPr>
              <a:t>Para asegurar presencia: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Bonos/incentivos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Coincidir con eventos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Ofrecer algo atractivo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Hacerlo festivo/lúdico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Asegurar la inclusión de los resultados en el Plan de Acción</a:t>
            </a:r>
          </a:p>
          <a:p>
            <a:pPr lvl="1"/>
            <a:endParaRPr lang="es-ES" dirty="0">
              <a:solidFill>
                <a:srgbClr val="00698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006983"/>
                </a:solidFill>
              </a:rPr>
              <a:t>Para asegurar efectividad: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Planificar el proceso participativo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Tener muy claro qué </a:t>
            </a:r>
            <a:r>
              <a:rPr lang="es-ES" dirty="0" err="1">
                <a:solidFill>
                  <a:srgbClr val="006983"/>
                </a:solidFill>
              </a:rPr>
              <a:t>outcome</a:t>
            </a:r>
            <a:r>
              <a:rPr lang="es-ES" dirty="0">
                <a:solidFill>
                  <a:srgbClr val="006983"/>
                </a:solidFill>
              </a:rPr>
              <a:t>/resultado pretendemos sacar de cada sesión y comunicarlo bien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Contar con una dinámica y herramientas participativas adecuadas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6983"/>
                </a:solidFill>
              </a:rPr>
              <a:t>Usar lenguaje claro y simple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rgbClr val="006983"/>
              </a:solidFill>
            </a:endParaRPr>
          </a:p>
          <a:p>
            <a:endParaRPr lang="es-E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19D774-FD4D-30A5-5B06-3AEED3BF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61933-36C3-B349-AA4E-431AA1EE14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7601" y="6347882"/>
            <a:ext cx="398462" cy="148167"/>
          </a:xfrm>
        </p:spPr>
        <p:txBody>
          <a:bodyPr/>
          <a:lstStyle/>
          <a:p>
            <a:fld id="{C8A43965-4643-F643-A67C-D0741259ACA1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768BC-F4B4-D340-912E-EB61F5176981}"/>
              </a:ext>
            </a:extLst>
          </p:cNvPr>
          <p:cNvSpPr txBox="1"/>
          <p:nvPr/>
        </p:nvSpPr>
        <p:spPr>
          <a:xfrm>
            <a:off x="-596348" y="14511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2000"/>
              </a:lnSpc>
            </a:pPr>
            <a:endParaRPr lang="es-ES_tradnl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32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58E95-ED32-984D-B852-00E64D2F3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C1A05DF-A90A-864E-B18B-1C972326EACB}"/>
              </a:ext>
            </a:extLst>
          </p:cNvPr>
          <p:cNvSpPr txBox="1">
            <a:spLocks/>
          </p:cNvSpPr>
          <p:nvPr/>
        </p:nvSpPr>
        <p:spPr>
          <a:xfrm>
            <a:off x="1681651" y="1797445"/>
            <a:ext cx="8828689" cy="16315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3000" b="0" dirty="0">
                <a:latin typeface="Helvetica" pitchFamily="2" charset="0"/>
              </a:rPr>
              <a:t>Les proponemos ir un poco más allá.</a:t>
            </a:r>
          </a:p>
          <a:p>
            <a:pPr algn="ctr">
              <a:lnSpc>
                <a:spcPct val="125000"/>
              </a:lnSpc>
            </a:pPr>
            <a:r>
              <a:rPr lang="es-ES" sz="3000" b="0" dirty="0">
                <a:latin typeface="Helvetica" pitchFamily="2" charset="0"/>
              </a:rPr>
              <a:t>La ciudadanía: ni beneficiaria, ni participante</a:t>
            </a:r>
          </a:p>
          <a:p>
            <a:pPr algn="ctr">
              <a:lnSpc>
                <a:spcPct val="125000"/>
              </a:lnSpc>
            </a:pPr>
            <a:r>
              <a:rPr lang="es-ES" sz="3000" dirty="0">
                <a:latin typeface="Helvetica" pitchFamily="2" charset="0"/>
              </a:rPr>
              <a:t>PROTAGONISTA</a:t>
            </a:r>
          </a:p>
          <a:p>
            <a:pPr algn="ctr">
              <a:lnSpc>
                <a:spcPct val="125000"/>
              </a:lnSpc>
            </a:pPr>
            <a:endParaRPr lang="es-ES" sz="2800" b="0" dirty="0">
              <a:latin typeface="Helvetica" pitchFamily="2" charset="0"/>
            </a:endParaRPr>
          </a:p>
          <a:p>
            <a:pPr algn="ctr">
              <a:lnSpc>
                <a:spcPct val="125000"/>
              </a:lnSpc>
            </a:pPr>
            <a:endParaRPr lang="es-ES" sz="4000" dirty="0">
              <a:latin typeface="Helvetica" pitchFamily="2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D770C2F-BBB4-AA46-BA2C-69DC9AB116DA}"/>
              </a:ext>
            </a:extLst>
          </p:cNvPr>
          <p:cNvSpPr txBox="1">
            <a:spLocks/>
          </p:cNvSpPr>
          <p:nvPr/>
        </p:nvSpPr>
        <p:spPr>
          <a:xfrm>
            <a:off x="3118878" y="4830969"/>
            <a:ext cx="5954237" cy="75538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endParaRPr lang="es-ES" sz="4000" dirty="0">
              <a:latin typeface="Helvetica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6659B9E-6439-C544-819D-FB1652E2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086" y="3836268"/>
            <a:ext cx="1238251" cy="123825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AB68FC6-BB12-B9FE-99CD-34D0B866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1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58E95-ED32-984D-B852-00E64D2F3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C1A05DF-A90A-864E-B18B-1C972326EACB}"/>
              </a:ext>
            </a:extLst>
          </p:cNvPr>
          <p:cNvSpPr txBox="1">
            <a:spLocks/>
          </p:cNvSpPr>
          <p:nvPr/>
        </p:nvSpPr>
        <p:spPr>
          <a:xfrm>
            <a:off x="1047671" y="881500"/>
            <a:ext cx="9258157" cy="16315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just">
              <a:lnSpc>
                <a:spcPct val="125000"/>
              </a:lnSpc>
            </a:pPr>
            <a:r>
              <a:rPr lang="es-ES" sz="2400" b="0" dirty="0">
                <a:latin typeface="Helvetica" pitchFamily="2" charset="0"/>
              </a:rPr>
              <a:t>La</a:t>
            </a:r>
            <a:r>
              <a:rPr lang="es-ES" sz="2400" dirty="0">
                <a:latin typeface="Helvetica" pitchFamily="2" charset="0"/>
              </a:rPr>
              <a:t> ciudadanía </a:t>
            </a:r>
            <a:r>
              <a:rPr lang="es-ES" sz="2400" b="0" dirty="0">
                <a:latin typeface="Helvetica" pitchFamily="2" charset="0"/>
              </a:rPr>
              <a:t>como</a:t>
            </a:r>
            <a:r>
              <a:rPr lang="es-ES" sz="2400" dirty="0">
                <a:latin typeface="Helvetica" pitchFamily="2" charset="0"/>
              </a:rPr>
              <a:t> PROTAGONISTA </a:t>
            </a:r>
            <a:r>
              <a:rPr lang="es-ES" sz="2400" b="0" dirty="0">
                <a:latin typeface="Helvetica" pitchFamily="2" charset="0"/>
              </a:rPr>
              <a:t>de la </a:t>
            </a:r>
            <a:r>
              <a:rPr lang="es-ES" sz="2400" dirty="0">
                <a:latin typeface="Helvetica" pitchFamily="2" charset="0"/>
              </a:rPr>
              <a:t>Agenda Urbana: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Se siente parte y la toma como propia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Permite la construcción de consensos a mediano y largo plazo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Da legitimidad al proceso y al Plan de Acción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Permite la construcción de una Agenda urbana más real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Permite hacer foco en las problemáticas que la ciudadanía considera importantes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Permite una </a:t>
            </a:r>
            <a:r>
              <a:rPr lang="es-ES" sz="2400" b="0" dirty="0" err="1">
                <a:latin typeface="Helvetica" pitchFamily="2" charset="0"/>
              </a:rPr>
              <a:t>co-definición</a:t>
            </a:r>
            <a:r>
              <a:rPr lang="es-ES" sz="2400" b="0" dirty="0">
                <a:latin typeface="Helvetica" pitchFamily="2" charset="0"/>
              </a:rPr>
              <a:t> de problemáticas y un entendimiento más profundo de las mismas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s-ES" sz="2400" b="0" dirty="0">
                <a:latin typeface="Helvetica" pitchFamily="2" charset="0"/>
              </a:rPr>
              <a:t>Permite una </a:t>
            </a:r>
            <a:r>
              <a:rPr lang="es-ES" sz="2400" b="0" dirty="0" err="1">
                <a:latin typeface="Helvetica" pitchFamily="2" charset="0"/>
              </a:rPr>
              <a:t>co-creación</a:t>
            </a:r>
            <a:r>
              <a:rPr lang="es-ES" sz="2400" b="0" dirty="0">
                <a:latin typeface="Helvetica" pitchFamily="2" charset="0"/>
              </a:rPr>
              <a:t> de soluciones con mayor potencial de hacer frente a las problemáticas</a:t>
            </a:r>
          </a:p>
          <a:p>
            <a:pPr algn="ctr">
              <a:lnSpc>
                <a:spcPct val="125000"/>
              </a:lnSpc>
            </a:pPr>
            <a:endParaRPr lang="es-ES" sz="2800" b="0" dirty="0">
              <a:latin typeface="Helvetica" pitchFamily="2" charset="0"/>
            </a:endParaRPr>
          </a:p>
          <a:p>
            <a:pPr algn="ctr">
              <a:lnSpc>
                <a:spcPct val="125000"/>
              </a:lnSpc>
            </a:pPr>
            <a:endParaRPr lang="es-ES" sz="4000" dirty="0">
              <a:latin typeface="Helvetica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50FC07-3681-7AD7-3E76-917EF6444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0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55CA2-1B8A-7C40-8B75-CC6BCB96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9DA41-BA8A-8842-B069-39321CB045A8}"/>
              </a:ext>
            </a:extLst>
          </p:cNvPr>
          <p:cNvSpPr/>
          <p:nvPr/>
        </p:nvSpPr>
        <p:spPr>
          <a:xfrm>
            <a:off x="515938" y="530360"/>
            <a:ext cx="1918652" cy="576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 descr="Un grupo de folletos sobre una mesa&#10;&#10;Descripción generada automáticamente con confianza baja">
            <a:extLst>
              <a:ext uri="{FF2B5EF4-FFF2-40B4-BE49-F238E27FC236}">
                <a16:creationId xmlns:a16="http://schemas.microsoft.com/office/drawing/2014/main" id="{AFF7860D-52D3-4AF8-9082-F0F4A599F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5"/>
          <a:stretch/>
        </p:blipFill>
        <p:spPr>
          <a:xfrm>
            <a:off x="0" y="3429000"/>
            <a:ext cx="5330692" cy="3407555"/>
          </a:xfrm>
          <a:prstGeom prst="rect">
            <a:avLst/>
          </a:prstGeom>
        </p:spPr>
      </p:pic>
      <p:pic>
        <p:nvPicPr>
          <p:cNvPr id="14" name="Imagen 13" descr="Hombre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53135301-6592-4515-B91A-07A62BE5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6"/>
          <a:stretch/>
        </p:blipFill>
        <p:spPr>
          <a:xfrm>
            <a:off x="0" y="-7714"/>
            <a:ext cx="5330692" cy="3664284"/>
          </a:xfrm>
          <a:prstGeom prst="rect">
            <a:avLst/>
          </a:prstGeom>
        </p:spPr>
      </p:pic>
      <p:pic>
        <p:nvPicPr>
          <p:cNvPr id="16" name="Imagen 15" descr="Imagen que contiene tabla, niño, joven, pequeño&#10;&#10;Descripción generada automáticamente">
            <a:extLst>
              <a:ext uri="{FF2B5EF4-FFF2-40B4-BE49-F238E27FC236}">
                <a16:creationId xmlns:a16="http://schemas.microsoft.com/office/drawing/2014/main" id="{CD4457BE-0B9A-4A1B-9342-B78EA0F9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698" y="3259862"/>
            <a:ext cx="4000994" cy="2214743"/>
          </a:xfrm>
          <a:prstGeom prst="rect">
            <a:avLst/>
          </a:prstGeom>
        </p:spPr>
      </p:pic>
      <p:pic>
        <p:nvPicPr>
          <p:cNvPr id="10" name="Imagen 9" descr="Un grupo de personas posando delante de una computadora&#10;&#10;Descripción generada automáticamente">
            <a:extLst>
              <a:ext uri="{FF2B5EF4-FFF2-40B4-BE49-F238E27FC236}">
                <a16:creationId xmlns:a16="http://schemas.microsoft.com/office/drawing/2014/main" id="{77F92790-C4AF-4654-BE81-AFB03617B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57"/>
          <a:stretch/>
        </p:blipFill>
        <p:spPr>
          <a:xfrm>
            <a:off x="-9652" y="1897912"/>
            <a:ext cx="3281878" cy="2068504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A6612C-AACF-4BF0-8FA2-E39E0765F00B}"/>
              </a:ext>
            </a:extLst>
          </p:cNvPr>
          <p:cNvSpPr txBox="1">
            <a:spLocks/>
          </p:cNvSpPr>
          <p:nvPr/>
        </p:nvSpPr>
        <p:spPr>
          <a:xfrm>
            <a:off x="5846630" y="1120490"/>
            <a:ext cx="5973895" cy="14675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Elaboramos un mapeo de los colectivos sociales específicos con los cuales queremos trabajar. 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Entre ellos: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Mujeres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Niños y niñas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Juventud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Personas Mayores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Personas inmigrantes y/o </a:t>
            </a:r>
            <a:r>
              <a:rPr lang="es-ES" sz="1800" dirty="0" err="1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ONGs</a:t>
            </a:r>
            <a:endParaRPr lang="es-ES" sz="1800" dirty="0">
              <a:solidFill>
                <a:schemeClr val="tx2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s-ES_tradnl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Desarrollamos una metodología adaptada para cada público objetivo para hacer lo más accesible y dinámica la participación ciudadana en cada fase.</a:t>
            </a:r>
          </a:p>
        </p:txBody>
      </p:sp>
      <p:pic>
        <p:nvPicPr>
          <p:cNvPr id="11" name="Gráfico 10" descr="Insignia 1 con relleno sólido">
            <a:extLst>
              <a:ext uri="{FF2B5EF4-FFF2-40B4-BE49-F238E27FC236}">
                <a16:creationId xmlns:a16="http://schemas.microsoft.com/office/drawing/2014/main" id="{75DEBB95-9AC4-FCB2-239F-4A8B0E31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6630" y="475318"/>
            <a:ext cx="658110" cy="65811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9ADC864F-C8F9-1CA9-3BE6-90E76E3E618A}"/>
              </a:ext>
            </a:extLst>
          </p:cNvPr>
          <p:cNvSpPr txBox="1"/>
          <p:nvPr/>
        </p:nvSpPr>
        <p:spPr>
          <a:xfrm>
            <a:off x="6504740" y="669814"/>
            <a:ext cx="2147534" cy="3071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ES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¿Quiénes?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4E0129F-371A-7811-5C61-ABD225AA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5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58E95-ED32-984D-B852-00E64D2F3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Imagen 6">
            <a:hlinkClick r:id="rId2"/>
            <a:extLst>
              <a:ext uri="{FF2B5EF4-FFF2-40B4-BE49-F238E27FC236}">
                <a16:creationId xmlns:a16="http://schemas.microsoft.com/office/drawing/2014/main" id="{84FF0C53-656C-A251-9D35-7783B27A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06" y="785145"/>
            <a:ext cx="9058788" cy="52877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757A1F-C69A-9AEF-3055-99B44768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3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55CA2-1B8A-7C40-8B75-CC6BCB96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9DA41-BA8A-8842-B069-39321CB045A8}"/>
              </a:ext>
            </a:extLst>
          </p:cNvPr>
          <p:cNvSpPr/>
          <p:nvPr/>
        </p:nvSpPr>
        <p:spPr>
          <a:xfrm>
            <a:off x="515938" y="530360"/>
            <a:ext cx="1918652" cy="576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0A6612C-AACF-4BF0-8FA2-E39E0765F00B}"/>
              </a:ext>
            </a:extLst>
          </p:cNvPr>
          <p:cNvSpPr txBox="1">
            <a:spLocks/>
          </p:cNvSpPr>
          <p:nvPr/>
        </p:nvSpPr>
        <p:spPr>
          <a:xfrm>
            <a:off x="5846630" y="1120490"/>
            <a:ext cx="5973895" cy="14675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s-ES_tradnl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Cuanto antes involucremos a la ciudadanía, más protagonista se sentirá de la Agenda Urbana local.</a:t>
            </a:r>
          </a:p>
          <a:p>
            <a:pPr>
              <a:lnSpc>
                <a:spcPct val="125000"/>
              </a:lnSpc>
              <a:buFontTx/>
              <a:buChar char="-"/>
            </a:pPr>
            <a:endParaRPr lang="es-ES_tradnl" sz="1800" dirty="0">
              <a:solidFill>
                <a:schemeClr val="tx2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5000"/>
              </a:lnSpc>
              <a:buFontTx/>
              <a:buChar char="-"/>
            </a:pPr>
            <a:r>
              <a:rPr lang="es-ES_tradnl" sz="1800" dirty="0">
                <a:solidFill>
                  <a:schemeClr val="tx2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2 momentos claves: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ADC864F-C8F9-1CA9-3BE6-90E76E3E618A}"/>
              </a:ext>
            </a:extLst>
          </p:cNvPr>
          <p:cNvSpPr txBox="1"/>
          <p:nvPr/>
        </p:nvSpPr>
        <p:spPr>
          <a:xfrm>
            <a:off x="6504740" y="669814"/>
            <a:ext cx="2147534" cy="3071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ES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¿Cuándo?</a:t>
            </a:r>
          </a:p>
        </p:txBody>
      </p:sp>
      <p:pic>
        <p:nvPicPr>
          <p:cNvPr id="15" name="Gráfico 14" descr="Insignia con relleno sólido">
            <a:extLst>
              <a:ext uri="{FF2B5EF4-FFF2-40B4-BE49-F238E27FC236}">
                <a16:creationId xmlns:a16="http://schemas.microsoft.com/office/drawing/2014/main" id="{CA3DA64D-179A-B63C-5198-1F03EC182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6630" y="462380"/>
            <a:ext cx="658110" cy="658110"/>
          </a:xfrm>
          <a:prstGeom prst="rect">
            <a:avLst/>
          </a:prstGeom>
        </p:spPr>
      </p:pic>
      <p:pic>
        <p:nvPicPr>
          <p:cNvPr id="6" name="Imagen 5" descr="Imagen que contiene interior, cama, tabla, perro&#10;&#10;Descripción generada automáticamente">
            <a:extLst>
              <a:ext uri="{FF2B5EF4-FFF2-40B4-BE49-F238E27FC236}">
                <a16:creationId xmlns:a16="http://schemas.microsoft.com/office/drawing/2014/main" id="{18A8B160-E3E4-1BA8-CB7C-5CECA073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5797D4C-F958-16E2-7598-E21DE1CD2C4B}"/>
              </a:ext>
            </a:extLst>
          </p:cNvPr>
          <p:cNvGrpSpPr/>
          <p:nvPr/>
        </p:nvGrpSpPr>
        <p:grpSpPr>
          <a:xfrm>
            <a:off x="5804527" y="3185129"/>
            <a:ext cx="4616232" cy="1517108"/>
            <a:chOff x="1203940" y="2513556"/>
            <a:chExt cx="6871428" cy="2258270"/>
          </a:xfrm>
        </p:grpSpPr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3ACC4B44-9144-91CD-7E86-F44D73C2BA5F}"/>
                </a:ext>
              </a:extLst>
            </p:cNvPr>
            <p:cNvSpPr/>
            <p:nvPr/>
          </p:nvSpPr>
          <p:spPr>
            <a:xfrm>
              <a:off x="1203940" y="2545536"/>
              <a:ext cx="2147423" cy="2147423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570A10C7-E474-F6B1-F3FE-DAE71A7F0856}"/>
                </a:ext>
              </a:extLst>
            </p:cNvPr>
            <p:cNvSpPr txBox="1">
              <a:spLocks/>
            </p:cNvSpPr>
            <p:nvPr/>
          </p:nvSpPr>
          <p:spPr>
            <a:xfrm>
              <a:off x="1533247" y="3751004"/>
              <a:ext cx="1507781" cy="409849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20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20" name="Gráfico 19" descr="Documento con relleno sólido">
              <a:extLst>
                <a:ext uri="{FF2B5EF4-FFF2-40B4-BE49-F238E27FC236}">
                  <a16:creationId xmlns:a16="http://schemas.microsoft.com/office/drawing/2014/main" id="{E0CF392C-A403-D169-8D9E-5BDDEF1F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3024" y="2929079"/>
              <a:ext cx="848230" cy="848230"/>
            </a:xfrm>
            <a:prstGeom prst="rect">
              <a:avLst/>
            </a:prstGeom>
          </p:spPr>
        </p:pic>
        <p:sp>
          <p:nvSpPr>
            <p:cNvPr id="22" name="Title 4">
              <a:extLst>
                <a:ext uri="{FF2B5EF4-FFF2-40B4-BE49-F238E27FC236}">
                  <a16:creationId xmlns:a16="http://schemas.microsoft.com/office/drawing/2014/main" id="{EC3E69EC-4676-10F3-237B-DED8DC08A60F}"/>
                </a:ext>
              </a:extLst>
            </p:cNvPr>
            <p:cNvSpPr txBox="1">
              <a:spLocks/>
            </p:cNvSpPr>
            <p:nvPr/>
          </p:nvSpPr>
          <p:spPr>
            <a:xfrm>
              <a:off x="4482196" y="3986988"/>
              <a:ext cx="1585611" cy="431004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200" dirty="0">
                  <a:solidFill>
                    <a:schemeClr val="bg1"/>
                  </a:solidFill>
                </a:rPr>
                <a:t>Formulación estratégica</a:t>
              </a:r>
            </a:p>
          </p:txBody>
        </p:sp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4BEE8745-AA80-094F-C6AA-01D39388B848}"/>
                </a:ext>
              </a:extLst>
            </p:cNvPr>
            <p:cNvSpPr/>
            <p:nvPr/>
          </p:nvSpPr>
          <p:spPr>
            <a:xfrm>
              <a:off x="5817098" y="2513556"/>
              <a:ext cx="2258270" cy="2258270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39D884E-0EF4-0448-F24C-BBD36DF66B36}"/>
                </a:ext>
              </a:extLst>
            </p:cNvPr>
            <p:cNvSpPr txBox="1">
              <a:spLocks/>
            </p:cNvSpPr>
            <p:nvPr/>
          </p:nvSpPr>
          <p:spPr>
            <a:xfrm>
              <a:off x="6067807" y="3810403"/>
              <a:ext cx="1811996" cy="4925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200" dirty="0">
                  <a:solidFill>
                    <a:schemeClr val="bg1"/>
                  </a:solidFill>
                </a:rPr>
                <a:t>Plan de Acción</a:t>
              </a:r>
            </a:p>
          </p:txBody>
        </p:sp>
        <p:pic>
          <p:nvPicPr>
            <p:cNvPr id="26" name="Gráfico 25" descr="Diana con relleno sólido">
              <a:extLst>
                <a:ext uri="{FF2B5EF4-FFF2-40B4-BE49-F238E27FC236}">
                  <a16:creationId xmlns:a16="http://schemas.microsoft.com/office/drawing/2014/main" id="{84783927-F34B-B4CD-E682-5EED806F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7859" y="2867506"/>
              <a:ext cx="815497" cy="815497"/>
            </a:xfrm>
            <a:prstGeom prst="rect">
              <a:avLst/>
            </a:prstGeom>
          </p:spPr>
        </p:pic>
        <p:pic>
          <p:nvPicPr>
            <p:cNvPr id="28" name="Gráfico 27" descr="Flechas de cheurón con relleno sólido">
              <a:extLst>
                <a:ext uri="{FF2B5EF4-FFF2-40B4-BE49-F238E27FC236}">
                  <a16:creationId xmlns:a16="http://schemas.microsoft.com/office/drawing/2014/main" id="{21DC9063-961E-7296-0B64-8ADF9B99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84271" y="3162049"/>
              <a:ext cx="1398686" cy="914400"/>
            </a:xfrm>
            <a:prstGeom prst="rect">
              <a:avLst/>
            </a:prstGeom>
          </p:spPr>
        </p:pic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09C041F1-431A-674E-A011-E4BEA957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7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C82AB-62D7-1043-8825-667B9203A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91E64F7-1D44-4668-A985-3C530E022C95}"/>
              </a:ext>
            </a:extLst>
          </p:cNvPr>
          <p:cNvSpPr txBox="1">
            <a:spLocks/>
          </p:cNvSpPr>
          <p:nvPr/>
        </p:nvSpPr>
        <p:spPr>
          <a:xfrm>
            <a:off x="1651110" y="396290"/>
            <a:ext cx="7188090" cy="6971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25000"/>
              </a:lnSpc>
            </a:pPr>
            <a:r>
              <a:rPr lang="es-ES" sz="1600" b="0" dirty="0">
                <a:solidFill>
                  <a:schemeClr val="accent1"/>
                </a:solidFill>
                <a:latin typeface="Helvetica" pitchFamily="2" charset="0"/>
              </a:rPr>
              <a:t>Podemos articular la participación con los distintos públicos objetivo a través de diversos canales y herramientas, tales como: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77ADD11-7496-4811-9961-8FBE223AB713}"/>
              </a:ext>
            </a:extLst>
          </p:cNvPr>
          <p:cNvGrpSpPr/>
          <p:nvPr/>
        </p:nvGrpSpPr>
        <p:grpSpPr>
          <a:xfrm>
            <a:off x="229567" y="47884"/>
            <a:ext cx="1241555" cy="1212120"/>
            <a:chOff x="4649162" y="1982162"/>
            <a:chExt cx="2893677" cy="2893677"/>
          </a:xfrm>
        </p:grpSpPr>
        <p:sp>
          <p:nvSpPr>
            <p:cNvPr id="27" name="Oval 7">
              <a:extLst>
                <a:ext uri="{FF2B5EF4-FFF2-40B4-BE49-F238E27FC236}">
                  <a16:creationId xmlns:a16="http://schemas.microsoft.com/office/drawing/2014/main" id="{54C1B7C6-6BCE-401D-BDB2-B743FE3B4A11}"/>
                </a:ext>
              </a:extLst>
            </p:cNvPr>
            <p:cNvSpPr/>
            <p:nvPr/>
          </p:nvSpPr>
          <p:spPr>
            <a:xfrm>
              <a:off x="4649162" y="1982162"/>
              <a:ext cx="2893677" cy="2893677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3750FEA5-D7C3-4EDB-82C3-575F729B2FE2}"/>
                </a:ext>
              </a:extLst>
            </p:cNvPr>
            <p:cNvSpPr txBox="1">
              <a:spLocks/>
            </p:cNvSpPr>
            <p:nvPr/>
          </p:nvSpPr>
          <p:spPr>
            <a:xfrm>
              <a:off x="5080124" y="3740324"/>
              <a:ext cx="2031753" cy="552276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100" b="0" dirty="0">
                  <a:solidFill>
                    <a:schemeClr val="bg1"/>
                  </a:solidFill>
                </a:rPr>
                <a:t>Canales y herramientas</a:t>
              </a:r>
            </a:p>
          </p:txBody>
        </p:sp>
      </p:grpSp>
      <p:pic>
        <p:nvPicPr>
          <p:cNvPr id="31" name="Gráfico 30" descr="megáfono1 con relleno sólido">
            <a:extLst>
              <a:ext uri="{FF2B5EF4-FFF2-40B4-BE49-F238E27FC236}">
                <a16:creationId xmlns:a16="http://schemas.microsoft.com/office/drawing/2014/main" id="{9C4BD01D-8BD4-46A2-B8FB-25EA9136C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805" y="146570"/>
            <a:ext cx="643745" cy="643745"/>
          </a:xfrm>
          <a:prstGeom prst="rect">
            <a:avLst/>
          </a:prstGeom>
        </p:spPr>
      </p:pic>
      <p:pic>
        <p:nvPicPr>
          <p:cNvPr id="11" name="Graphic 18">
            <a:extLst>
              <a:ext uri="{FF2B5EF4-FFF2-40B4-BE49-F238E27FC236}">
                <a16:creationId xmlns:a16="http://schemas.microsoft.com/office/drawing/2014/main" id="{9EAB9681-0918-4DD9-835F-E78D28C97F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165" y="2856604"/>
            <a:ext cx="408486" cy="408486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1DD9D78C-1F33-4F7E-AA09-19655B2C27D1}"/>
              </a:ext>
            </a:extLst>
          </p:cNvPr>
          <p:cNvSpPr txBox="1">
            <a:spLocks/>
          </p:cNvSpPr>
          <p:nvPr/>
        </p:nvSpPr>
        <p:spPr>
          <a:xfrm>
            <a:off x="517805" y="1578979"/>
            <a:ext cx="2257425" cy="55227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000" dirty="0">
                <a:solidFill>
                  <a:srgbClr val="006983"/>
                </a:solidFill>
              </a:rPr>
              <a:t>CAMP- Desconferencia</a:t>
            </a:r>
          </a:p>
        </p:txBody>
      </p:sp>
      <p:pic>
        <p:nvPicPr>
          <p:cNvPr id="20" name="Graphic 10">
            <a:extLst>
              <a:ext uri="{FF2B5EF4-FFF2-40B4-BE49-F238E27FC236}">
                <a16:creationId xmlns:a16="http://schemas.microsoft.com/office/drawing/2014/main" id="{3D8EB2ED-D5BB-47FE-B145-87938EC9EC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235" y="2319699"/>
            <a:ext cx="348461" cy="348461"/>
          </a:xfrm>
          <a:prstGeom prst="rect">
            <a:avLst/>
          </a:prstGeom>
        </p:spPr>
      </p:pic>
      <p:pic>
        <p:nvPicPr>
          <p:cNvPr id="5" name="Gráfico 4" descr="Reseña de cliente con relleno sólido">
            <a:extLst>
              <a:ext uri="{FF2B5EF4-FFF2-40B4-BE49-F238E27FC236}">
                <a16:creationId xmlns:a16="http://schemas.microsoft.com/office/drawing/2014/main" id="{16CD3890-D09B-4A2C-8C36-2552E246E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20" y="1622498"/>
            <a:ext cx="508757" cy="508757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id="{6DDB5051-2DAE-4B86-9857-EDF5866D089D}"/>
              </a:ext>
            </a:extLst>
          </p:cNvPr>
          <p:cNvSpPr txBox="1">
            <a:spLocks/>
          </p:cNvSpPr>
          <p:nvPr/>
        </p:nvSpPr>
        <p:spPr>
          <a:xfrm>
            <a:off x="839677" y="2413102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Sesiones colaborativas de validación y priorización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09B9DA6-3CCE-4258-94A9-BC24A1B19086}"/>
              </a:ext>
            </a:extLst>
          </p:cNvPr>
          <p:cNvSpPr txBox="1">
            <a:spLocks/>
          </p:cNvSpPr>
          <p:nvPr/>
        </p:nvSpPr>
        <p:spPr>
          <a:xfrm>
            <a:off x="926544" y="2894581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Difusión y recogida de opiniones a través de </a:t>
            </a:r>
          </a:p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las Redes Sociales/App municipal</a:t>
            </a:r>
            <a:endParaRPr lang="es-ES" sz="1000" b="0" i="0" u="none" strike="noStrike" dirty="0">
              <a:solidFill>
                <a:srgbClr val="006983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8" name="Gráfico 7" descr="Ratón con relleno sólido">
            <a:extLst>
              <a:ext uri="{FF2B5EF4-FFF2-40B4-BE49-F238E27FC236}">
                <a16:creationId xmlns:a16="http://schemas.microsoft.com/office/drawing/2014/main" id="{DBAC32DC-0AD5-4770-9CED-98EC0B48DA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1587" y="3338532"/>
            <a:ext cx="508757" cy="508757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BF1AA7A9-8D6A-4445-9015-6986989597B8}"/>
              </a:ext>
            </a:extLst>
          </p:cNvPr>
          <p:cNvSpPr txBox="1">
            <a:spLocks/>
          </p:cNvSpPr>
          <p:nvPr/>
        </p:nvSpPr>
        <p:spPr>
          <a:xfrm>
            <a:off x="839677" y="3546585"/>
            <a:ext cx="3940731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Votación y recogida de opiniones online</a:t>
            </a:r>
          </a:p>
          <a:p>
            <a:pPr>
              <a:lnSpc>
                <a:spcPct val="125000"/>
              </a:lnSpc>
            </a:pP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21" name="Gráfico 20" descr="Preguntas con relleno sólido">
            <a:extLst>
              <a:ext uri="{FF2B5EF4-FFF2-40B4-BE49-F238E27FC236}">
                <a16:creationId xmlns:a16="http://schemas.microsoft.com/office/drawing/2014/main" id="{CDFC0846-F0E2-4C81-A82D-D8599F8D6A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086" y="4055967"/>
            <a:ext cx="508757" cy="508757"/>
          </a:xfrm>
          <a:prstGeom prst="rect">
            <a:avLst/>
          </a:prstGeom>
        </p:spPr>
      </p:pic>
      <p:sp>
        <p:nvSpPr>
          <p:cNvPr id="30" name="Title 4">
            <a:extLst>
              <a:ext uri="{FF2B5EF4-FFF2-40B4-BE49-F238E27FC236}">
                <a16:creationId xmlns:a16="http://schemas.microsoft.com/office/drawing/2014/main" id="{8CCA0A29-64A6-4A27-9E94-08796A35587C}"/>
              </a:ext>
            </a:extLst>
          </p:cNvPr>
          <p:cNvSpPr txBox="1">
            <a:spLocks/>
          </p:cNvSpPr>
          <p:nvPr/>
        </p:nvSpPr>
        <p:spPr>
          <a:xfrm>
            <a:off x="850344" y="4288065"/>
            <a:ext cx="3940731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Encuestas a pie de calle</a:t>
            </a:r>
          </a:p>
          <a:p>
            <a:pPr>
              <a:lnSpc>
                <a:spcPct val="125000"/>
              </a:lnSpc>
            </a:pP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32" name="Gráfico 31" descr="Altavoz de teléfono con relleno sólido">
            <a:extLst>
              <a:ext uri="{FF2B5EF4-FFF2-40B4-BE49-F238E27FC236}">
                <a16:creationId xmlns:a16="http://schemas.microsoft.com/office/drawing/2014/main" id="{C23FB634-D05B-4959-9950-A1DCA0AB22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086" y="4752142"/>
            <a:ext cx="600075" cy="600075"/>
          </a:xfrm>
          <a:prstGeom prst="rect">
            <a:avLst/>
          </a:prstGeom>
        </p:spPr>
      </p:pic>
      <p:sp>
        <p:nvSpPr>
          <p:cNvPr id="33" name="Title 4">
            <a:extLst>
              <a:ext uri="{FF2B5EF4-FFF2-40B4-BE49-F238E27FC236}">
                <a16:creationId xmlns:a16="http://schemas.microsoft.com/office/drawing/2014/main" id="{03B0E913-0D3D-469D-A849-D25547FA63DD}"/>
              </a:ext>
            </a:extLst>
          </p:cNvPr>
          <p:cNvSpPr txBox="1">
            <a:spLocks/>
          </p:cNvSpPr>
          <p:nvPr/>
        </p:nvSpPr>
        <p:spPr>
          <a:xfrm>
            <a:off x="903008" y="4969105"/>
            <a:ext cx="3940731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Encuestas telefónicas</a:t>
            </a: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35" name="Gráfico 34" descr="Reunión contorno">
            <a:extLst>
              <a:ext uri="{FF2B5EF4-FFF2-40B4-BE49-F238E27FC236}">
                <a16:creationId xmlns:a16="http://schemas.microsoft.com/office/drawing/2014/main" id="{505BE230-103F-4EEA-8221-EA7FEB9664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75562" y="4821875"/>
            <a:ext cx="508757" cy="508757"/>
          </a:xfrm>
          <a:prstGeom prst="rect">
            <a:avLst/>
          </a:prstGeom>
        </p:spPr>
      </p:pic>
      <p:sp>
        <p:nvSpPr>
          <p:cNvPr id="36" name="Title 4">
            <a:extLst>
              <a:ext uri="{FF2B5EF4-FFF2-40B4-BE49-F238E27FC236}">
                <a16:creationId xmlns:a16="http://schemas.microsoft.com/office/drawing/2014/main" id="{C4D9728A-5F57-486D-BEDC-8AAB2E2406C3}"/>
              </a:ext>
            </a:extLst>
          </p:cNvPr>
          <p:cNvSpPr txBox="1">
            <a:spLocks/>
          </p:cNvSpPr>
          <p:nvPr/>
        </p:nvSpPr>
        <p:spPr>
          <a:xfrm>
            <a:off x="6771186" y="5069961"/>
            <a:ext cx="3940731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Grupos focales</a:t>
            </a: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38" name="Gráfico 37" descr="Lluvia de ideas de grupo contorno">
            <a:extLst>
              <a:ext uri="{FF2B5EF4-FFF2-40B4-BE49-F238E27FC236}">
                <a16:creationId xmlns:a16="http://schemas.microsoft.com/office/drawing/2014/main" id="{53E8995C-F323-4AC4-A464-ACC532736A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52049" y="1413517"/>
            <a:ext cx="581025" cy="581025"/>
          </a:xfrm>
          <a:prstGeom prst="rect">
            <a:avLst/>
          </a:prstGeom>
        </p:spPr>
      </p:pic>
      <p:sp>
        <p:nvSpPr>
          <p:cNvPr id="40" name="Title 4">
            <a:extLst>
              <a:ext uri="{FF2B5EF4-FFF2-40B4-BE49-F238E27FC236}">
                <a16:creationId xmlns:a16="http://schemas.microsoft.com/office/drawing/2014/main" id="{7EF8FD2C-430C-4D29-A1B8-2A68A4D71D5B}"/>
              </a:ext>
            </a:extLst>
          </p:cNvPr>
          <p:cNvSpPr txBox="1">
            <a:spLocks/>
          </p:cNvSpPr>
          <p:nvPr/>
        </p:nvSpPr>
        <p:spPr>
          <a:xfrm>
            <a:off x="6633074" y="1695236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Espacio abierto de </a:t>
            </a:r>
            <a:r>
              <a:rPr lang="es-ES" sz="1000" dirty="0" err="1">
                <a:solidFill>
                  <a:srgbClr val="006983"/>
                </a:solidFill>
              </a:rPr>
              <a:t>co-creación</a:t>
            </a:r>
            <a:endParaRPr lang="es-ES" sz="1000" dirty="0">
              <a:solidFill>
                <a:srgbClr val="006983"/>
              </a:solidFill>
            </a:endParaRP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42" name="Gráfico 41" descr="Poste indicador con relleno sólido">
            <a:extLst>
              <a:ext uri="{FF2B5EF4-FFF2-40B4-BE49-F238E27FC236}">
                <a16:creationId xmlns:a16="http://schemas.microsoft.com/office/drawing/2014/main" id="{10E38CC1-833B-439B-8F39-A1A4C9B861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28236" y="2042891"/>
            <a:ext cx="628650" cy="628650"/>
          </a:xfrm>
          <a:prstGeom prst="rect">
            <a:avLst/>
          </a:prstGeom>
        </p:spPr>
      </p:pic>
      <p:sp>
        <p:nvSpPr>
          <p:cNvPr id="43" name="Title 4">
            <a:extLst>
              <a:ext uri="{FF2B5EF4-FFF2-40B4-BE49-F238E27FC236}">
                <a16:creationId xmlns:a16="http://schemas.microsoft.com/office/drawing/2014/main" id="{50C364A4-B7C0-4E2C-A259-74B83A06EC6A}"/>
              </a:ext>
            </a:extLst>
          </p:cNvPr>
          <p:cNvSpPr txBox="1">
            <a:spLocks/>
          </p:cNvSpPr>
          <p:nvPr/>
        </p:nvSpPr>
        <p:spPr>
          <a:xfrm>
            <a:off x="6680699" y="2235897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"/>
            <a:r>
              <a:rPr lang="es-ES" sz="1000" u="none" strike="noStrike" dirty="0">
                <a:solidFill>
                  <a:srgbClr val="006983"/>
                </a:solidFill>
                <a:effectLst/>
              </a:rPr>
              <a:t>Instalaciones informativas, lúdicas y de recogida de opiniones y propuestas en espacios públicos (fijas y/o móviles)</a:t>
            </a:r>
            <a:endParaRPr lang="es-ES" sz="1000" b="0" i="0" u="none" strike="noStrike" dirty="0">
              <a:solidFill>
                <a:srgbClr val="006983"/>
              </a:solidFill>
              <a:effectLst/>
              <a:latin typeface="Calibri" panose="020F0502020204030204" pitchFamily="34" charset="0"/>
            </a:endParaRPr>
          </a:p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 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49" name="Gráfico 48" descr="Robot contorno">
            <a:extLst>
              <a:ext uri="{FF2B5EF4-FFF2-40B4-BE49-F238E27FC236}">
                <a16:creationId xmlns:a16="http://schemas.microsoft.com/office/drawing/2014/main" id="{0F7C435E-2EE3-4B31-AB7B-7C8581628B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28236" y="2814948"/>
            <a:ext cx="742950" cy="742950"/>
          </a:xfrm>
          <a:prstGeom prst="rect">
            <a:avLst/>
          </a:prstGeom>
        </p:spPr>
      </p:pic>
      <p:sp>
        <p:nvSpPr>
          <p:cNvPr id="50" name="Title 4">
            <a:extLst>
              <a:ext uri="{FF2B5EF4-FFF2-40B4-BE49-F238E27FC236}">
                <a16:creationId xmlns:a16="http://schemas.microsoft.com/office/drawing/2014/main" id="{ED255096-F110-4DB1-9D00-90FBFF80E2A9}"/>
              </a:ext>
            </a:extLst>
          </p:cNvPr>
          <p:cNvSpPr txBox="1">
            <a:spLocks/>
          </p:cNvSpPr>
          <p:nvPr/>
        </p:nvSpPr>
        <p:spPr>
          <a:xfrm>
            <a:off x="6714036" y="3136446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Taller infantil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52" name="Gráfico 51" descr="Maestro con relleno sólido">
            <a:extLst>
              <a:ext uri="{FF2B5EF4-FFF2-40B4-BE49-F238E27FC236}">
                <a16:creationId xmlns:a16="http://schemas.microsoft.com/office/drawing/2014/main" id="{0E8468E0-737E-4090-830F-4A4DBDB633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125644" y="3557898"/>
            <a:ext cx="588391" cy="588391"/>
          </a:xfrm>
          <a:prstGeom prst="rect">
            <a:avLst/>
          </a:prstGeom>
        </p:spPr>
      </p:pic>
      <p:sp>
        <p:nvSpPr>
          <p:cNvPr id="53" name="Title 4">
            <a:extLst>
              <a:ext uri="{FF2B5EF4-FFF2-40B4-BE49-F238E27FC236}">
                <a16:creationId xmlns:a16="http://schemas.microsoft.com/office/drawing/2014/main" id="{D12D71CC-6A60-4BD3-BBDE-517B8E81C3D8}"/>
              </a:ext>
            </a:extLst>
          </p:cNvPr>
          <p:cNvSpPr txBox="1">
            <a:spLocks/>
          </p:cNvSpPr>
          <p:nvPr/>
        </p:nvSpPr>
        <p:spPr>
          <a:xfrm>
            <a:off x="6737404" y="3782541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Charlas inspiracionales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55" name="Gráfico 54" descr="Mapa del tesoro contorno">
            <a:extLst>
              <a:ext uri="{FF2B5EF4-FFF2-40B4-BE49-F238E27FC236}">
                <a16:creationId xmlns:a16="http://schemas.microsoft.com/office/drawing/2014/main" id="{8CA6740E-BDBB-4737-8AED-46F143317B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125645" y="4185021"/>
            <a:ext cx="600075" cy="600075"/>
          </a:xfrm>
          <a:prstGeom prst="rect">
            <a:avLst/>
          </a:prstGeom>
        </p:spPr>
      </p:pic>
      <p:sp>
        <p:nvSpPr>
          <p:cNvPr id="56" name="Title 4">
            <a:extLst>
              <a:ext uri="{FF2B5EF4-FFF2-40B4-BE49-F238E27FC236}">
                <a16:creationId xmlns:a16="http://schemas.microsoft.com/office/drawing/2014/main" id="{2783C7F9-B6B2-4A26-BC14-0847AF763565}"/>
              </a:ext>
            </a:extLst>
          </p:cNvPr>
          <p:cNvSpPr txBox="1">
            <a:spLocks/>
          </p:cNvSpPr>
          <p:nvPr/>
        </p:nvSpPr>
        <p:spPr>
          <a:xfrm>
            <a:off x="6771186" y="4432159"/>
            <a:ext cx="3292365" cy="27342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 fontAlgn="b"/>
            <a:r>
              <a:rPr lang="es-ES" sz="1000" dirty="0">
                <a:solidFill>
                  <a:srgbClr val="006983"/>
                </a:solidFill>
              </a:rPr>
              <a:t>Paseo de Jane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endParaRPr lang="es-ES" sz="1600" b="0" dirty="0">
              <a:solidFill>
                <a:schemeClr val="accent1"/>
              </a:solidFill>
              <a:latin typeface="Helvetica" pitchFamily="2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FC04FC7-CAA8-A1EA-2EB2-FBB2F05E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0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FC056-DACA-6340-8EEF-5C53991A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A43965-4643-F643-A67C-D0741259ACA1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823D4-0E47-0F49-B3D4-368F6F2DA7D6}"/>
              </a:ext>
            </a:extLst>
          </p:cNvPr>
          <p:cNvSpPr txBox="1"/>
          <p:nvPr/>
        </p:nvSpPr>
        <p:spPr>
          <a:xfrm>
            <a:off x="1209988" y="2448101"/>
            <a:ext cx="4336024" cy="1846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ES" sz="2000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Posibilidad 1:</a:t>
            </a:r>
          </a:p>
          <a:p>
            <a:pPr algn="ctr">
              <a:lnSpc>
                <a:spcPct val="125000"/>
              </a:lnSpc>
            </a:pPr>
            <a:r>
              <a:rPr lang="es-ES" sz="2000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Validar el diagnóstico realizado por el equipo municipal y los retos identificados</a:t>
            </a:r>
          </a:p>
          <a:p>
            <a:pPr algn="ctr">
              <a:lnSpc>
                <a:spcPct val="125000"/>
              </a:lnSpc>
            </a:pPr>
            <a:endParaRPr lang="es-ES_tradnl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E87F7-88D7-0D4E-8398-272A82B5B4A9}"/>
              </a:ext>
            </a:extLst>
          </p:cNvPr>
          <p:cNvSpPr txBox="1"/>
          <p:nvPr/>
        </p:nvSpPr>
        <p:spPr>
          <a:xfrm>
            <a:off x="6974640" y="2448101"/>
            <a:ext cx="3947975" cy="731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ES_tradnl" sz="2000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Posibilidad 2: </a:t>
            </a:r>
          </a:p>
          <a:p>
            <a:pPr algn="ctr">
              <a:lnSpc>
                <a:spcPct val="125000"/>
              </a:lnSpc>
            </a:pPr>
            <a:r>
              <a:rPr lang="es-ES_tradnl" sz="2000" dirty="0" err="1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co-creación</a:t>
            </a:r>
            <a:r>
              <a:rPr lang="es-ES_tradnl" sz="2000" dirty="0">
                <a:solidFill>
                  <a:schemeClr val="accent2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de retos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FC893D2C-0305-7749-99A8-D0166EF1D8BE}"/>
              </a:ext>
            </a:extLst>
          </p:cNvPr>
          <p:cNvSpPr txBox="1">
            <a:spLocks/>
          </p:cNvSpPr>
          <p:nvPr/>
        </p:nvSpPr>
        <p:spPr>
          <a:xfrm>
            <a:off x="1505201" y="4007390"/>
            <a:ext cx="3745597" cy="18218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través de 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sesiones participativas </a:t>
            </a: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 los distintos públicos objetivos identificados, se 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validarán y priorizarán los retos </a:t>
            </a: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previamente determinados por el Ayuntamiento</a:t>
            </a:r>
            <a:r>
              <a:rPr lang="es-ES" sz="1400" b="0" dirty="0">
                <a:solidFill>
                  <a:srgbClr val="006983"/>
                </a:solidFill>
              </a:rPr>
              <a:t>.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2BC6A70-0326-C641-8A5E-E2C078674B5C}"/>
              </a:ext>
            </a:extLst>
          </p:cNvPr>
          <p:cNvSpPr txBox="1">
            <a:spLocks/>
          </p:cNvSpPr>
          <p:nvPr/>
        </p:nvSpPr>
        <p:spPr>
          <a:xfrm>
            <a:off x="7227177" y="3359899"/>
            <a:ext cx="3292446" cy="12223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s-ES" sz="1400" b="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través de un proceso participativo la ciudadanía identificará cuales, a su criterio, son los </a:t>
            </a:r>
            <a:r>
              <a:rPr lang="es-ES" sz="1400" dirty="0">
                <a:solidFill>
                  <a:srgbClr val="00698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retos de ciudad más importantes. </a:t>
            </a:r>
          </a:p>
        </p:txBody>
      </p:sp>
      <p:pic>
        <p:nvPicPr>
          <p:cNvPr id="8" name="Gráfico 7" descr="Portapapeles mezclado contorno">
            <a:extLst>
              <a:ext uri="{FF2B5EF4-FFF2-40B4-BE49-F238E27FC236}">
                <a16:creationId xmlns:a16="http://schemas.microsoft.com/office/drawing/2014/main" id="{3C1B937E-774A-4695-A5F7-B8CFE8BF8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925" y="1492038"/>
            <a:ext cx="768150" cy="76815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B1D83CB-7174-463D-A192-E8BA00749DF8}"/>
              </a:ext>
            </a:extLst>
          </p:cNvPr>
          <p:cNvGrpSpPr/>
          <p:nvPr/>
        </p:nvGrpSpPr>
        <p:grpSpPr>
          <a:xfrm>
            <a:off x="134521" y="278243"/>
            <a:ext cx="1829162" cy="1821868"/>
            <a:chOff x="4855641" y="2100147"/>
            <a:chExt cx="1829162" cy="1821868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907AA785-852C-49DB-91F5-78DC0F09A904}"/>
                </a:ext>
              </a:extLst>
            </p:cNvPr>
            <p:cNvSpPr/>
            <p:nvPr/>
          </p:nvSpPr>
          <p:spPr>
            <a:xfrm>
              <a:off x="4855641" y="2100147"/>
              <a:ext cx="1829162" cy="1821868"/>
            </a:xfrm>
            <a:prstGeom prst="ellipse">
              <a:avLst/>
            </a:prstGeom>
            <a:solidFill>
              <a:srgbClr val="00698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4C50ED79-585A-4E49-BA5F-B3B48950BA57}"/>
                </a:ext>
              </a:extLst>
            </p:cNvPr>
            <p:cNvSpPr txBox="1">
              <a:spLocks/>
            </p:cNvSpPr>
            <p:nvPr/>
          </p:nvSpPr>
          <p:spPr>
            <a:xfrm>
              <a:off x="5143385" y="3161292"/>
              <a:ext cx="1291178" cy="142228"/>
            </a:xfrm>
            <a:prstGeom prst="rect">
              <a:avLst/>
            </a:prstGeom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500" b="1" kern="12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s-ES" sz="1800" b="0" dirty="0">
                  <a:solidFill>
                    <a:schemeClr val="bg1"/>
                  </a:solidFill>
                </a:rPr>
                <a:t>Diagnóstico</a:t>
              </a:r>
            </a:p>
          </p:txBody>
        </p:sp>
        <p:pic>
          <p:nvPicPr>
            <p:cNvPr id="17" name="Gráfico 16" descr="Documento con relleno sólido">
              <a:extLst>
                <a:ext uri="{FF2B5EF4-FFF2-40B4-BE49-F238E27FC236}">
                  <a16:creationId xmlns:a16="http://schemas.microsoft.com/office/drawing/2014/main" id="{3BC79639-2D11-4D7B-819A-52AC43E8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65619" y="2390283"/>
              <a:ext cx="571500" cy="571500"/>
            </a:xfrm>
            <a:prstGeom prst="rect">
              <a:avLst/>
            </a:prstGeom>
          </p:spPr>
        </p:pic>
      </p:grpSp>
      <p:pic>
        <p:nvPicPr>
          <p:cNvPr id="6" name="Gráfico 5" descr="Rompecabezas con relleno sólido">
            <a:extLst>
              <a:ext uri="{FF2B5EF4-FFF2-40B4-BE49-F238E27FC236}">
                <a16:creationId xmlns:a16="http://schemas.microsoft.com/office/drawing/2014/main" id="{34BA8BFF-FF3D-E2AE-D1EF-3574D039E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1427" y="1481616"/>
            <a:ext cx="914400" cy="9144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6E4A0-3E89-D24E-3FA4-ED23B941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28" y="329221"/>
            <a:ext cx="1171004" cy="4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99415"/>
      </p:ext>
    </p:extLst>
  </p:cSld>
  <p:clrMapOvr>
    <a:masterClrMapping/>
  </p:clrMapOvr>
</p:sld>
</file>

<file path=ppt/theme/theme1.xml><?xml version="1.0" encoding="utf-8"?>
<a:theme xmlns:a="http://schemas.openxmlformats.org/drawingml/2006/main" name="TECH friendly">
  <a:themeElements>
    <a:clrScheme name="TECH friendly">
      <a:dk1>
        <a:srgbClr val="000000"/>
      </a:dk1>
      <a:lt1>
        <a:srgbClr val="FFFFFF"/>
      </a:lt1>
      <a:dk2>
        <a:srgbClr val="006983"/>
      </a:dk2>
      <a:lt2>
        <a:srgbClr val="033641"/>
      </a:lt2>
      <a:accent1>
        <a:srgbClr val="48474F"/>
      </a:accent1>
      <a:accent2>
        <a:srgbClr val="50EEE3"/>
      </a:accent2>
      <a:accent3>
        <a:srgbClr val="ED7D30"/>
      </a:accent3>
      <a:accent4>
        <a:srgbClr val="E6C500"/>
      </a:accent4>
      <a:accent5>
        <a:srgbClr val="A9173A"/>
      </a:accent5>
      <a:accent6>
        <a:srgbClr val="DB3330"/>
      </a:accent6>
      <a:hlink>
        <a:srgbClr val="4EEEE2"/>
      </a:hlink>
      <a:folHlink>
        <a:srgbClr val="82B5C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2000"/>
          </a:lnSpc>
          <a:defRPr sz="1400" dirty="0">
            <a:solidFill>
              <a:schemeClr val="accent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74EAA2AA-CB70-714C-9BD8-FBA5B65E1E7E}" vid="{A64175D6-A320-6A43-8B96-3AF460A375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C7DC7DDEBCA340867B9C44385B7F2A" ma:contentTypeVersion="13" ma:contentTypeDescription="Create a new document." ma:contentTypeScope="" ma:versionID="04e6bf7d0b71289470bdadf878007c24">
  <xsd:schema xmlns:xsd="http://www.w3.org/2001/XMLSchema" xmlns:xs="http://www.w3.org/2001/XMLSchema" xmlns:p="http://schemas.microsoft.com/office/2006/metadata/properties" xmlns:ns2="b763298b-1703-4ba2-9243-26a3bbd4157f" xmlns:ns3="503b34b4-d565-4b3f-9f6a-53b7bc737fa1" targetNamespace="http://schemas.microsoft.com/office/2006/metadata/properties" ma:root="true" ma:fieldsID="1fc36ccd88084c2ed38faf06085563c5" ns2:_="" ns3:_="">
    <xsd:import namespace="b763298b-1703-4ba2-9243-26a3bbd4157f"/>
    <xsd:import namespace="503b34b4-d565-4b3f-9f6a-53b7bc737f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3298b-1703-4ba2-9243-26a3bbd415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b34b4-d565-4b3f-9f6a-53b7bc737fa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9D5462-382A-4125-8AFA-8DD5507D1C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E3E5D7-0223-48C6-8259-CBA738CF32B1}">
  <ds:schemaRefs>
    <ds:schemaRef ds:uri="http://schemas.microsoft.com/office/2006/metadata/properties"/>
    <ds:schemaRef ds:uri="http://schemas.microsoft.com/office/2006/documentManagement/types"/>
    <ds:schemaRef ds:uri="503b34b4-d565-4b3f-9f6a-53b7bc737fa1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b763298b-1703-4ba2-9243-26a3bbd4157f"/>
  </ds:schemaRefs>
</ds:datastoreItem>
</file>

<file path=customXml/itemProps3.xml><?xml version="1.0" encoding="utf-8"?>
<ds:datastoreItem xmlns:ds="http://schemas.openxmlformats.org/officeDocument/2006/customXml" ds:itemID="{A940C662-3816-49C3-BE72-6A806D8BB5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3298b-1703-4ba2-9243-26a3bbd4157f"/>
    <ds:schemaRef ds:uri="503b34b4-d565-4b3f-9f6a-53b7bc737f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12779</TotalTime>
  <Words>723</Words>
  <Application>Microsoft Office PowerPoint</Application>
  <PresentationFormat>Panorámica</PresentationFormat>
  <Paragraphs>130</Paragraphs>
  <Slides>23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</vt:lpstr>
      <vt:lpstr>Inter</vt:lpstr>
      <vt:lpstr>Tahoma</vt:lpstr>
      <vt:lpstr>Wingdings</vt:lpstr>
      <vt:lpstr>TECH friendly</vt:lpstr>
      <vt:lpstr>Como facilitar la participación en la implementación  de la Agenda Urbana Española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Ariela Schnitman</cp:lastModifiedBy>
  <cp:revision>220</cp:revision>
  <cp:lastPrinted>2021-11-24T16:09:53Z</cp:lastPrinted>
  <dcterms:created xsi:type="dcterms:W3CDTF">2020-03-18T15:45:14Z</dcterms:created>
  <dcterms:modified xsi:type="dcterms:W3CDTF">2022-05-16T12:18:32Z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0x01010097C7DC7DDEBCA340867B9C44385B7F2A</vt:lpwstr>
  </property>
</Properties>
</file>